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4" r:id="rId3"/>
    <p:sldId id="273" r:id="rId4"/>
    <p:sldId id="276" r:id="rId5"/>
    <p:sldId id="282" r:id="rId6"/>
    <p:sldId id="284" r:id="rId7"/>
    <p:sldId id="283" r:id="rId8"/>
    <p:sldId id="286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0468" autoAdjust="0"/>
  </p:normalViewPr>
  <p:slideViewPr>
    <p:cSldViewPr snapToGrid="0">
      <p:cViewPr varScale="1">
        <p:scale>
          <a:sx n="67" d="100"/>
          <a:sy n="67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3A02-826D-44D4-92B0-6556EE41498B}" type="datetimeFigureOut">
              <a:rPr lang="en-US" altLang="zh-TW"/>
              <a:t>4/7/2015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A1A7-6ADF-40BB-B818-4461645B1980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94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16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7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30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991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3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EA1A7-6ADF-40BB-B818-4461645B1980}" type="slidenum">
              <a:rPr lang="en-US" altLang="zh-TW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2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1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D1A5FBC7-8163-41FA-B157-C330273E07DE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2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8323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BB14C166-D0DE-4586-885B-05B4E860B30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1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43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5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1632A9E9-50FC-44C7-AFC8-BAC98C72FBC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6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0C88C4DF-65DF-4BA0-96D0-A21BCD7F3968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52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48965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4CEE8E90-082E-4602-B526-7C778DD640AF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424586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1520" y="2060851"/>
            <a:ext cx="4245868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412776"/>
            <a:ext cx="424745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2060851"/>
            <a:ext cx="4247455" cy="406531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152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53955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82758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111561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140364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69168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97971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26774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255577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284380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313184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341987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370790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3" name="矩形 22"/>
          <p:cNvSpPr/>
          <p:nvPr/>
        </p:nvSpPr>
        <p:spPr>
          <a:xfrm>
            <a:off x="399593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428397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457200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6" name="矩形 25"/>
          <p:cNvSpPr/>
          <p:nvPr/>
        </p:nvSpPr>
        <p:spPr>
          <a:xfrm>
            <a:off x="4860033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514806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5436096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5724129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601216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1" name="矩形 30"/>
          <p:cNvSpPr/>
          <p:nvPr/>
        </p:nvSpPr>
        <p:spPr>
          <a:xfrm>
            <a:off x="6300192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2" name="矩形 31"/>
          <p:cNvSpPr/>
          <p:nvPr/>
        </p:nvSpPr>
        <p:spPr>
          <a:xfrm>
            <a:off x="6588225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687625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7164288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5" name="矩形 34"/>
          <p:cNvSpPr/>
          <p:nvPr/>
        </p:nvSpPr>
        <p:spPr>
          <a:xfrm>
            <a:off x="7452321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774035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矩形 36"/>
          <p:cNvSpPr/>
          <p:nvPr/>
        </p:nvSpPr>
        <p:spPr>
          <a:xfrm>
            <a:off x="8028384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矩形 37"/>
          <p:cNvSpPr/>
          <p:nvPr/>
        </p:nvSpPr>
        <p:spPr>
          <a:xfrm>
            <a:off x="8316417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矩形 38"/>
          <p:cNvSpPr/>
          <p:nvPr/>
        </p:nvSpPr>
        <p:spPr>
          <a:xfrm>
            <a:off x="860445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矩形 39"/>
          <p:cNvSpPr/>
          <p:nvPr/>
        </p:nvSpPr>
        <p:spPr>
          <a:xfrm>
            <a:off x="8892480" y="126876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矩形 40"/>
          <p:cNvSpPr/>
          <p:nvPr/>
        </p:nvSpPr>
        <p:spPr>
          <a:xfrm>
            <a:off x="8892480" y="155679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矩形 41"/>
          <p:cNvSpPr/>
          <p:nvPr/>
        </p:nvSpPr>
        <p:spPr>
          <a:xfrm>
            <a:off x="8892480" y="184482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矩形 42"/>
          <p:cNvSpPr/>
          <p:nvPr/>
        </p:nvSpPr>
        <p:spPr>
          <a:xfrm>
            <a:off x="8892480" y="213285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4" name="矩形 43"/>
          <p:cNvSpPr/>
          <p:nvPr/>
        </p:nvSpPr>
        <p:spPr>
          <a:xfrm>
            <a:off x="8892480" y="242088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5" name="矩形 44"/>
          <p:cNvSpPr/>
          <p:nvPr/>
        </p:nvSpPr>
        <p:spPr>
          <a:xfrm>
            <a:off x="8892480" y="270892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6" name="矩形 45"/>
          <p:cNvSpPr/>
          <p:nvPr/>
        </p:nvSpPr>
        <p:spPr>
          <a:xfrm>
            <a:off x="8892480" y="299695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7" name="矩形 46"/>
          <p:cNvSpPr/>
          <p:nvPr/>
        </p:nvSpPr>
        <p:spPr>
          <a:xfrm>
            <a:off x="8892480" y="328498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8" name="矩形 47"/>
          <p:cNvSpPr/>
          <p:nvPr/>
        </p:nvSpPr>
        <p:spPr>
          <a:xfrm>
            <a:off x="8892480" y="357301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矩形 48"/>
          <p:cNvSpPr/>
          <p:nvPr/>
        </p:nvSpPr>
        <p:spPr>
          <a:xfrm>
            <a:off x="8892480" y="386104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0" name="矩形 49"/>
          <p:cNvSpPr/>
          <p:nvPr/>
        </p:nvSpPr>
        <p:spPr>
          <a:xfrm>
            <a:off x="8892480" y="414908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8892480" y="443711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2" name="矩形 51"/>
          <p:cNvSpPr/>
          <p:nvPr/>
        </p:nvSpPr>
        <p:spPr>
          <a:xfrm>
            <a:off x="8892480" y="472514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8892480" y="5013176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8892480" y="5301208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8892480" y="5589240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6" name="矩形 55"/>
          <p:cNvSpPr/>
          <p:nvPr/>
        </p:nvSpPr>
        <p:spPr>
          <a:xfrm>
            <a:off x="8892480" y="5877272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8892480" y="6165304"/>
            <a:ext cx="144016" cy="144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EF61A989-D546-41EA-B12F-E8C391461AB1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6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FE364DA1-0879-423B-BDE4-F977D9A2FB3D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624F4D58-711A-4D93-9CC1-AC1B29D98537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9FC85D39-98BE-44ED-9AD1-4C2B3793FB94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281D0C5-0BD2-437B-B026-1B48C858F5A7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7200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640960" cy="48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pic>
        <p:nvPicPr>
          <p:cNvPr id="7" name="圖片 6" descr="UCAN_LOGO_v4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02406" y="374997"/>
            <a:ext cx="1290077" cy="783621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243053" y="6360122"/>
            <a:ext cx="8676000" cy="432048"/>
          </a:xfrm>
          <a:prstGeom prst="round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23529" y="6398262"/>
            <a:ext cx="1008112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2F1F0B50-222E-481F-9943-F6B5480FA89C}" type="datetime1">
              <a:rPr lang="en-US" altLang="zh-TW" smtClean="0"/>
              <a:t>4/7/2015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75658" y="6390224"/>
            <a:ext cx="6408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28384" y="6389794"/>
            <a:ext cx="792088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n-lt"/>
                <a:ea typeface="標楷體" pitchFamily="65" charset="-12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783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標楷體" pitchFamily="65" charset="-120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標楷體" pitchFamily="65" charset="-120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>
                <a:ea typeface="微軟正黑體" panose="020B0604030504040204" pitchFamily="34" charset="-120"/>
              </a:rPr>
              <a:t>Google App Engine (GAE</a:t>
            </a:r>
            <a:r>
              <a:rPr lang="en-US" altLang="zh-TW" sz="4000" dirty="0" smtClean="0">
                <a:ea typeface="微軟正黑體" panose="020B0604030504040204" pitchFamily="34" charset="-120"/>
              </a:rPr>
              <a:t>) Python Course</a:t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4000" dirty="0" smtClean="0">
                <a:ea typeface="微軟正黑體" panose="020B0604030504040204" pitchFamily="34" charset="-120"/>
              </a:rPr>
              <a:t/>
            </a:r>
            <a:br>
              <a:rPr lang="en-US" altLang="zh-TW" sz="4000" dirty="0" smtClean="0">
                <a:ea typeface="微軟正黑體" panose="020B0604030504040204" pitchFamily="34" charset="-120"/>
              </a:rPr>
            </a:br>
            <a:r>
              <a:rPr lang="en-US" altLang="zh-TW" sz="2400" dirty="0" smtClean="0">
                <a:ea typeface="微軟正黑體" panose="020B0604030504040204" pitchFamily="34" charset="-120"/>
              </a:rPr>
              <a:t>Unit 02: Using Static </a:t>
            </a:r>
            <a:r>
              <a:rPr lang="en-US" altLang="zh-TW" sz="2400" dirty="0" smtClean="0">
                <a:ea typeface="微軟正黑體" panose="020B0604030504040204" pitchFamily="34" charset="-120"/>
              </a:rPr>
              <a:t>Files</a:t>
            </a:r>
            <a:endParaRPr lang="zh-TW" altLang="en-US" sz="2400" dirty="0"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sz="1600" dirty="0"/>
              <a:t>Wei-Tsung Su (</a:t>
            </a:r>
            <a:r>
              <a:rPr lang="zh-TW" altLang="en-US" sz="1600" dirty="0">
                <a:latin typeface="Microsoft JhengHei"/>
                <a:ea typeface="Microsoft JhengHei"/>
              </a:rPr>
              <a:t>蘇維宗</a:t>
            </a:r>
            <a:r>
              <a:rPr lang="en-US" altLang="zh-TW" sz="1600" dirty="0"/>
              <a:t>)</a:t>
            </a:r>
            <a:endParaRPr lang="en-US" sz="1600" dirty="0"/>
          </a:p>
          <a:p>
            <a:r>
              <a:rPr lang="en-US" sz="1600" dirty="0" smtClean="0"/>
              <a:t>ellington.su</a:t>
            </a:r>
            <a:r>
              <a:rPr lang="en-US" altLang="zh-TW" sz="1600" dirty="0" smtClean="0"/>
              <a:t>@</a:t>
            </a:r>
            <a:r>
              <a:rPr lang="en-US" sz="1600" dirty="0" smtClean="0"/>
              <a:t>gmail.com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03/27/2015 </a:t>
            </a:r>
            <a:r>
              <a:rPr lang="en-US" sz="1600" dirty="0"/>
              <a:t>(Ver. </a:t>
            </a:r>
            <a:r>
              <a:rPr lang="en-US" sz="1600" dirty="0" smtClean="0"/>
              <a:t>1.2)</a:t>
            </a:r>
            <a:endParaRPr lang="en-US" sz="1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8" y="287591"/>
            <a:ext cx="1077438" cy="107595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52" y="327160"/>
            <a:ext cx="1128713" cy="9929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648" y="327158"/>
            <a:ext cx="1128713" cy="1000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35" y="257918"/>
            <a:ext cx="385763" cy="342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38" y="643680"/>
            <a:ext cx="385763" cy="3429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8038" y="1029443"/>
            <a:ext cx="385763" cy="342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2324" y="317268"/>
            <a:ext cx="1135856" cy="1007269"/>
          </a:xfrm>
          <a:prstGeom prst="rect">
            <a:avLst/>
          </a:prstGeom>
        </p:spPr>
      </p:pic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Change Log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82004"/>
              </p:ext>
            </p:extLst>
          </p:nvPr>
        </p:nvGraphicFramePr>
        <p:xfrm>
          <a:off x="251223" y="1531623"/>
          <a:ext cx="8641557" cy="4753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228">
                  <a:extLst>
                    <a:ext uri="{9D8B030D-6E8A-4147-A177-3AD203B41FA5}">
                      <a16:colId xmlns="" xmlns:a16="http://schemas.microsoft.com/office/drawing/2014/main" val="2511307749"/>
                    </a:ext>
                  </a:extLst>
                </a:gridCol>
                <a:gridCol w="558800">
                  <a:extLst>
                    <a:ext uri="{9D8B030D-6E8A-4147-A177-3AD203B41FA5}">
                      <a16:colId xmlns="" xmlns:a16="http://schemas.microsoft.com/office/drawing/2014/main" val="376624850"/>
                    </a:ext>
                  </a:extLst>
                </a:gridCol>
                <a:gridCol w="1111250">
                  <a:extLst>
                    <a:ext uri="{9D8B030D-6E8A-4147-A177-3AD203B41FA5}">
                      <a16:colId xmlns="" xmlns:a16="http://schemas.microsoft.com/office/drawing/2014/main" val="3523560341"/>
                    </a:ext>
                  </a:extLst>
                </a:gridCol>
                <a:gridCol w="6035279">
                  <a:extLst>
                    <a:ext uri="{9D8B030D-6E8A-4147-A177-3AD203B41FA5}">
                      <a16:colId xmlns="" xmlns:a16="http://schemas.microsoft.com/office/drawing/2014/main" val="3106551379"/>
                    </a:ext>
                  </a:extLst>
                </a:gridCol>
              </a:tblGrid>
              <a:tr h="351170"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Date</a:t>
                      </a:r>
                      <a:endParaRPr lang="zh-TW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Ver.</a:t>
                      </a:r>
                      <a:endParaRPr lang="zh-TW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Authors</a:t>
                      </a:r>
                      <a:endParaRPr lang="zh-TW" altLang="en-US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smtClean="0"/>
                        <a:t>Description</a:t>
                      </a:r>
                      <a:endParaRPr lang="zh-TW" altLang="en-US" sz="14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637085103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6/30/2014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1.0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Wei-Tsung Su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aseline="0" dirty="0" smtClean="0"/>
                        <a:t>Google </a:t>
                      </a:r>
                      <a:r>
                        <a:rPr lang="en-US" altLang="zh-TW" sz="1400" dirty="0" smtClean="0"/>
                        <a:t>App Engine (GAE); GAE for Python; Using Static Files;</a:t>
                      </a:r>
                      <a:r>
                        <a:rPr lang="en-US" altLang="zh-TW" sz="1400" baseline="0" dirty="0" smtClean="0"/>
                        <a:t> Google User Service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956070256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3/23/2015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1.1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Wei-Tsung Su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Move deployment</a:t>
                      </a:r>
                      <a:r>
                        <a:rPr lang="en-US" altLang="zh-TW" sz="1400" baseline="0" dirty="0" smtClean="0"/>
                        <a:t> to the early slides; Add container engine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081349379"/>
                  </a:ext>
                </a:extLst>
              </a:tr>
              <a:tr h="53899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3/27/2015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1.2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Wei-Tsung Su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Divide the original material into three different</a:t>
                      </a:r>
                      <a:r>
                        <a:rPr lang="en-US" altLang="zh-TW" sz="1400" baseline="0" dirty="0" smtClean="0"/>
                        <a:t> units. This is unit 02. This is baseline.</a:t>
                      </a:r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928676201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303393978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3391274332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4031782267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500244162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795252880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803942748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130948760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1857524826"/>
                  </a:ext>
                </a:extLst>
              </a:tr>
              <a:tr h="351170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="" xmlns:a16="http://schemas.microsoft.com/office/drawing/2014/main" val="2798251423"/>
                  </a:ext>
                </a:extLst>
              </a:tr>
            </a:tbl>
          </a:graphicData>
        </a:graphic>
      </p:graphicFrame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Using Static Files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</a:rPr>
              <a:t>Sometimes, you may put static files, such images, CSS stylesheets, JavaScript code, and so on, into your web applications</a:t>
            </a:r>
            <a:r>
              <a:rPr lang="en-US" altLang="zh-TW" dirty="0" smtClean="0">
                <a:ea typeface="新細明體"/>
              </a:rPr>
              <a:t>.</a:t>
            </a:r>
          </a:p>
          <a:p>
            <a:r>
              <a:rPr lang="en-US" altLang="zh-TW" dirty="0" smtClean="0">
                <a:ea typeface="新細明體"/>
              </a:rPr>
              <a:t>For </a:t>
            </a:r>
            <a:r>
              <a:rPr lang="en-US" altLang="zh-TW" dirty="0">
                <a:ea typeface="新細明體"/>
              </a:rPr>
              <a:t>example, </a:t>
            </a:r>
            <a:r>
              <a:rPr lang="en-US" altLang="zh-TW" dirty="0" smtClean="0">
                <a:ea typeface="新細明體"/>
              </a:rPr>
              <a:t>you may want to show images in your app as</a:t>
            </a:r>
            <a:endParaRPr lang="en-US" altLang="zh-TW" dirty="0">
              <a:ea typeface="新細明體"/>
            </a:endParaRPr>
          </a:p>
          <a:p>
            <a:pPr marL="342891" lvl="1" indent="0">
              <a:buNone/>
            </a:pP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&lt;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img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src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="/images/logo.png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"&gt;&lt;/</a:t>
            </a:r>
            <a:r>
              <a:rPr lang="en-US" altLang="zh-TW" sz="1800" dirty="0" err="1" smtClean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img</a:t>
            </a:r>
            <a:r>
              <a:rPr lang="en-US" altLang="zh-TW" sz="1800" dirty="0" smtClean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&gt;</a:t>
            </a:r>
            <a:endParaRPr lang="en-US" altLang="zh-TW" sz="18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endParaRPr lang="en-US" altLang="zh-TW" b="1" dirty="0" smtClean="0">
              <a:solidFill>
                <a:srgbClr val="FF0000"/>
              </a:solidFill>
              <a:ea typeface="新細明體"/>
              <a:cs typeface="Arial"/>
            </a:endParaRPr>
          </a:p>
          <a:p>
            <a:endParaRPr lang="en-US" altLang="zh-TW" b="1" dirty="0" smtClean="0">
              <a:solidFill>
                <a:srgbClr val="FF0000"/>
              </a:solidFill>
              <a:ea typeface="新細明體"/>
              <a:cs typeface="Arial"/>
            </a:endParaRPr>
          </a:p>
          <a:p>
            <a:r>
              <a:rPr lang="en-US" altLang="zh-TW" dirty="0" smtClean="0">
                <a:ea typeface="新細明體"/>
                <a:cs typeface="Arial"/>
              </a:rPr>
              <a:t>Unfortunately</a:t>
            </a:r>
            <a:r>
              <a:rPr lang="en-US" altLang="zh-TW" dirty="0">
                <a:ea typeface="新細明體"/>
                <a:cs typeface="Arial"/>
              </a:rPr>
              <a:t>, you cannot just </a:t>
            </a:r>
            <a:br>
              <a:rPr lang="en-US" altLang="zh-TW" dirty="0">
                <a:ea typeface="新細明體"/>
                <a:cs typeface="Arial"/>
              </a:rPr>
            </a:br>
            <a:r>
              <a:rPr lang="en-US" altLang="zh-TW" dirty="0">
                <a:ea typeface="新細明體"/>
                <a:cs typeface="Arial"/>
              </a:rPr>
              <a:t>create a directory and put the</a:t>
            </a:r>
            <a:br>
              <a:rPr lang="en-US" altLang="zh-TW" dirty="0">
                <a:ea typeface="新細明體"/>
                <a:cs typeface="Arial"/>
              </a:rPr>
            </a:br>
            <a:r>
              <a:rPr lang="en-US" altLang="zh-TW" dirty="0">
                <a:ea typeface="新細明體"/>
                <a:cs typeface="Arial"/>
              </a:rPr>
              <a:t>static files into the </a:t>
            </a:r>
            <a:r>
              <a:rPr lang="en-US" altLang="zh-TW" dirty="0" smtClean="0">
                <a:ea typeface="新細明體"/>
                <a:cs typeface="Arial"/>
              </a:rPr>
              <a:t>project.</a:t>
            </a:r>
            <a:endParaRPr lang="en-US" altLang="zh-TW" dirty="0">
              <a:ea typeface="新細明體"/>
              <a:cs typeface="Arial"/>
            </a:endParaRPr>
          </a:p>
          <a:p>
            <a:endParaRPr lang="en-US" altLang="zh-TW" dirty="0" smtClean="0">
              <a:solidFill>
                <a:srgbClr val="000000"/>
              </a:solidFill>
              <a:ea typeface="新細明體"/>
              <a:cs typeface="Arial"/>
            </a:endParaRPr>
          </a:p>
        </p:txBody>
      </p:sp>
      <p:pic>
        <p:nvPicPr>
          <p:cNvPr id="4" name="圖片 3" descr="hello_uc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34" y="3190756"/>
            <a:ext cx="3739224" cy="2884266"/>
          </a:xfrm>
          <a:prstGeom prst="rect">
            <a:avLst/>
          </a:prstGeom>
        </p:spPr>
      </p:pic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新細明體"/>
              </a:rPr>
              <a:t>GAE for Python</a:t>
            </a:r>
            <a:endParaRPr lang="zh-TW" altLang="en-US" sz="4000" dirty="0">
              <a:latin typeface="+mn-lt"/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lstStyle/>
          <a:p>
            <a:r>
              <a:rPr lang="en-US" altLang="zh-TW" dirty="0" smtClean="0"/>
              <a:t>EX02 – Static Files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EX02_StaticFile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Description</a:t>
            </a:r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In this exercise, you will learn how to use static files in your 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web apps</a:t>
            </a:r>
            <a:r>
              <a:rPr lang="en-US" altLang="zh-TW" dirty="0">
                <a:solidFill>
                  <a:srgbClr val="000000"/>
                </a:solidFill>
                <a:ea typeface="新細明體"/>
              </a:rPr>
              <a:t>.</a:t>
            </a:r>
          </a:p>
          <a:p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Function</a:t>
            </a:r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pPr lvl="1"/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Using static files (Ex. an image) in your </a:t>
            </a:r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web app</a:t>
            </a:r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endParaRPr lang="en-US" altLang="zh-TW" dirty="0">
              <a:solidFill>
                <a:srgbClr val="000000"/>
              </a:solidFill>
              <a:ea typeface="新細明體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新細明體"/>
              </a:rPr>
              <a:t>Project structure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</a:rPr>
              <a:t>Configuration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EX02_StaticFile/</a:t>
            </a:r>
            <a:r>
              <a:rPr lang="en-US" altLang="zh-TW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新細明體"/>
                <a:cs typeface="Courier New" panose="02070309020205020404" pitchFamily="49" charset="0"/>
              </a:rPr>
              <a:t>Modules</a:t>
            </a:r>
          </a:p>
          <a:p>
            <a:pPr lvl="2"/>
            <a:r>
              <a:rPr lang="en-US" altLang="zh-TW" b="1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EX02_StaticFile/helloapple.py</a:t>
            </a:r>
            <a:endParaRPr lang="en-US" altLang="zh-TW" dirty="0" smtClean="0">
              <a:solidFill>
                <a:srgbClr val="000000"/>
              </a:solidFill>
              <a:ea typeface="新細明體"/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  <a:ea typeface="PMingLiU"/>
                <a:cs typeface="Arial"/>
              </a:rPr>
              <a:t>Static files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EX02_StaticFile/images/apple.jpg</a:t>
            </a:r>
            <a:endParaRPr lang="en-US" altLang="zh-TW" b="1" dirty="0">
              <a:solidFill>
                <a:srgbClr val="FF0000"/>
              </a:solidFill>
              <a:ea typeface="PMingLiU"/>
              <a:cs typeface="Arial"/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1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  <a:ea typeface="新細明體"/>
              </a:rPr>
              <a:t>Configuration: </a:t>
            </a:r>
            <a:r>
              <a:rPr lang="en-US" altLang="zh-TW" sz="4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app.yaml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application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your-app-id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runtime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python27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api_version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threadsafe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handlers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 - 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/images</a:t>
            </a:r>
          </a:p>
          <a:p>
            <a:pPr marL="0" indent="0">
              <a:buNone/>
            </a:pP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   </a:t>
            </a:r>
            <a:r>
              <a:rPr lang="en-US" altLang="zh-TW" sz="19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static_dir</a:t>
            </a:r>
            <a:r>
              <a:rPr lang="en-US" altLang="zh-TW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images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-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url: /.*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  script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helloapple.app</a:t>
            </a:r>
            <a:endParaRPr lang="en-US" altLang="zh-TW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PMingLiU"/>
                <a:cs typeface="Arial"/>
              </a:rPr>
              <a:t>Description</a:t>
            </a:r>
          </a:p>
          <a:p>
            <a:pPr lvl="1"/>
            <a:r>
              <a:rPr lang="en-US" altLang="zh-TW" b="1" dirty="0" smtClean="0">
                <a:solidFill>
                  <a:srgbClr val="000000"/>
                </a:solidFill>
                <a:ea typeface="PMingLiU"/>
                <a:cs typeface="Arial"/>
              </a:rPr>
              <a:t>Line </a:t>
            </a:r>
            <a:r>
              <a:rPr lang="en-US" altLang="zh-TW" b="1" dirty="0">
                <a:solidFill>
                  <a:srgbClr val="000000"/>
                </a:solidFill>
                <a:ea typeface="PMingLiU"/>
                <a:cs typeface="Arial"/>
              </a:rPr>
              <a:t>7-8: </a:t>
            </a:r>
            <a:r>
              <a:rPr lang="en-US" altLang="zh-TW" dirty="0">
                <a:solidFill>
                  <a:srgbClr val="000000"/>
                </a:solidFill>
                <a:ea typeface="PMingLiU"/>
                <a:cs typeface="Arial"/>
              </a:rPr>
              <a:t>mapping URL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/images </a:t>
            </a:r>
            <a:r>
              <a:rPr lang="en-US" altLang="zh-TW" dirty="0" smtClean="0">
                <a:solidFill>
                  <a:srgbClr val="000000"/>
                </a:solidFill>
                <a:ea typeface="PMingLiU"/>
                <a:cs typeface="Arial"/>
              </a:rPr>
              <a:t>to static directory 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images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0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  <a:ea typeface="PMingLiU" charset="0"/>
              </a:rPr>
              <a:t>Module: </a:t>
            </a:r>
            <a:r>
              <a:rPr lang="en-US" altLang="zh-TW" sz="4000" dirty="0" smtClean="0">
                <a:latin typeface="Courier New" panose="02070309020205020404" pitchFamily="49" charset="0"/>
                <a:ea typeface="PMingLiU" charset="0"/>
                <a:cs typeface="Courier New" panose="02070309020205020404" pitchFamily="49" charset="0"/>
              </a:rPr>
              <a:t>helloapple.py</a:t>
            </a:r>
            <a:endParaRPr lang="zh-TW" altLang="en-US" sz="4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import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webapp2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altLang="zh-TW" sz="1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class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(webapp2.RequestHandler):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get(self):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self.response.headers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'text/html'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('Hello, Apple&lt;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&gt;')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 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self.response.write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('&lt;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zh-TW" sz="19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</a:t>
            </a: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/apple.jpg"&gt;')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app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webapp2.WSGIApplication([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('/', </a:t>
            </a:r>
            <a:r>
              <a:rPr lang="en-US" altLang="zh-TW" sz="1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MainPage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zh-TW" sz="1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11 ], </a:t>
            </a:r>
            <a:r>
              <a:rPr lang="en-US" altLang="zh-TW" sz="1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debug=True)</a:t>
            </a:r>
            <a:endParaRPr lang="en-US" altLang="zh-TW" dirty="0" smtClean="0">
              <a:solidFill>
                <a:srgbClr val="666600"/>
              </a:solidFill>
              <a:cs typeface="Arial"/>
            </a:endParaRPr>
          </a:p>
          <a:p>
            <a:endParaRPr lang="en-US" altLang="zh-TW" dirty="0" smtClean="0">
              <a:cs typeface="Arial"/>
            </a:endParaRPr>
          </a:p>
          <a:p>
            <a:r>
              <a:rPr lang="en-US" altLang="zh-TW" dirty="0" smtClean="0">
                <a:cs typeface="Arial"/>
              </a:rPr>
              <a:t>Descriptions</a:t>
            </a:r>
            <a:endParaRPr lang="en-US" altLang="zh-TW" dirty="0">
              <a:cs typeface="Arial"/>
            </a:endParaRPr>
          </a:p>
          <a:p>
            <a:pPr lvl="1"/>
            <a:r>
              <a:rPr lang="en-US" altLang="zh-TW" b="1" dirty="0" smtClean="0">
                <a:ea typeface="PMingLiU"/>
                <a:cs typeface="Arial"/>
              </a:rPr>
              <a:t>Line </a:t>
            </a:r>
            <a:r>
              <a:rPr lang="en-US" altLang="zh-TW" b="1" dirty="0" smtClean="0">
                <a:ea typeface="PMingLiU"/>
                <a:cs typeface="Arial"/>
              </a:rPr>
              <a:t>7: 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after routing in </a:t>
            </a:r>
            <a:r>
              <a:rPr lang="en-US" altLang="zh-TW" dirty="0" err="1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app.yaml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, you could access the static files in directory  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images</a:t>
            </a:r>
            <a:r>
              <a:rPr lang="en-US" altLang="zh-TW" dirty="0" smtClean="0">
                <a:ea typeface="PMingLiU"/>
                <a:cs typeface="Courier New" panose="02070309020205020404" pitchFamily="49" charset="0"/>
              </a:rPr>
              <a:t> by accessing URL 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/images</a:t>
            </a:r>
            <a:r>
              <a:rPr lang="en-US" altLang="zh-TW" dirty="0" smtClean="0">
                <a:latin typeface="Courier New" panose="02070309020205020404" pitchFamily="49" charset="0"/>
                <a:ea typeface="PMingLiU"/>
                <a:cs typeface="Courier New" panose="02070309020205020404" pitchFamily="49" charset="0"/>
              </a:rPr>
              <a:t> </a:t>
            </a:r>
            <a:endParaRPr lang="en-US" altLang="zh-TW" dirty="0" smtClean="0">
              <a:latin typeface="Courier New" panose="02070309020205020404" pitchFamily="49" charset="0"/>
              <a:ea typeface="PMingLiU"/>
              <a:cs typeface="Courier New" panose="02070309020205020404" pitchFamily="49" charset="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ea typeface="PMingLiU"/>
                <a:cs typeface="Arial"/>
              </a:rPr>
              <a:t>Test Web App in Localhost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Ubiquitous Computing and Ambient Networking Laboratory</a:t>
            </a: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70" y="1595439"/>
            <a:ext cx="6629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ea typeface="新細明體"/>
              </a:rPr>
              <a:t>Q&amp;A</a:t>
            </a:r>
            <a:endParaRPr lang="zh-TW" altLang="en-US" sz="4000" dirty="0">
              <a:ea typeface="新細明體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zh-TW" dirty="0">
                <a:latin typeface="Calibri"/>
              </a:rPr>
              <a:t>You can clone </a:t>
            </a:r>
            <a:r>
              <a:rPr lang="en-US" altLang="zh-TW" dirty="0" smtClean="0">
                <a:latin typeface="Calibri"/>
              </a:rPr>
              <a:t>all </a:t>
            </a:r>
            <a:r>
              <a:rPr lang="en-US" altLang="zh-TW" dirty="0">
                <a:latin typeface="Calibri"/>
              </a:rPr>
              <a:t>sample </a:t>
            </a:r>
            <a:r>
              <a:rPr lang="en-US" altLang="zh-TW" dirty="0" smtClean="0">
                <a:latin typeface="Calibri"/>
              </a:rPr>
              <a:t>codes from</a:t>
            </a:r>
            <a:endParaRPr lang="en-US" altLang="zh-TW" dirty="0">
              <a:latin typeface="Calibri"/>
            </a:endParaRPr>
          </a:p>
          <a:p>
            <a:r>
              <a:rPr lang="en-US" altLang="zh-TW" sz="1600" dirty="0" smtClean="0">
                <a:latin typeface="Courier New"/>
                <a:cs typeface="Courier New"/>
              </a:rPr>
              <a:t>https</a:t>
            </a:r>
            <a:r>
              <a:rPr lang="en-US" altLang="zh-TW" sz="1600" dirty="0">
                <a:latin typeface="Courier New"/>
                <a:cs typeface="Courier New"/>
              </a:rPr>
              <a:t>://</a:t>
            </a:r>
            <a:r>
              <a:rPr lang="en-US" altLang="zh-TW" sz="1600" dirty="0" smtClean="0">
                <a:latin typeface="Courier New"/>
                <a:cs typeface="Courier New"/>
              </a:rPr>
              <a:t>github.com/ellingtonsu/GAE_Python_Course</a:t>
            </a:r>
            <a:endParaRPr lang="en-US" altLang="zh-TW" sz="1600" dirty="0">
              <a:latin typeface="Courier New"/>
              <a:cs typeface="Courier New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Ubiquitous Computing and Ambient Networking Laboratory</a:t>
            </a:r>
            <a:endParaRPr lang="en-US">
              <a:latin typeface="+mj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+mj-lt"/>
              </a:rPr>
              <a:t>9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960349"/>
      </p:ext>
    </p:extLst>
  </p:cSld>
  <p:clrMapOvr>
    <a:masterClrMapping/>
  </p:clrMapOvr>
</p:sld>
</file>

<file path=ppt/theme/theme1.xml><?xml version="1.0" encoding="utf-8"?>
<a:theme xmlns:a="http://schemas.openxmlformats.org/drawingml/2006/main" name="UCAN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UCANv2</Template>
  <TotalTime>433</TotalTime>
  <Words>349</Words>
  <Application>Microsoft Office PowerPoint</Application>
  <PresentationFormat>如螢幕大小 (4:3)</PresentationFormat>
  <Paragraphs>105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Microsoft JhengHei</vt:lpstr>
      <vt:lpstr>Microsoft JhengHei</vt:lpstr>
      <vt:lpstr>新細明體</vt:lpstr>
      <vt:lpstr>新細明體</vt:lpstr>
      <vt:lpstr>標楷體</vt:lpstr>
      <vt:lpstr>Arial</vt:lpstr>
      <vt:lpstr>Calibri</vt:lpstr>
      <vt:lpstr>Courier New</vt:lpstr>
      <vt:lpstr>UCANv2</vt:lpstr>
      <vt:lpstr>Google App Engine (GAE) Python Course  Unit 02: Using Static Files</vt:lpstr>
      <vt:lpstr>Change Log</vt:lpstr>
      <vt:lpstr>Using Static Files</vt:lpstr>
      <vt:lpstr>GAE for Python</vt:lpstr>
      <vt:lpstr>EX02_StaticFile</vt:lpstr>
      <vt:lpstr>Configuration: app.yaml</vt:lpstr>
      <vt:lpstr>Module: helloapple.py</vt:lpstr>
      <vt:lpstr>Test Web App in Localhost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ellington</dc:creator>
  <cp:lastModifiedBy>Wei-Tsung Su</cp:lastModifiedBy>
  <cp:revision>168</cp:revision>
  <dcterms:created xsi:type="dcterms:W3CDTF">2013-07-15T20:26:40Z</dcterms:created>
  <dcterms:modified xsi:type="dcterms:W3CDTF">2015-04-07T13:28:18Z</dcterms:modified>
</cp:coreProperties>
</file>