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57" r:id="rId5"/>
    <p:sldId id="260" r:id="rId6"/>
    <p:sldId id="258"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ellingworthl/EDW_Assign1_SP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pastebin.com/sLvADsEN" TargetMode="External"/><Relationship Id="rId13" Type="http://schemas.openxmlformats.org/officeDocument/2006/relationships/hyperlink" Target="http://bootsnipp.com/snippets/featured/clean-modal-login-form" TargetMode="External"/><Relationship Id="rId18" Type="http://schemas.openxmlformats.org/officeDocument/2006/relationships/hyperlink" Target="https://www.youtube.com/playlist?annotation_id=annotation_270691829&amp;feature=iv&amp;list=PLoYCgNOIyGACDQLaThEEKBAlgs4OIUGif&amp;src_vid=MhkGQAoc7bc" TargetMode="External"/><Relationship Id="rId3" Type="http://schemas.openxmlformats.org/officeDocument/2006/relationships/hyperlink" Target="https://www.kirupa.com/react/creating_single_page_app_react_using_react_router.htm" TargetMode="External"/><Relationship Id="rId21" Type="http://schemas.openxmlformats.org/officeDocument/2006/relationships/hyperlink" Target="https://www.lifewire.com/list-of-command-prompt-commands-4092302" TargetMode="External"/><Relationship Id="rId7" Type="http://schemas.openxmlformats.org/officeDocument/2006/relationships/hyperlink" Target="http://stackoverflow.com/questions/41515468/custom-stylesheet-in-react-app" TargetMode="External"/><Relationship Id="rId12" Type="http://schemas.openxmlformats.org/officeDocument/2006/relationships/hyperlink" Target="https://startbootstrap.com/template-overviews/half-slider/" TargetMode="External"/><Relationship Id="rId17" Type="http://schemas.openxmlformats.org/officeDocument/2006/relationships/hyperlink" Target="https://www.w3schools.com/" TargetMode="External"/><Relationship Id="rId2" Type="http://schemas.openxmlformats.org/officeDocument/2006/relationships/hyperlink" Target="https://github.com/facebookincubator/create-react-app/blob/master/README.md#getting-started" TargetMode="External"/><Relationship Id="rId16" Type="http://schemas.openxmlformats.org/officeDocument/2006/relationships/hyperlink" Target="https://developers.google.com/maps/documentation/android-api/signup" TargetMode="External"/><Relationship Id="rId20" Type="http://schemas.openxmlformats.org/officeDocument/2006/relationships/hyperlink" Target="https://www.youtube.com/watch?v=Ybn6Q92m4xg" TargetMode="External"/><Relationship Id="rId1" Type="http://schemas.openxmlformats.org/officeDocument/2006/relationships/slideLayout" Target="../slideLayouts/slideLayout4.xml"/><Relationship Id="rId6" Type="http://schemas.openxmlformats.org/officeDocument/2006/relationships/hyperlink" Target="https://css-tricks.com/css-modules-part-3-react/" TargetMode="External"/><Relationship Id="rId11" Type="http://schemas.openxmlformats.org/officeDocument/2006/relationships/hyperlink" Target="http://jsonlint.com/" TargetMode="External"/><Relationship Id="rId5" Type="http://schemas.openxmlformats.org/officeDocument/2006/relationships/hyperlink" Target="https://github.com/learncodeacademy/react-js-tutorials" TargetMode="External"/><Relationship Id="rId15" Type="http://schemas.openxmlformats.org/officeDocument/2006/relationships/hyperlink" Target="https://www.npmjs.com/package/generator-react-webpack-scaffold" TargetMode="External"/><Relationship Id="rId10" Type="http://schemas.openxmlformats.org/officeDocument/2006/relationships/hyperlink" Target="http://www.tutorialrepublic.com/twitter-bootstrap-tutorial/bootstrap-navbar.php" TargetMode="External"/><Relationship Id="rId19" Type="http://schemas.openxmlformats.org/officeDocument/2006/relationships/hyperlink" Target="https://www.youtube.com/watch?annotation_id=annotation_3748334139&amp;feature=iv&amp;src_vid=9kJVYpOqcVU&amp;v=pU9Q6oiQNd0" TargetMode="External"/><Relationship Id="rId4" Type="http://schemas.openxmlformats.org/officeDocument/2006/relationships/hyperlink" Target="https://www.youtube.com/watch?v=MhkGQAoc7bc&amp;list=PLoYCgNOIyGABj2GQSlDRjgvXtqfDxKm5b" TargetMode="External"/><Relationship Id="rId9" Type="http://schemas.openxmlformats.org/officeDocument/2006/relationships/hyperlink" Target="http://magic.reactjs.net/htmltojsx.htm" TargetMode="External"/><Relationship Id="rId14" Type="http://schemas.openxmlformats.org/officeDocument/2006/relationships/hyperlink" Target="https://github.com/tylermcginnis/react-router-firebase-auth"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1744579"/>
          </a:xfrm>
        </p:spPr>
        <p:txBody>
          <a:bodyPr>
            <a:noAutofit/>
          </a:bodyPr>
          <a:lstStyle/>
          <a:p>
            <a:r>
              <a:rPr lang="en-GB" dirty="0"/>
              <a:t>Field Archer Finder (FAF)</a:t>
            </a:r>
          </a:p>
        </p:txBody>
      </p:sp>
      <p:sp>
        <p:nvSpPr>
          <p:cNvPr id="3" name="Subtitle 2"/>
          <p:cNvSpPr>
            <a:spLocks noGrp="1"/>
          </p:cNvSpPr>
          <p:nvPr>
            <p:ph type="subTitle" idx="1"/>
          </p:nvPr>
        </p:nvSpPr>
        <p:spPr>
          <a:xfrm>
            <a:off x="2589213" y="4259180"/>
            <a:ext cx="8915399" cy="1949116"/>
          </a:xfrm>
        </p:spPr>
        <p:txBody>
          <a:bodyPr>
            <a:normAutofit lnSpcReduction="10000"/>
          </a:bodyPr>
          <a:lstStyle/>
          <a:p>
            <a:r>
              <a:rPr lang="en-GB" dirty="0"/>
              <a:t>Enterprise Web Development 2017</a:t>
            </a:r>
          </a:p>
          <a:p>
            <a:r>
              <a:rPr lang="en-GB" dirty="0"/>
              <a:t>Assignment 1: Create a SPA using </a:t>
            </a:r>
            <a:r>
              <a:rPr lang="en-GB" dirty="0" err="1"/>
              <a:t>ReactJS</a:t>
            </a:r>
            <a:endParaRPr lang="en-GB" dirty="0"/>
          </a:p>
          <a:p>
            <a:r>
              <a:rPr lang="en-GB" dirty="0">
                <a:hlinkClick r:id="rId2"/>
              </a:rPr>
              <a:t>https://github.com/ellingworthl/EDW_Assign1_SPA</a:t>
            </a:r>
            <a:r>
              <a:rPr lang="en-GB" dirty="0"/>
              <a:t> </a:t>
            </a:r>
          </a:p>
          <a:p>
            <a:r>
              <a:rPr lang="en-GB" dirty="0"/>
              <a:t>Assignment 2: Integrate web API with SPA using Node, Express &amp; Mongoose</a:t>
            </a:r>
          </a:p>
          <a:p>
            <a:r>
              <a:rPr lang="en-GB" dirty="0" err="1"/>
              <a:t>Github</a:t>
            </a:r>
            <a:r>
              <a:rPr lang="en-GB" dirty="0"/>
              <a:t> URL 2</a:t>
            </a:r>
          </a:p>
        </p:txBody>
      </p:sp>
    </p:spTree>
    <p:extLst>
      <p:ext uri="{BB962C8B-B14F-4D97-AF65-F5344CB8AC3E}">
        <p14:creationId xmlns:p14="http://schemas.microsoft.com/office/powerpoint/2010/main" val="164922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634167" cy="976312"/>
          </a:xfrm>
        </p:spPr>
        <p:txBody>
          <a:bodyPr>
            <a:normAutofit/>
          </a:bodyPr>
          <a:lstStyle/>
          <a:p>
            <a:r>
              <a:rPr lang="en-GB" dirty="0"/>
              <a:t>Assignment 1</a:t>
            </a:r>
            <a:br>
              <a:rPr lang="en-GB" dirty="0"/>
            </a:br>
            <a:r>
              <a:rPr lang="en-GB" dirty="0"/>
              <a:t>- Expansion of Lab code #3</a:t>
            </a:r>
          </a:p>
        </p:txBody>
      </p:sp>
      <p:sp>
        <p:nvSpPr>
          <p:cNvPr id="4" name="Text Placeholder 3"/>
          <p:cNvSpPr>
            <a:spLocks noGrp="1"/>
          </p:cNvSpPr>
          <p:nvPr>
            <p:ph type="body" sz="half" idx="2"/>
          </p:nvPr>
        </p:nvSpPr>
        <p:spPr>
          <a:xfrm>
            <a:off x="2589212" y="1598612"/>
            <a:ext cx="3505199" cy="4656579"/>
          </a:xfrm>
        </p:spPr>
        <p:txBody>
          <a:bodyPr>
            <a:normAutofit fontScale="85000" lnSpcReduction="10000"/>
          </a:bodyPr>
          <a:lstStyle/>
          <a:p>
            <a:r>
              <a:rPr lang="en-GB" dirty="0"/>
              <a:t>REVIEWS (based on Hacker News)</a:t>
            </a:r>
          </a:p>
          <a:p>
            <a:r>
              <a:rPr lang="en-GB" dirty="0"/>
              <a:t>Functionality: CREATE &amp; UPVOTE (create new review &amp; upvote existing reviews and comment on reviews &amp; upvote comments)</a:t>
            </a:r>
          </a:p>
          <a:p>
            <a:pPr marL="285750" indent="-285750">
              <a:buFont typeface="Arial" panose="020B0604020202020204" pitchFamily="34" charset="0"/>
              <a:buChar char="•"/>
            </a:pPr>
            <a:r>
              <a:rPr lang="en-GB" dirty="0" err="1"/>
              <a:t>ReviewApp</a:t>
            </a:r>
            <a:endParaRPr lang="en-GB" dirty="0"/>
          </a:p>
          <a:p>
            <a:pPr marL="742950" lvl="1" indent="-285750">
              <a:buFont typeface="Arial" panose="020B0604020202020204" pitchFamily="34" charset="0"/>
              <a:buChar char="•"/>
            </a:pPr>
            <a:r>
              <a:rPr lang="en-GB" dirty="0"/>
              <a:t>Add ‘Link’ import to support routing source code modified</a:t>
            </a:r>
          </a:p>
          <a:p>
            <a:pPr marL="742950" lvl="1" indent="-285750">
              <a:buFont typeface="Arial" panose="020B0604020202020204" pitchFamily="34" charset="0"/>
              <a:buChar char="•"/>
            </a:pPr>
            <a:r>
              <a:rPr lang="en-GB" dirty="0"/>
              <a:t>Form source code modified</a:t>
            </a:r>
          </a:p>
          <a:p>
            <a:pPr marL="742950" lvl="1" indent="-285750">
              <a:buFont typeface="Arial" panose="020B0604020202020204" pitchFamily="34" charset="0"/>
              <a:buChar char="•"/>
            </a:pPr>
            <a:r>
              <a:rPr lang="en-GB" dirty="0" err="1"/>
              <a:t>ReviewApp</a:t>
            </a:r>
            <a:r>
              <a:rPr lang="en-GB" dirty="0"/>
              <a:t> source code modified </a:t>
            </a:r>
            <a:r>
              <a:rPr lang="en-GB" dirty="0" err="1"/>
              <a:t>inc.</a:t>
            </a:r>
            <a:r>
              <a:rPr lang="en-GB" dirty="0"/>
              <a:t> addition of Header &amp; Paragraph to match other page formatting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commentPage</a:t>
            </a:r>
            <a:endParaRPr lang="en-GB" dirty="0"/>
          </a:p>
          <a:p>
            <a:pPr marL="742950" lvl="1" indent="-285750">
              <a:buFont typeface="Arial" panose="020B0604020202020204" pitchFamily="34" charset="0"/>
              <a:buChar char="•"/>
            </a:pPr>
            <a:r>
              <a:rPr lang="en-GB" dirty="0"/>
              <a:t>Form, source code modified</a:t>
            </a:r>
          </a:p>
          <a:p>
            <a:pPr marL="742950" lvl="1" indent="-285750">
              <a:buFont typeface="Arial" panose="020B0604020202020204" pitchFamily="34" charset="0"/>
              <a:buChar char="•"/>
            </a:pPr>
            <a:r>
              <a:rPr lang="en-GB" dirty="0" err="1"/>
              <a:t>commentList</a:t>
            </a:r>
            <a:r>
              <a:rPr lang="en-GB" dirty="0"/>
              <a:t> limited changes to code</a:t>
            </a:r>
          </a:p>
          <a:p>
            <a:pPr marL="742950" lvl="1" indent="-285750">
              <a:buFont typeface="Arial" panose="020B0604020202020204" pitchFamily="34" charset="0"/>
              <a:buChar char="•"/>
            </a:pPr>
            <a:r>
              <a:rPr lang="en-GB" dirty="0" err="1"/>
              <a:t>commentView</a:t>
            </a:r>
            <a:r>
              <a:rPr lang="en-GB" dirty="0"/>
              <a:t>  limited changes to code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stubAPI</a:t>
            </a:r>
            <a:r>
              <a:rPr lang="en-GB" dirty="0"/>
              <a:t> </a:t>
            </a:r>
          </a:p>
          <a:p>
            <a:pPr marL="742950" lvl="1" indent="-285750">
              <a:buFont typeface="Arial" panose="020B0604020202020204" pitchFamily="34" charset="0"/>
              <a:buChar char="•"/>
            </a:pPr>
            <a:r>
              <a:rPr lang="en-GB" dirty="0"/>
              <a:t>minimal changes</a:t>
            </a:r>
          </a:p>
        </p:txBody>
      </p:sp>
      <p:sp>
        <p:nvSpPr>
          <p:cNvPr id="5" name="Content Placeholder 2"/>
          <p:cNvSpPr txBox="1">
            <a:spLocks/>
          </p:cNvSpPr>
          <p:nvPr/>
        </p:nvSpPr>
        <p:spPr>
          <a:xfrm>
            <a:off x="6323012" y="3325767"/>
            <a:ext cx="5181600" cy="276113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pic>
        <p:nvPicPr>
          <p:cNvPr id="10" name="Content Placeholder 9"/>
          <p:cNvPicPr>
            <a:picLocks noGrp="1" noChangeAspect="1"/>
          </p:cNvPicPr>
          <p:nvPr>
            <p:ph idx="1"/>
          </p:nvPr>
        </p:nvPicPr>
        <p:blipFill rotWithShape="1">
          <a:blip r:embed="rId2"/>
          <a:srcRect b="5889"/>
          <a:stretch/>
        </p:blipFill>
        <p:spPr>
          <a:xfrm>
            <a:off x="6466874" y="3521122"/>
            <a:ext cx="5167282" cy="2734070"/>
          </a:xfrm>
          <a:prstGeom prst="rect">
            <a:avLst/>
          </a:prstGeom>
        </p:spPr>
      </p:pic>
      <p:pic>
        <p:nvPicPr>
          <p:cNvPr id="11" name="Picture 10"/>
          <p:cNvPicPr>
            <a:picLocks noChangeAspect="1"/>
          </p:cNvPicPr>
          <p:nvPr/>
        </p:nvPicPr>
        <p:blipFill>
          <a:blip r:embed="rId3"/>
          <a:stretch>
            <a:fillRect/>
          </a:stretch>
        </p:blipFill>
        <p:spPr>
          <a:xfrm>
            <a:off x="6323012" y="400808"/>
            <a:ext cx="5455006" cy="2907207"/>
          </a:xfrm>
          <a:prstGeom prst="rect">
            <a:avLst/>
          </a:prstGeom>
        </p:spPr>
      </p:pic>
    </p:spTree>
    <p:extLst>
      <p:ext uri="{BB962C8B-B14F-4D97-AF65-F5344CB8AC3E}">
        <p14:creationId xmlns:p14="http://schemas.microsoft.com/office/powerpoint/2010/main" val="113629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Assignment 1</a:t>
            </a:r>
            <a:br>
              <a:rPr lang="en-GB" dirty="0"/>
            </a:br>
            <a:r>
              <a:rPr lang="en-GB" dirty="0"/>
              <a:t>- Design Model Illustrations</a:t>
            </a:r>
          </a:p>
        </p:txBody>
      </p:sp>
      <p:pic>
        <p:nvPicPr>
          <p:cNvPr id="6" name="Content Placeholder 5"/>
          <p:cNvPicPr>
            <a:picLocks noGrp="1" noChangeAspect="1"/>
          </p:cNvPicPr>
          <p:nvPr>
            <p:ph sz="half" idx="1"/>
          </p:nvPr>
        </p:nvPicPr>
        <p:blipFill>
          <a:blip r:embed="rId2"/>
          <a:stretch>
            <a:fillRect/>
          </a:stretch>
        </p:blipFill>
        <p:spPr>
          <a:xfrm>
            <a:off x="2589213" y="2870436"/>
            <a:ext cx="4313237" cy="2304577"/>
          </a:xfrm>
        </p:spPr>
      </p:pic>
      <p:pic>
        <p:nvPicPr>
          <p:cNvPr id="4" name="Content Placeholder 3"/>
          <p:cNvPicPr>
            <a:picLocks noGrp="1" noChangeAspect="1"/>
          </p:cNvPicPr>
          <p:nvPr>
            <p:ph sz="half" idx="2"/>
          </p:nvPr>
        </p:nvPicPr>
        <p:blipFill>
          <a:blip r:embed="rId3"/>
          <a:stretch>
            <a:fillRect/>
          </a:stretch>
        </p:blipFill>
        <p:spPr>
          <a:xfrm>
            <a:off x="7191375" y="2468265"/>
            <a:ext cx="4313238" cy="3093045"/>
          </a:xfrm>
        </p:spPr>
      </p:pic>
    </p:spTree>
    <p:extLst>
      <p:ext uri="{BB962C8B-B14F-4D97-AF65-F5344CB8AC3E}">
        <p14:creationId xmlns:p14="http://schemas.microsoft.com/office/powerpoint/2010/main" val="2930625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Assignment 1</a:t>
            </a:r>
            <a:br>
              <a:rPr lang="en-GB" dirty="0"/>
            </a:br>
            <a:r>
              <a:rPr lang="en-GB" dirty="0"/>
              <a:t>- Independent Learning</a:t>
            </a:r>
          </a:p>
        </p:txBody>
      </p:sp>
      <p:sp>
        <p:nvSpPr>
          <p:cNvPr id="10" name="Content Placeholder 9"/>
          <p:cNvSpPr>
            <a:spLocks noGrp="1"/>
          </p:cNvSpPr>
          <p:nvPr>
            <p:ph sz="half" idx="1"/>
          </p:nvPr>
        </p:nvSpPr>
        <p:spPr/>
        <p:txBody>
          <a:bodyPr>
            <a:normAutofit fontScale="40000" lnSpcReduction="20000"/>
          </a:bodyPr>
          <a:lstStyle/>
          <a:p>
            <a:r>
              <a:rPr lang="en-GB" sz="2800" dirty="0"/>
              <a:t>Areas researched and applied in this assignment:</a:t>
            </a:r>
          </a:p>
          <a:p>
            <a:r>
              <a:rPr lang="en-GB" sz="2000" dirty="0">
                <a:hlinkClick r:id="rId2"/>
              </a:rPr>
              <a:t>https://github.com/facebookincubator/create-react-app/blob/master/README.md#getting-started</a:t>
            </a:r>
            <a:r>
              <a:rPr lang="en-GB" sz="2000" dirty="0"/>
              <a:t> (a brilliant react tutorial)</a:t>
            </a:r>
          </a:p>
          <a:p>
            <a:r>
              <a:rPr lang="en-GB" sz="2000" dirty="0">
                <a:hlinkClick r:id="rId3"/>
              </a:rPr>
              <a:t>https://www.kirupa.com/react/creating_single_page_app_react_using_react_router.htm</a:t>
            </a:r>
            <a:r>
              <a:rPr lang="en-GB" sz="2000" dirty="0"/>
              <a:t> (great, simple breakdown of principles of a SPA)</a:t>
            </a:r>
          </a:p>
          <a:p>
            <a:r>
              <a:rPr lang="en-GB" sz="2000" dirty="0">
                <a:hlinkClick r:id="rId4"/>
              </a:rPr>
              <a:t>https://www.youtube.com/watch?v=MhkGQAoc7bc&amp;list=PLoYCgNOIyGABj2GQSlDRjgvXtqfDxKm5b</a:t>
            </a:r>
            <a:r>
              <a:rPr lang="en-GB" sz="2000" dirty="0"/>
              <a:t> </a:t>
            </a:r>
          </a:p>
          <a:p>
            <a:r>
              <a:rPr lang="en-GB" sz="2000" dirty="0">
                <a:hlinkClick r:id="rId5"/>
              </a:rPr>
              <a:t>https://github.com/learncodeacademy/react-js-tutorials</a:t>
            </a:r>
            <a:r>
              <a:rPr lang="en-GB" sz="2000" dirty="0"/>
              <a:t> </a:t>
            </a:r>
          </a:p>
          <a:p>
            <a:r>
              <a:rPr lang="en-GB" sz="2000" dirty="0">
                <a:hlinkClick r:id="rId6"/>
              </a:rPr>
              <a:t>https://css-tricks.com/css-modules-part-3-react/</a:t>
            </a:r>
            <a:endParaRPr lang="en-GB" sz="2000" dirty="0"/>
          </a:p>
          <a:p>
            <a:r>
              <a:rPr lang="en-GB" sz="2000" dirty="0">
                <a:hlinkClick r:id="rId7"/>
              </a:rPr>
              <a:t>http://stackoverflow.com/questions/41515468/custom-stylesheet-in-react-app</a:t>
            </a:r>
            <a:r>
              <a:rPr lang="en-GB" sz="2000" dirty="0"/>
              <a:t>  (install </a:t>
            </a:r>
            <a:r>
              <a:rPr lang="en-GB" sz="2000" dirty="0" err="1"/>
              <a:t>css</a:t>
            </a:r>
            <a:r>
              <a:rPr lang="en-GB" sz="2000" dirty="0"/>
              <a:t> loader: </a:t>
            </a:r>
            <a:r>
              <a:rPr lang="en-GB" sz="2000" dirty="0" err="1"/>
              <a:t>npm</a:t>
            </a:r>
            <a:r>
              <a:rPr lang="en-GB" sz="2000" dirty="0"/>
              <a:t> install --save </a:t>
            </a:r>
            <a:r>
              <a:rPr lang="en-GB" sz="2000" dirty="0" err="1"/>
              <a:t>css</a:t>
            </a:r>
            <a:r>
              <a:rPr lang="en-GB" sz="2000" dirty="0"/>
              <a:t>-loader )</a:t>
            </a:r>
          </a:p>
          <a:p>
            <a:r>
              <a:rPr lang="en-GB" sz="2000" dirty="0">
                <a:hlinkClick r:id="rId8"/>
              </a:rPr>
              <a:t>http://pastebin.com/sLvADsEN</a:t>
            </a:r>
            <a:r>
              <a:rPr lang="en-GB" sz="2000" dirty="0"/>
              <a:t>  (</a:t>
            </a:r>
            <a:r>
              <a:rPr lang="en-GB" sz="2000" dirty="0" err="1"/>
              <a:t>css</a:t>
            </a:r>
            <a:r>
              <a:rPr lang="en-GB" sz="2000" dirty="0"/>
              <a:t> loaders, do </a:t>
            </a:r>
            <a:r>
              <a:rPr lang="en-GB" sz="2000" dirty="0" err="1"/>
              <a:t>npm</a:t>
            </a:r>
            <a:r>
              <a:rPr lang="en-GB" sz="2000" dirty="0"/>
              <a:t> install --</a:t>
            </a:r>
            <a:r>
              <a:rPr lang="en-GB" sz="2000" dirty="0" err="1"/>
              <a:t>webpack</a:t>
            </a:r>
            <a:r>
              <a:rPr lang="en-GB" sz="2000" dirty="0"/>
              <a:t> )</a:t>
            </a:r>
          </a:p>
          <a:p>
            <a:r>
              <a:rPr lang="en-GB" sz="2000" dirty="0">
                <a:hlinkClick r:id="rId9"/>
              </a:rPr>
              <a:t>http://magic.reactjs.net/htmltojsx.htm</a:t>
            </a:r>
            <a:r>
              <a:rPr lang="en-GB" sz="2000" dirty="0"/>
              <a:t> </a:t>
            </a:r>
          </a:p>
          <a:p>
            <a:r>
              <a:rPr lang="en-GB" sz="2000" dirty="0">
                <a:hlinkClick r:id="rId10"/>
              </a:rPr>
              <a:t>http://www.tutorialrepublic.com/twitter-bootstrap-tutorial/bootstrap-navbar.php</a:t>
            </a:r>
            <a:r>
              <a:rPr lang="en-GB" sz="2000" dirty="0"/>
              <a:t> </a:t>
            </a:r>
          </a:p>
          <a:p>
            <a:r>
              <a:rPr lang="en-GB" sz="2000" dirty="0">
                <a:hlinkClick r:id="rId11"/>
              </a:rPr>
              <a:t>http://jsonlint.com/</a:t>
            </a:r>
            <a:r>
              <a:rPr lang="en-GB" sz="2000" dirty="0"/>
              <a:t> </a:t>
            </a:r>
          </a:p>
          <a:p>
            <a:r>
              <a:rPr lang="en-GB" sz="2000" dirty="0">
                <a:hlinkClick r:id="rId12"/>
              </a:rPr>
              <a:t>https://startbootstrap.com/template-overviews/half-slider/</a:t>
            </a:r>
            <a:r>
              <a:rPr lang="en-GB" sz="2000" dirty="0"/>
              <a:t> </a:t>
            </a:r>
          </a:p>
          <a:p>
            <a:r>
              <a:rPr lang="en-GB" sz="2000" dirty="0">
                <a:hlinkClick r:id="rId13"/>
              </a:rPr>
              <a:t>http://bootsnipp.com/snippets/featured/clean-modal-login-form</a:t>
            </a:r>
            <a:r>
              <a:rPr lang="en-GB" sz="2000" dirty="0"/>
              <a:t> </a:t>
            </a:r>
          </a:p>
          <a:p>
            <a:r>
              <a:rPr lang="en-GB" sz="2000" dirty="0">
                <a:hlinkClick r:id="rId14"/>
              </a:rPr>
              <a:t>https://github.com/tylermcginnis/react-router-firebase-auth</a:t>
            </a:r>
            <a:r>
              <a:rPr lang="en-GB" sz="2000" dirty="0"/>
              <a:t> </a:t>
            </a:r>
          </a:p>
        </p:txBody>
      </p:sp>
      <p:sp>
        <p:nvSpPr>
          <p:cNvPr id="11" name="Content Placeholder 10"/>
          <p:cNvSpPr>
            <a:spLocks noGrp="1"/>
          </p:cNvSpPr>
          <p:nvPr>
            <p:ph sz="half" idx="2"/>
          </p:nvPr>
        </p:nvSpPr>
        <p:spPr/>
        <p:txBody>
          <a:bodyPr>
            <a:normAutofit fontScale="40000" lnSpcReduction="20000"/>
          </a:bodyPr>
          <a:lstStyle/>
          <a:p>
            <a:r>
              <a:rPr lang="en-GB" sz="2500" dirty="0"/>
              <a:t>Areas researched and applied in this assignment  (</a:t>
            </a:r>
            <a:r>
              <a:rPr lang="en-GB" sz="2500" dirty="0" err="1"/>
              <a:t>cont</a:t>
            </a:r>
            <a:r>
              <a:rPr lang="en-GB" sz="2500" dirty="0"/>
              <a:t>):</a:t>
            </a:r>
          </a:p>
          <a:p>
            <a:r>
              <a:rPr lang="en-GB" sz="2000" dirty="0"/>
              <a:t>Installed, but not used: </a:t>
            </a:r>
            <a:r>
              <a:rPr lang="en-GB" sz="2000" dirty="0">
                <a:hlinkClick r:id="rId15"/>
              </a:rPr>
              <a:t>https://www.npmjs.com/package/generator-react-webpack-scaffold</a:t>
            </a:r>
            <a:r>
              <a:rPr lang="en-GB" sz="2000" dirty="0"/>
              <a:t> </a:t>
            </a:r>
          </a:p>
          <a:p>
            <a:r>
              <a:rPr lang="en-GB" sz="2000" dirty="0"/>
              <a:t>Registered for but not used (intended for Club Detail): </a:t>
            </a:r>
            <a:r>
              <a:rPr lang="en-GB" sz="2000" dirty="0">
                <a:hlinkClick r:id="rId16"/>
              </a:rPr>
              <a:t>https://developers.google.com/maps/documentation/android-api/signup</a:t>
            </a:r>
            <a:r>
              <a:rPr lang="en-GB" sz="2000" dirty="0"/>
              <a:t> </a:t>
            </a:r>
          </a:p>
          <a:p>
            <a:endParaRPr lang="en-GB" sz="2000" dirty="0"/>
          </a:p>
          <a:p>
            <a:r>
              <a:rPr lang="en-GB" sz="2500" dirty="0"/>
              <a:t>Additional learning for EWD has been through the following:</a:t>
            </a:r>
          </a:p>
          <a:p>
            <a:r>
              <a:rPr lang="en-GB" sz="2000" dirty="0"/>
              <a:t>Head First: JavaScript</a:t>
            </a:r>
          </a:p>
          <a:p>
            <a:r>
              <a:rPr lang="en-GB" sz="2000" dirty="0"/>
              <a:t>Head First: HTML and CSS</a:t>
            </a:r>
          </a:p>
          <a:p>
            <a:r>
              <a:rPr lang="en-GB" sz="2000" dirty="0">
                <a:hlinkClick r:id="rId17"/>
              </a:rPr>
              <a:t>https://www.w3schools.com</a:t>
            </a:r>
            <a:r>
              <a:rPr lang="en-GB" sz="2000" dirty="0"/>
              <a:t> </a:t>
            </a:r>
          </a:p>
          <a:p>
            <a:r>
              <a:rPr lang="en-GB" sz="2000" dirty="0">
                <a:hlinkClick r:id="rId18"/>
              </a:rPr>
              <a:t>https://www.youtube.com/playlist?annotation_id=annotation_270691829&amp;feature=iv&amp;list=PLoYCgNOIyGACDQLaThEEKBAlgs4OIUGif&amp;src_vid=MhkGQAoc7bc</a:t>
            </a:r>
            <a:r>
              <a:rPr lang="en-GB" sz="2000" dirty="0"/>
              <a:t> </a:t>
            </a:r>
          </a:p>
          <a:p>
            <a:r>
              <a:rPr lang="en-GB" sz="2000" dirty="0">
                <a:hlinkClick r:id="rId19"/>
              </a:rPr>
              <a:t>https://www.youtube.com/watch?annotation_id=annotation_3748334139&amp;feature=iv&amp;src_vid=9kJVYpOqcVU&amp;v=pU9Q6oiQNd0</a:t>
            </a:r>
            <a:r>
              <a:rPr lang="en-GB" sz="2000" dirty="0"/>
              <a:t> </a:t>
            </a:r>
          </a:p>
          <a:p>
            <a:r>
              <a:rPr lang="en-GB" sz="2000" dirty="0">
                <a:hlinkClick r:id="rId20"/>
              </a:rPr>
              <a:t>https://www.youtube.com/watch?v=Ybn6Q92m4xg</a:t>
            </a:r>
            <a:r>
              <a:rPr lang="en-GB" sz="2000" dirty="0"/>
              <a:t> </a:t>
            </a:r>
          </a:p>
          <a:p>
            <a:r>
              <a:rPr lang="en-GB" sz="2000" dirty="0">
                <a:hlinkClick r:id="rId21"/>
              </a:rPr>
              <a:t>https://www.lifewire.com/list-of-command-prompt-commands-4092302</a:t>
            </a:r>
            <a:r>
              <a:rPr lang="en-GB" sz="2000" dirty="0"/>
              <a:t> </a:t>
            </a:r>
          </a:p>
        </p:txBody>
      </p:sp>
    </p:spTree>
    <p:extLst>
      <p:ext uri="{BB962C8B-B14F-4D97-AF65-F5344CB8AC3E}">
        <p14:creationId xmlns:p14="http://schemas.microsoft.com/office/powerpoint/2010/main" val="162589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Field Archery Finder (FAF)</a:t>
            </a:r>
            <a:br>
              <a:rPr lang="en-GB" dirty="0"/>
            </a:br>
            <a:r>
              <a:rPr lang="en-GB" dirty="0"/>
              <a:t>- Concept</a:t>
            </a:r>
          </a:p>
        </p:txBody>
      </p:sp>
      <p:sp>
        <p:nvSpPr>
          <p:cNvPr id="4" name="Text Placeholder 3"/>
          <p:cNvSpPr>
            <a:spLocks noGrp="1"/>
          </p:cNvSpPr>
          <p:nvPr>
            <p:ph type="body" sz="half" idx="2"/>
          </p:nvPr>
        </p:nvSpPr>
        <p:spPr>
          <a:xfrm>
            <a:off x="2589212" y="1598612"/>
            <a:ext cx="3505199" cy="4979609"/>
          </a:xfrm>
        </p:spPr>
        <p:txBody>
          <a:bodyPr>
            <a:normAutofit fontScale="85000" lnSpcReduction="20000"/>
          </a:bodyPr>
          <a:lstStyle/>
          <a:p>
            <a:r>
              <a:rPr lang="en-GB" dirty="0"/>
              <a:t>My hobby is field archery. As a newbie I found it difficult to locate shoot venues, particularly those sent in forestry. I couldn't 'just' look-up details about the venue as information wasn’t always persistent online.</a:t>
            </a:r>
          </a:p>
          <a:p>
            <a:r>
              <a:rPr lang="en-GB" dirty="0"/>
              <a:t>Sorted! FAF has a ‘Venues’ page.</a:t>
            </a:r>
          </a:p>
          <a:p>
            <a:r>
              <a:rPr lang="en-GB" dirty="0"/>
              <a:t>There’s a cooperative approach to archery in Ireland, so knowing what’s on, where and who’s hosting it is vital.</a:t>
            </a:r>
          </a:p>
          <a:p>
            <a:r>
              <a:rPr lang="en-GB" dirty="0"/>
              <a:t>Sorted! FAF has an ‘Events’ page.</a:t>
            </a:r>
          </a:p>
          <a:p>
            <a:r>
              <a:rPr lang="en-GB" dirty="0"/>
              <a:t>As a small community we often lament that it would be nice to be able to post 'shoot reviews' and share them with the host club, archers in the same target group and the wider community... if only we had such a facility?</a:t>
            </a:r>
          </a:p>
          <a:p>
            <a:r>
              <a:rPr lang="en-GB" dirty="0"/>
              <a:t>Sorted! FAF has a ‘Reviews’ page.</a:t>
            </a:r>
          </a:p>
          <a:p>
            <a:r>
              <a:rPr lang="en-GB" dirty="0"/>
              <a:t>FAF’s objective is to holistically help existing and new archers find field archery venues (clubs) in their area, look-up, and manage, events being held and be able to submit reviews about a club/an event they attend. Basically, share experiences and grow field archery in Ireland.</a:t>
            </a:r>
          </a:p>
          <a:p>
            <a:r>
              <a:rPr lang="en-GB" dirty="0"/>
              <a:t>Having these facilities on one site makes life terribly handy and will have a broad appeal to anyone interested in the sport.</a:t>
            </a:r>
          </a:p>
        </p:txBody>
      </p:sp>
      <p:pic>
        <p:nvPicPr>
          <p:cNvPr id="8" name="Content Placeholder 7"/>
          <p:cNvPicPr>
            <a:picLocks noGrp="1" noChangeAspect="1"/>
          </p:cNvPicPr>
          <p:nvPr>
            <p:ph idx="1"/>
          </p:nvPr>
        </p:nvPicPr>
        <p:blipFill rotWithShape="1">
          <a:blip r:embed="rId2"/>
          <a:srcRect l="36335" t="10741" r="36270" b="6478"/>
          <a:stretch/>
        </p:blipFill>
        <p:spPr>
          <a:xfrm>
            <a:off x="7970293" y="2004980"/>
            <a:ext cx="2585450" cy="4163807"/>
          </a:xfrm>
          <a:prstGeom prst="rect">
            <a:avLst/>
          </a:prstGeom>
        </p:spPr>
      </p:pic>
    </p:spTree>
    <p:extLst>
      <p:ext uri="{BB962C8B-B14F-4D97-AF65-F5344CB8AC3E}">
        <p14:creationId xmlns:p14="http://schemas.microsoft.com/office/powerpoint/2010/main" val="241043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1</a:t>
            </a:r>
            <a:br>
              <a:rPr lang="en-GB" dirty="0"/>
            </a:br>
            <a:r>
              <a:rPr lang="en-GB" dirty="0"/>
              <a:t>- </a:t>
            </a:r>
            <a:r>
              <a:rPr lang="en-GB" dirty="0" err="1"/>
              <a:t>ReactJS</a:t>
            </a:r>
            <a:endParaRPr lang="en-GB" dirty="0"/>
          </a:p>
        </p:txBody>
      </p:sp>
      <p:sp>
        <p:nvSpPr>
          <p:cNvPr id="4" name="Text Placeholder 3"/>
          <p:cNvSpPr>
            <a:spLocks noGrp="1"/>
          </p:cNvSpPr>
          <p:nvPr>
            <p:ph type="body" sz="half" idx="2"/>
          </p:nvPr>
        </p:nvSpPr>
        <p:spPr>
          <a:xfrm>
            <a:off x="2589212" y="1598612"/>
            <a:ext cx="3505199" cy="4979609"/>
          </a:xfrm>
        </p:spPr>
        <p:txBody>
          <a:bodyPr>
            <a:normAutofit fontScale="92500" lnSpcReduction="20000"/>
          </a:bodyPr>
          <a:lstStyle/>
          <a:p>
            <a:r>
              <a:rPr lang="en-GB" dirty="0"/>
              <a:t>FAF is a full React App. Its components are:</a:t>
            </a:r>
          </a:p>
          <a:p>
            <a:r>
              <a:rPr lang="en-GB" dirty="0"/>
              <a:t>\</a:t>
            </a:r>
            <a:r>
              <a:rPr lang="en-GB" dirty="0" err="1"/>
              <a:t>src</a:t>
            </a:r>
            <a:endParaRPr lang="en-GB" dirty="0"/>
          </a:p>
          <a:p>
            <a:pPr marL="285750" indent="-285750">
              <a:buFont typeface="Arial" panose="020B0604020202020204" pitchFamily="34" charset="0"/>
              <a:buChar char="•"/>
            </a:pPr>
            <a:r>
              <a:rPr lang="en-GB" dirty="0" err="1"/>
              <a:t>commentPage</a:t>
            </a:r>
            <a:r>
              <a:rPr lang="en-GB" dirty="0"/>
              <a:t> (has state)</a:t>
            </a:r>
          </a:p>
          <a:p>
            <a:pPr marL="285750" indent="-285750">
              <a:buFont typeface="Arial" panose="020B0604020202020204" pitchFamily="34" charset="0"/>
              <a:buChar char="•"/>
            </a:pPr>
            <a:r>
              <a:rPr lang="en-GB" dirty="0" err="1"/>
              <a:t>eventApp</a:t>
            </a:r>
            <a:r>
              <a:rPr lang="en-GB" dirty="0"/>
              <a:t> (has state)</a:t>
            </a:r>
          </a:p>
          <a:p>
            <a:pPr marL="285750" indent="-285750">
              <a:buFont typeface="Arial" panose="020B0604020202020204" pitchFamily="34" charset="0"/>
              <a:buChar char="•"/>
            </a:pPr>
            <a:r>
              <a:rPr lang="en-GB" dirty="0"/>
              <a:t>Index</a:t>
            </a:r>
          </a:p>
          <a:p>
            <a:pPr marL="285750" indent="-285750">
              <a:buFont typeface="Arial" panose="020B0604020202020204" pitchFamily="34" charset="0"/>
              <a:buChar char="•"/>
            </a:pPr>
            <a:r>
              <a:rPr lang="en-GB" dirty="0" err="1"/>
              <a:t>registerApp</a:t>
            </a:r>
            <a:endParaRPr lang="en-GB" dirty="0"/>
          </a:p>
          <a:p>
            <a:pPr marL="285750" indent="-285750">
              <a:buFont typeface="Arial" panose="020B0604020202020204" pitchFamily="34" charset="0"/>
              <a:buChar char="•"/>
            </a:pPr>
            <a:r>
              <a:rPr lang="en-GB" dirty="0" err="1"/>
              <a:t>ReviewApp</a:t>
            </a:r>
            <a:r>
              <a:rPr lang="en-GB" dirty="0"/>
              <a:t> (has state)</a:t>
            </a:r>
          </a:p>
          <a:p>
            <a:pPr marL="285750" indent="-285750">
              <a:buFont typeface="Arial" panose="020B0604020202020204" pitchFamily="34" charset="0"/>
              <a:buChar char="•"/>
            </a:pPr>
            <a:r>
              <a:rPr lang="en-GB" dirty="0" err="1"/>
              <a:t>VenueApp</a:t>
            </a:r>
            <a:r>
              <a:rPr lang="en-GB" dirty="0"/>
              <a:t> (has state)</a:t>
            </a:r>
          </a:p>
          <a:p>
            <a:pPr marL="285750" indent="-285750">
              <a:buFont typeface="Arial" panose="020B0604020202020204" pitchFamily="34" charset="0"/>
              <a:buChar char="•"/>
            </a:pPr>
            <a:r>
              <a:rPr lang="en-GB" dirty="0" err="1"/>
              <a:t>venueData</a:t>
            </a:r>
            <a:r>
              <a:rPr lang="en-GB" dirty="0"/>
              <a:t> (has state)</a:t>
            </a:r>
          </a:p>
          <a:p>
            <a:pPr marL="285750" indent="-285750">
              <a:buFont typeface="Arial" panose="020B0604020202020204" pitchFamily="34" charset="0"/>
              <a:buChar char="•"/>
            </a:pPr>
            <a:r>
              <a:rPr lang="en-GB" dirty="0" err="1"/>
              <a:t>venueDetail</a:t>
            </a:r>
            <a:r>
              <a:rPr lang="en-GB" dirty="0"/>
              <a:t> </a:t>
            </a:r>
          </a:p>
          <a:p>
            <a:r>
              <a:rPr lang="en-GB" dirty="0"/>
              <a:t>\</a:t>
            </a:r>
            <a:r>
              <a:rPr lang="en-GB" dirty="0" err="1"/>
              <a:t>src</a:t>
            </a:r>
            <a:r>
              <a:rPr lang="en-GB" dirty="0"/>
              <a:t>\content</a:t>
            </a:r>
          </a:p>
          <a:p>
            <a:pPr marL="285750" indent="-285750">
              <a:buFont typeface="Arial" panose="020B0604020202020204" pitchFamily="34" charset="0"/>
              <a:buChar char="•"/>
            </a:pPr>
            <a:r>
              <a:rPr lang="en-GB" dirty="0"/>
              <a:t>About</a:t>
            </a:r>
          </a:p>
          <a:p>
            <a:pPr marL="285750" indent="-285750">
              <a:buFont typeface="Arial" panose="020B0604020202020204" pitchFamily="34" charset="0"/>
              <a:buChar char="•"/>
            </a:pPr>
            <a:r>
              <a:rPr lang="en-GB" dirty="0"/>
              <a:t>Footer</a:t>
            </a:r>
          </a:p>
          <a:p>
            <a:pPr marL="285750" indent="-285750">
              <a:buFont typeface="Arial" panose="020B0604020202020204" pitchFamily="34" charset="0"/>
              <a:buChar char="•"/>
            </a:pPr>
            <a:r>
              <a:rPr lang="en-GB" dirty="0"/>
              <a:t>Landing</a:t>
            </a:r>
          </a:p>
          <a:p>
            <a:pPr marL="285750" indent="-285750">
              <a:buFont typeface="Arial" panose="020B0604020202020204" pitchFamily="34" charset="0"/>
              <a:buChar char="•"/>
            </a:pPr>
            <a:r>
              <a:rPr lang="en-GB" dirty="0"/>
              <a:t>Main</a:t>
            </a:r>
          </a:p>
          <a:p>
            <a:pPr marL="285750" indent="-285750">
              <a:buFont typeface="Arial" panose="020B0604020202020204" pitchFamily="34" charset="0"/>
              <a:buChar char="•"/>
            </a:pPr>
            <a:r>
              <a:rPr lang="en-GB" dirty="0" err="1"/>
              <a:t>NavBar</a:t>
            </a:r>
            <a:r>
              <a:rPr lang="en-GB" dirty="0"/>
              <a:t> (has state)</a:t>
            </a:r>
          </a:p>
          <a:p>
            <a:pPr marL="285750" indent="-285750">
              <a:buFont typeface="Arial" panose="020B0604020202020204" pitchFamily="34" charset="0"/>
              <a:buChar char="•"/>
            </a:pPr>
            <a:r>
              <a:rPr lang="en-GB" dirty="0"/>
              <a:t>Slider</a:t>
            </a:r>
          </a:p>
          <a:p>
            <a:endParaRPr lang="en-GB" dirty="0"/>
          </a:p>
          <a:p>
            <a:endParaRPr lang="en-GB" dirty="0"/>
          </a:p>
        </p:txBody>
      </p:sp>
      <p:pic>
        <p:nvPicPr>
          <p:cNvPr id="7" name="Content Placeholder 14"/>
          <p:cNvPicPr>
            <a:picLocks noGrp="1" noChangeAspect="1"/>
          </p:cNvPicPr>
          <p:nvPr>
            <p:ph idx="1"/>
          </p:nvPr>
        </p:nvPicPr>
        <p:blipFill>
          <a:blip r:embed="rId2"/>
          <a:stretch>
            <a:fillRect/>
          </a:stretch>
        </p:blipFill>
        <p:spPr>
          <a:xfrm>
            <a:off x="6336660" y="2060349"/>
            <a:ext cx="5181600" cy="4056134"/>
          </a:xfrm>
          <a:prstGeom prst="rect">
            <a:avLst/>
          </a:prstGeom>
        </p:spPr>
      </p:pic>
      <p:pic>
        <p:nvPicPr>
          <p:cNvPr id="9" name="Content Placeholder 20"/>
          <p:cNvPicPr>
            <a:picLocks noChangeAspect="1"/>
          </p:cNvPicPr>
          <p:nvPr/>
        </p:nvPicPr>
        <p:blipFill>
          <a:blip r:embed="rId3"/>
          <a:stretch>
            <a:fillRect/>
          </a:stretch>
        </p:blipFill>
        <p:spPr>
          <a:xfrm>
            <a:off x="6336660" y="2060349"/>
            <a:ext cx="5181600" cy="4050562"/>
          </a:xfrm>
          <a:prstGeom prst="rect">
            <a:avLst/>
          </a:prstGeom>
        </p:spPr>
      </p:pic>
    </p:spTree>
    <p:extLst>
      <p:ext uri="{BB962C8B-B14F-4D97-AF65-F5344CB8AC3E}">
        <p14:creationId xmlns:p14="http://schemas.microsoft.com/office/powerpoint/2010/main" val="388105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1</a:t>
            </a:r>
            <a:br>
              <a:rPr lang="en-GB" dirty="0"/>
            </a:br>
            <a:r>
              <a:rPr lang="en-GB" dirty="0"/>
              <a:t>- Routing &amp; functionality</a:t>
            </a:r>
          </a:p>
        </p:txBody>
      </p:sp>
      <p:sp>
        <p:nvSpPr>
          <p:cNvPr id="4" name="Text Placeholder 3"/>
          <p:cNvSpPr>
            <a:spLocks noGrp="1"/>
          </p:cNvSpPr>
          <p:nvPr>
            <p:ph type="body" sz="half" idx="2"/>
          </p:nvPr>
        </p:nvSpPr>
        <p:spPr>
          <a:xfrm>
            <a:off x="2589212" y="1598613"/>
            <a:ext cx="3505199" cy="5053978"/>
          </a:xfrm>
        </p:spPr>
        <p:txBody>
          <a:bodyPr>
            <a:normAutofit fontScale="92500" lnSpcReduction="10000"/>
          </a:bodyPr>
          <a:lstStyle/>
          <a:p>
            <a:r>
              <a:rPr lang="en-GB" sz="1300" dirty="0"/>
              <a:t>The App has 6 main and two child routes:</a:t>
            </a:r>
          </a:p>
          <a:p>
            <a:pPr marL="342900" indent="-342900">
              <a:buFont typeface="Arial" panose="020B0604020202020204" pitchFamily="34" charset="0"/>
              <a:buChar char="•"/>
            </a:pPr>
            <a:r>
              <a:rPr lang="en-GB" sz="1300" dirty="0"/>
              <a:t>/root for app (</a:t>
            </a:r>
            <a:r>
              <a:rPr lang="en-GB" sz="1300" dirty="0" err="1"/>
              <a:t>IndexRoute</a:t>
            </a:r>
            <a:r>
              <a:rPr lang="en-GB" sz="1300" dirty="0"/>
              <a:t> = Landing.js)</a:t>
            </a:r>
          </a:p>
          <a:p>
            <a:pPr marL="342900" indent="-342900">
              <a:buFont typeface="Arial" panose="020B0604020202020204" pitchFamily="34" charset="0"/>
              <a:buChar char="•"/>
            </a:pPr>
            <a:r>
              <a:rPr lang="en-GB" sz="1300" dirty="0"/>
              <a:t>/about</a:t>
            </a:r>
          </a:p>
          <a:p>
            <a:pPr marL="800100" lvl="1" indent="-342900">
              <a:buFont typeface="Arial" panose="020B0604020202020204" pitchFamily="34" charset="0"/>
              <a:buChar char="•"/>
            </a:pPr>
            <a:r>
              <a:rPr lang="en-GB" sz="1100" dirty="0"/>
              <a:t>NB: email create feature included</a:t>
            </a:r>
          </a:p>
          <a:p>
            <a:pPr marL="342900" indent="-342900">
              <a:buFont typeface="Arial" panose="020B0604020202020204" pitchFamily="34" charset="0"/>
              <a:buChar char="•"/>
            </a:pPr>
            <a:r>
              <a:rPr lang="en-GB" sz="1300" dirty="0"/>
              <a:t>/venues </a:t>
            </a:r>
          </a:p>
          <a:p>
            <a:pPr marL="800100" lvl="1" indent="-342900">
              <a:buFont typeface="Arial" panose="020B0604020202020204" pitchFamily="34" charset="0"/>
              <a:buChar char="•"/>
            </a:pPr>
            <a:r>
              <a:rPr lang="en-GB" sz="1100" dirty="0"/>
              <a:t>Search (by venue name)</a:t>
            </a:r>
          </a:p>
          <a:p>
            <a:pPr marL="800100" lvl="1" indent="-342900">
              <a:buFont typeface="Arial" panose="020B0604020202020204" pitchFamily="34" charset="0"/>
              <a:buChar char="•"/>
            </a:pPr>
            <a:r>
              <a:rPr lang="en-GB" sz="1100" dirty="0"/>
              <a:t>Sort (by name or county)</a:t>
            </a:r>
          </a:p>
          <a:p>
            <a:pPr marL="342900" indent="-342900">
              <a:buFont typeface="Arial" panose="020B0604020202020204" pitchFamily="34" charset="0"/>
              <a:buChar char="•"/>
            </a:pPr>
            <a:r>
              <a:rPr lang="en-GB" sz="1300" dirty="0"/>
              <a:t>/venues/:</a:t>
            </a:r>
            <a:r>
              <a:rPr lang="en-GB" sz="1300" dirty="0" err="1"/>
              <a:t>clubID</a:t>
            </a:r>
            <a:r>
              <a:rPr lang="en-GB" sz="1300" dirty="0"/>
              <a:t> </a:t>
            </a:r>
          </a:p>
          <a:p>
            <a:pPr marL="342900" indent="-342900">
              <a:buFont typeface="Arial" panose="020B0604020202020204" pitchFamily="34" charset="0"/>
              <a:buChar char="•"/>
            </a:pPr>
            <a:r>
              <a:rPr lang="en-GB" sz="1300" dirty="0"/>
              <a:t>/events</a:t>
            </a:r>
          </a:p>
          <a:p>
            <a:pPr marL="800100" lvl="1" indent="-342900">
              <a:buFont typeface="Arial" panose="020B0604020202020204" pitchFamily="34" charset="0"/>
              <a:buChar char="•"/>
            </a:pPr>
            <a:r>
              <a:rPr lang="en-GB" sz="1100" dirty="0"/>
              <a:t>Add, Edit or Delete events</a:t>
            </a:r>
          </a:p>
          <a:p>
            <a:pPr marL="342900" indent="-342900">
              <a:buFont typeface="Arial" panose="020B0604020202020204" pitchFamily="34" charset="0"/>
              <a:buChar char="•"/>
            </a:pPr>
            <a:r>
              <a:rPr lang="en-GB" sz="1300" dirty="0"/>
              <a:t>/reviews </a:t>
            </a:r>
          </a:p>
          <a:p>
            <a:pPr marL="800100" lvl="1" indent="-342900">
              <a:buFont typeface="Arial" panose="020B0604020202020204" pitchFamily="34" charset="0"/>
              <a:buChar char="•"/>
            </a:pPr>
            <a:r>
              <a:rPr lang="en-GB" sz="1100" dirty="0"/>
              <a:t>Add new post (Title &amp; Link)</a:t>
            </a:r>
          </a:p>
          <a:p>
            <a:pPr marL="800100" lvl="1" indent="-342900">
              <a:buFont typeface="Arial" panose="020B0604020202020204" pitchFamily="34" charset="0"/>
              <a:buChar char="•"/>
            </a:pPr>
            <a:r>
              <a:rPr lang="en-GB" sz="1100" dirty="0"/>
              <a:t>Upvote existing reviews (posts)</a:t>
            </a:r>
          </a:p>
          <a:p>
            <a:pPr marL="342900" indent="-342900">
              <a:buFont typeface="Arial" panose="020B0604020202020204" pitchFamily="34" charset="0"/>
              <a:buChar char="•"/>
            </a:pPr>
            <a:r>
              <a:rPr lang="en-GB" sz="1300" dirty="0"/>
              <a:t>/reviews/:</a:t>
            </a:r>
            <a:r>
              <a:rPr lang="en-GB" sz="1300" dirty="0" err="1"/>
              <a:t>postID</a:t>
            </a:r>
            <a:r>
              <a:rPr lang="en-GB" sz="1300" dirty="0"/>
              <a:t> </a:t>
            </a:r>
          </a:p>
          <a:p>
            <a:pPr marL="800100" lvl="1" indent="-342900">
              <a:buFont typeface="Arial" panose="020B0604020202020204" pitchFamily="34" charset="0"/>
              <a:buChar char="•"/>
            </a:pPr>
            <a:r>
              <a:rPr lang="en-GB" sz="1100" dirty="0"/>
              <a:t>Add new comment (Post &amp; Name)</a:t>
            </a:r>
          </a:p>
          <a:p>
            <a:pPr marL="800100" lvl="1" indent="-342900">
              <a:buFont typeface="Arial" panose="020B0604020202020204" pitchFamily="34" charset="0"/>
              <a:buChar char="•"/>
            </a:pPr>
            <a:r>
              <a:rPr lang="en-GB" sz="1100" dirty="0"/>
              <a:t>Upvote comment(s) submitted</a:t>
            </a:r>
          </a:p>
          <a:p>
            <a:pPr marL="342900" indent="-342900">
              <a:buFont typeface="Arial" panose="020B0604020202020204" pitchFamily="34" charset="0"/>
              <a:buChar char="•"/>
            </a:pPr>
            <a:r>
              <a:rPr lang="en-GB" sz="1300" dirty="0"/>
              <a:t>/register </a:t>
            </a:r>
          </a:p>
          <a:p>
            <a:pPr marL="800100" lvl="1" indent="-342900">
              <a:buFont typeface="Arial" panose="020B0604020202020204" pitchFamily="34" charset="0"/>
              <a:buChar char="•"/>
            </a:pPr>
            <a:r>
              <a:rPr lang="en-GB" sz="1100" dirty="0"/>
              <a:t>NB: Login component &amp; CSS completed</a:t>
            </a:r>
          </a:p>
          <a:p>
            <a:endParaRPr lang="en-GB" dirty="0"/>
          </a:p>
        </p:txBody>
      </p:sp>
      <p:pic>
        <p:nvPicPr>
          <p:cNvPr id="21" name="Content Placeholder 20"/>
          <p:cNvPicPr>
            <a:picLocks noGrp="1" noChangeAspect="1"/>
          </p:cNvPicPr>
          <p:nvPr>
            <p:ph idx="1"/>
          </p:nvPr>
        </p:nvPicPr>
        <p:blipFill>
          <a:blip r:embed="rId2"/>
          <a:stretch>
            <a:fillRect/>
          </a:stretch>
        </p:blipFill>
        <p:spPr>
          <a:xfrm>
            <a:off x="6336661" y="2100321"/>
            <a:ext cx="5181600" cy="4050562"/>
          </a:xfrm>
          <a:prstGeom prst="rect">
            <a:avLst/>
          </a:prstGeom>
        </p:spPr>
      </p:pic>
      <p:pic>
        <p:nvPicPr>
          <p:cNvPr id="7" name="Content Placeholder 14"/>
          <p:cNvPicPr>
            <a:picLocks noChangeAspect="1"/>
          </p:cNvPicPr>
          <p:nvPr/>
        </p:nvPicPr>
        <p:blipFill>
          <a:blip r:embed="rId3"/>
          <a:stretch>
            <a:fillRect/>
          </a:stretch>
        </p:blipFill>
        <p:spPr>
          <a:xfrm>
            <a:off x="6336660" y="2060349"/>
            <a:ext cx="5181600" cy="4056134"/>
          </a:xfrm>
          <a:prstGeom prst="rect">
            <a:avLst/>
          </a:prstGeom>
        </p:spPr>
      </p:pic>
    </p:spTree>
    <p:extLst>
      <p:ext uri="{BB962C8B-B14F-4D97-AF65-F5344CB8AC3E}">
        <p14:creationId xmlns:p14="http://schemas.microsoft.com/office/powerpoint/2010/main" val="3061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1</a:t>
            </a:r>
            <a:br>
              <a:rPr lang="en-GB" dirty="0"/>
            </a:br>
            <a:r>
              <a:rPr lang="en-GB" dirty="0"/>
              <a:t>- content</a:t>
            </a:r>
          </a:p>
        </p:txBody>
      </p:sp>
      <p:sp>
        <p:nvSpPr>
          <p:cNvPr id="4" name="Text Placeholder 3"/>
          <p:cNvSpPr>
            <a:spLocks noGrp="1"/>
          </p:cNvSpPr>
          <p:nvPr>
            <p:ph type="body" sz="half" idx="2"/>
          </p:nvPr>
        </p:nvSpPr>
        <p:spPr>
          <a:xfrm>
            <a:off x="2589212" y="1598612"/>
            <a:ext cx="3505199" cy="4993257"/>
          </a:xfrm>
        </p:spPr>
        <p:txBody>
          <a:bodyPr>
            <a:normAutofit lnSpcReduction="10000"/>
          </a:bodyPr>
          <a:lstStyle/>
          <a:p>
            <a:r>
              <a:rPr lang="en-GB" sz="1300" dirty="0"/>
              <a:t>APIs used on the Events &amp; Review Apps:</a:t>
            </a:r>
          </a:p>
          <a:p>
            <a:pPr marL="342900" indent="-342900">
              <a:buFont typeface="Arial" panose="020B0604020202020204" pitchFamily="34" charset="0"/>
              <a:buChar char="•"/>
            </a:pPr>
            <a:r>
              <a:rPr lang="en-GB" sz="1300" dirty="0"/>
              <a:t>Events (</a:t>
            </a:r>
            <a:r>
              <a:rPr lang="en-GB" sz="1300" dirty="0" err="1"/>
              <a:t>eventAPI</a:t>
            </a:r>
            <a:r>
              <a:rPr lang="en-GB" sz="1300" dirty="0"/>
              <a:t>)</a:t>
            </a:r>
          </a:p>
          <a:p>
            <a:pPr marL="800100" lvl="1" indent="-342900">
              <a:buFont typeface="Arial" panose="020B0604020202020204" pitchFamily="34" charset="0"/>
              <a:buChar char="•"/>
            </a:pPr>
            <a:r>
              <a:rPr lang="en-GB" sz="1100" dirty="0"/>
              <a:t>List all</a:t>
            </a:r>
          </a:p>
          <a:p>
            <a:pPr marL="800100" lvl="1" indent="-342900">
              <a:buFont typeface="Arial" panose="020B0604020202020204" pitchFamily="34" charset="0"/>
              <a:buChar char="•"/>
            </a:pPr>
            <a:r>
              <a:rPr lang="en-GB" sz="1100" dirty="0"/>
              <a:t>Create new</a:t>
            </a:r>
          </a:p>
          <a:p>
            <a:pPr marL="800100" lvl="1" indent="-342900">
              <a:buFont typeface="Arial" panose="020B0604020202020204" pitchFamily="34" charset="0"/>
              <a:buChar char="•"/>
            </a:pPr>
            <a:r>
              <a:rPr lang="en-GB" sz="1100" dirty="0"/>
              <a:t>Edit existing</a:t>
            </a:r>
          </a:p>
          <a:p>
            <a:pPr marL="800100" lvl="1" indent="-342900">
              <a:buFont typeface="Arial" panose="020B0604020202020204" pitchFamily="34" charset="0"/>
              <a:buChar char="•"/>
            </a:pPr>
            <a:r>
              <a:rPr lang="en-GB" sz="1100" dirty="0"/>
              <a:t>Delete existing</a:t>
            </a:r>
          </a:p>
          <a:p>
            <a:pPr marL="342900" indent="-342900">
              <a:buFont typeface="Arial" panose="020B0604020202020204" pitchFamily="34" charset="0"/>
              <a:buChar char="•"/>
            </a:pPr>
            <a:r>
              <a:rPr lang="en-GB" sz="1300" dirty="0"/>
              <a:t>Reviews (</a:t>
            </a:r>
            <a:r>
              <a:rPr lang="en-GB" sz="1300" dirty="0" err="1"/>
              <a:t>stubAPI</a:t>
            </a:r>
            <a:r>
              <a:rPr lang="en-GB" sz="1300" dirty="0"/>
              <a:t>)</a:t>
            </a:r>
          </a:p>
          <a:p>
            <a:pPr marL="800100" lvl="1" indent="-342900">
              <a:buFont typeface="Arial" panose="020B0604020202020204" pitchFamily="34" charset="0"/>
              <a:buChar char="•"/>
            </a:pPr>
            <a:r>
              <a:rPr lang="en-GB" sz="1100" dirty="0"/>
              <a:t>List all reviews</a:t>
            </a:r>
          </a:p>
          <a:p>
            <a:pPr marL="800100" lvl="1" indent="-342900">
              <a:buFont typeface="Arial" panose="020B0604020202020204" pitchFamily="34" charset="0"/>
              <a:buChar char="•"/>
            </a:pPr>
            <a:r>
              <a:rPr lang="en-GB" sz="1100" dirty="0"/>
              <a:t>Create new review</a:t>
            </a:r>
          </a:p>
          <a:p>
            <a:pPr marL="800100" lvl="1" indent="-342900">
              <a:buFont typeface="Arial" panose="020B0604020202020204" pitchFamily="34" charset="0"/>
              <a:buChar char="•"/>
            </a:pPr>
            <a:r>
              <a:rPr lang="en-GB" sz="1100" dirty="0"/>
              <a:t>Upvote existing review</a:t>
            </a:r>
          </a:p>
          <a:p>
            <a:pPr marL="800100" lvl="1" indent="-342900">
              <a:buFont typeface="Arial" panose="020B0604020202020204" pitchFamily="34" charset="0"/>
              <a:buChar char="•"/>
            </a:pPr>
            <a:r>
              <a:rPr lang="en-GB" sz="1100" dirty="0"/>
              <a:t>Comment on review</a:t>
            </a:r>
          </a:p>
          <a:p>
            <a:pPr marL="800100" lvl="1" indent="-342900">
              <a:buFont typeface="Arial" panose="020B0604020202020204" pitchFamily="34" charset="0"/>
              <a:buChar char="•"/>
            </a:pPr>
            <a:r>
              <a:rPr lang="en-GB" sz="1100" dirty="0"/>
              <a:t>Upvote a comment</a:t>
            </a:r>
          </a:p>
          <a:p>
            <a:r>
              <a:rPr lang="en-GB" sz="1300" dirty="0"/>
              <a:t>Both APIs write to local storage.</a:t>
            </a:r>
          </a:p>
          <a:p>
            <a:pPr marL="285750" indent="-285750">
              <a:buFont typeface="Arial" panose="020B0604020202020204" pitchFamily="34" charset="0"/>
              <a:buChar char="•"/>
            </a:pPr>
            <a:r>
              <a:rPr lang="en-GB" sz="1300" dirty="0"/>
              <a:t>JSON files</a:t>
            </a:r>
          </a:p>
          <a:p>
            <a:pPr marL="742950" lvl="1" indent="-285750">
              <a:buFont typeface="Arial" panose="020B0604020202020204" pitchFamily="34" charset="0"/>
              <a:buChar char="•"/>
            </a:pPr>
            <a:r>
              <a:rPr lang="en-GB" sz="1100" dirty="0" err="1"/>
              <a:t>clubs.json</a:t>
            </a:r>
            <a:r>
              <a:rPr lang="en-GB" sz="1100" dirty="0"/>
              <a:t> delivers data to </a:t>
            </a:r>
            <a:r>
              <a:rPr lang="en-GB" sz="1100" dirty="0" err="1"/>
              <a:t>VenueApp</a:t>
            </a:r>
            <a:endParaRPr lang="en-GB" sz="1100" dirty="0"/>
          </a:p>
          <a:p>
            <a:pPr marL="742950" lvl="1" indent="-285750">
              <a:buFont typeface="Arial" panose="020B0604020202020204" pitchFamily="34" charset="0"/>
              <a:buChar char="•"/>
            </a:pPr>
            <a:r>
              <a:rPr lang="en-GB" sz="1100" dirty="0"/>
              <a:t>Individual ‘venue’ </a:t>
            </a:r>
            <a:r>
              <a:rPr lang="en-GB" sz="1100" dirty="0" err="1"/>
              <a:t>json</a:t>
            </a:r>
            <a:r>
              <a:rPr lang="en-GB" sz="1100" dirty="0"/>
              <a:t> files provide detailed data to </a:t>
            </a:r>
            <a:r>
              <a:rPr lang="en-GB" sz="1100" dirty="0" err="1"/>
              <a:t>venueDetail</a:t>
            </a:r>
            <a:r>
              <a:rPr lang="en-GB" sz="1100" dirty="0"/>
              <a:t> </a:t>
            </a:r>
          </a:p>
          <a:p>
            <a:pPr marL="285750" indent="-285750">
              <a:buFont typeface="Arial" panose="020B0604020202020204" pitchFamily="34" charset="0"/>
              <a:buChar char="•"/>
            </a:pPr>
            <a:endParaRPr lang="en-GB" sz="1300" dirty="0"/>
          </a:p>
        </p:txBody>
      </p:sp>
      <p:pic>
        <p:nvPicPr>
          <p:cNvPr id="6" name="Content Placeholder 5"/>
          <p:cNvPicPr>
            <a:picLocks noGrp="1" noChangeAspect="1"/>
          </p:cNvPicPr>
          <p:nvPr>
            <p:ph idx="1"/>
          </p:nvPr>
        </p:nvPicPr>
        <p:blipFill>
          <a:blip r:embed="rId2"/>
          <a:stretch>
            <a:fillRect/>
          </a:stretch>
        </p:blipFill>
        <p:spPr>
          <a:xfrm>
            <a:off x="6485888" y="800740"/>
            <a:ext cx="5181600" cy="2761496"/>
          </a:xfrm>
          <a:prstGeom prst="rect">
            <a:avLst/>
          </a:prstGeom>
        </p:spPr>
      </p:pic>
      <p:pic>
        <p:nvPicPr>
          <p:cNvPr id="3" name="Picture 2"/>
          <p:cNvPicPr>
            <a:picLocks noChangeAspect="1"/>
          </p:cNvPicPr>
          <p:nvPr/>
        </p:nvPicPr>
        <p:blipFill>
          <a:blip r:embed="rId3"/>
          <a:stretch>
            <a:fillRect/>
          </a:stretch>
        </p:blipFill>
        <p:spPr>
          <a:xfrm>
            <a:off x="6485888" y="3698867"/>
            <a:ext cx="5181600" cy="2761497"/>
          </a:xfrm>
          <a:prstGeom prst="rect">
            <a:avLst/>
          </a:prstGeom>
        </p:spPr>
      </p:pic>
    </p:spTree>
    <p:extLst>
      <p:ext uri="{BB962C8B-B14F-4D97-AF65-F5344CB8AC3E}">
        <p14:creationId xmlns:p14="http://schemas.microsoft.com/office/powerpoint/2010/main" val="157531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1</a:t>
            </a:r>
            <a:br>
              <a:rPr lang="en-GB" dirty="0"/>
            </a:br>
            <a:r>
              <a:rPr lang="en-GB" dirty="0"/>
              <a:t>- App design features</a:t>
            </a:r>
          </a:p>
        </p:txBody>
      </p:sp>
      <p:sp>
        <p:nvSpPr>
          <p:cNvPr id="4" name="Text Placeholder 3"/>
          <p:cNvSpPr>
            <a:spLocks noGrp="1"/>
          </p:cNvSpPr>
          <p:nvPr>
            <p:ph type="body" sz="half" idx="2"/>
          </p:nvPr>
        </p:nvSpPr>
        <p:spPr>
          <a:xfrm>
            <a:off x="2589212" y="1598613"/>
            <a:ext cx="3505199" cy="4488290"/>
          </a:xfrm>
        </p:spPr>
        <p:txBody>
          <a:bodyPr>
            <a:normAutofit/>
          </a:bodyPr>
          <a:lstStyle/>
          <a:p>
            <a:pPr marL="285750" indent="-285750">
              <a:buFont typeface="Arial" panose="020B0604020202020204" pitchFamily="34" charset="0"/>
              <a:buChar char="•"/>
            </a:pPr>
            <a:r>
              <a:rPr lang="en-GB" dirty="0" err="1"/>
              <a:t>NavBar</a:t>
            </a:r>
            <a:endParaRPr lang="en-GB" dirty="0"/>
          </a:p>
          <a:p>
            <a:pPr marL="742950" lvl="1" indent="-285750">
              <a:buFont typeface="Arial" panose="020B0604020202020204" pitchFamily="34" charset="0"/>
              <a:buChar char="•"/>
            </a:pPr>
            <a:r>
              <a:rPr lang="en-GB" dirty="0"/>
              <a:t>Full-screen has navigation menu across the top of the page</a:t>
            </a:r>
          </a:p>
          <a:p>
            <a:pPr marL="742950" lvl="1" indent="-285750">
              <a:buFont typeface="Arial" panose="020B0604020202020204" pitchFamily="34" charset="0"/>
              <a:buChar char="•"/>
            </a:pPr>
            <a:r>
              <a:rPr lang="en-GB" dirty="0"/>
              <a:t>Collapsed menu supports navigation across all devices, regardless of screen size</a:t>
            </a:r>
          </a:p>
          <a:p>
            <a:pPr marL="285750" indent="-285750">
              <a:buFont typeface="Arial" panose="020B0604020202020204" pitchFamily="34" charset="0"/>
              <a:buChar char="•"/>
            </a:pPr>
            <a:r>
              <a:rPr lang="en-GB" dirty="0"/>
              <a:t>Slider</a:t>
            </a:r>
          </a:p>
          <a:p>
            <a:pPr marL="742950" lvl="1" indent="-285750">
              <a:buFont typeface="Arial" panose="020B0604020202020204" pitchFamily="34" charset="0"/>
              <a:buChar char="•"/>
            </a:pPr>
            <a:r>
              <a:rPr lang="en-GB" dirty="0"/>
              <a:t>Code modified to </a:t>
            </a:r>
            <a:r>
              <a:rPr lang="en-GB" dirty="0" err="1"/>
              <a:t>ReactJS</a:t>
            </a:r>
            <a:endParaRPr lang="en-GB" dirty="0"/>
          </a:p>
          <a:p>
            <a:pPr marL="742950" lvl="1" indent="-285750">
              <a:buFont typeface="Arial" panose="020B0604020202020204" pitchFamily="34" charset="0"/>
              <a:buChar char="•"/>
            </a:pPr>
            <a:r>
              <a:rPr lang="en-GB" dirty="0"/>
              <a:t>Bootstrap CSS modified for FAF</a:t>
            </a:r>
          </a:p>
          <a:p>
            <a:pPr marL="742950" lvl="1" indent="-285750">
              <a:buFont typeface="Arial" panose="020B0604020202020204" pitchFamily="34" charset="0"/>
              <a:buChar char="•"/>
            </a:pPr>
            <a:r>
              <a:rPr lang="en-GB" dirty="0"/>
              <a:t>Scrolling images illustrate the four elements of field archery</a:t>
            </a:r>
          </a:p>
          <a:p>
            <a:pPr marL="285750" indent="-285750">
              <a:buFont typeface="Arial" panose="020B0604020202020204" pitchFamily="34" charset="0"/>
              <a:buChar char="•"/>
            </a:pPr>
            <a:r>
              <a:rPr lang="en-GB" dirty="0"/>
              <a:t>Footer</a:t>
            </a:r>
          </a:p>
          <a:p>
            <a:pPr marL="742950" lvl="1" indent="-285750">
              <a:buFont typeface="Arial" panose="020B0604020202020204" pitchFamily="34" charset="0"/>
              <a:buChar char="•"/>
            </a:pPr>
            <a:r>
              <a:rPr lang="en-GB" dirty="0" err="1"/>
              <a:t>ReactJS</a:t>
            </a:r>
            <a:r>
              <a:rPr lang="en-GB" dirty="0"/>
              <a:t> component for footer</a:t>
            </a:r>
          </a:p>
          <a:p>
            <a:endParaRPr lang="en-GB" dirty="0"/>
          </a:p>
          <a:p>
            <a:r>
              <a:rPr lang="en-GB" dirty="0"/>
              <a:t>All </a:t>
            </a:r>
            <a:r>
              <a:rPr lang="en-GB" dirty="0" err="1"/>
              <a:t>ReactJS</a:t>
            </a:r>
            <a:r>
              <a:rPr lang="en-GB" dirty="0"/>
              <a:t> design elements persist throughout the App</a:t>
            </a:r>
          </a:p>
        </p:txBody>
      </p:sp>
      <p:sp>
        <p:nvSpPr>
          <p:cNvPr id="5" name="Content Placeholder 2"/>
          <p:cNvSpPr txBox="1">
            <a:spLocks/>
          </p:cNvSpPr>
          <p:nvPr/>
        </p:nvSpPr>
        <p:spPr>
          <a:xfrm>
            <a:off x="6323012" y="3325767"/>
            <a:ext cx="5181600" cy="276113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pic>
        <p:nvPicPr>
          <p:cNvPr id="10" name="Content Placeholder 9"/>
          <p:cNvPicPr>
            <a:picLocks noGrp="1" noChangeAspect="1"/>
          </p:cNvPicPr>
          <p:nvPr>
            <p:ph idx="1"/>
          </p:nvPr>
        </p:nvPicPr>
        <p:blipFill>
          <a:blip r:embed="rId2"/>
          <a:stretch>
            <a:fillRect/>
          </a:stretch>
        </p:blipFill>
        <p:spPr>
          <a:xfrm>
            <a:off x="6323012" y="202691"/>
            <a:ext cx="5181600" cy="2791843"/>
          </a:xfrm>
          <a:prstGeom prst="rect">
            <a:avLst/>
          </a:prstGeom>
        </p:spPr>
      </p:pic>
      <p:pic>
        <p:nvPicPr>
          <p:cNvPr id="15" name="Picture 14"/>
          <p:cNvPicPr>
            <a:picLocks noChangeAspect="1"/>
          </p:cNvPicPr>
          <p:nvPr/>
        </p:nvPicPr>
        <p:blipFill>
          <a:blip r:embed="rId3"/>
          <a:stretch>
            <a:fillRect/>
          </a:stretch>
        </p:blipFill>
        <p:spPr>
          <a:xfrm>
            <a:off x="7232503" y="3110059"/>
            <a:ext cx="3362618" cy="3584167"/>
          </a:xfrm>
          <a:prstGeom prst="rect">
            <a:avLst/>
          </a:prstGeom>
        </p:spPr>
      </p:pic>
    </p:spTree>
    <p:extLst>
      <p:ext uri="{BB962C8B-B14F-4D97-AF65-F5344CB8AC3E}">
        <p14:creationId xmlns:p14="http://schemas.microsoft.com/office/powerpoint/2010/main" val="333762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634167" cy="976312"/>
          </a:xfrm>
        </p:spPr>
        <p:txBody>
          <a:bodyPr>
            <a:normAutofit/>
          </a:bodyPr>
          <a:lstStyle/>
          <a:p>
            <a:r>
              <a:rPr lang="en-GB" dirty="0"/>
              <a:t>Assignment 1</a:t>
            </a:r>
            <a:br>
              <a:rPr lang="en-GB" dirty="0"/>
            </a:br>
            <a:r>
              <a:rPr lang="en-GB" dirty="0"/>
              <a:t>- App design features cont.</a:t>
            </a:r>
          </a:p>
        </p:txBody>
      </p:sp>
      <p:sp>
        <p:nvSpPr>
          <p:cNvPr id="4" name="Text Placeholder 3"/>
          <p:cNvSpPr>
            <a:spLocks noGrp="1"/>
          </p:cNvSpPr>
          <p:nvPr>
            <p:ph type="body" sz="half" idx="2"/>
          </p:nvPr>
        </p:nvSpPr>
        <p:spPr>
          <a:xfrm>
            <a:off x="2589212" y="1598613"/>
            <a:ext cx="3505199" cy="4488290"/>
          </a:xfrm>
        </p:spPr>
        <p:txBody>
          <a:bodyPr>
            <a:normAutofit/>
          </a:bodyPr>
          <a:lstStyle/>
          <a:p>
            <a:pPr marL="285750" indent="-285750">
              <a:buFont typeface="Arial" panose="020B0604020202020204" pitchFamily="34" charset="0"/>
              <a:buChar char="•"/>
            </a:pPr>
            <a:r>
              <a:rPr lang="en-GB" dirty="0"/>
              <a:t>About</a:t>
            </a:r>
          </a:p>
          <a:p>
            <a:pPr marL="742950" lvl="1" indent="-285750">
              <a:buFont typeface="Arial" panose="020B0604020202020204" pitchFamily="34" charset="0"/>
              <a:buChar char="•"/>
            </a:pPr>
            <a:r>
              <a:rPr lang="en-GB" dirty="0"/>
              <a:t>Static page content, further information about FAF</a:t>
            </a:r>
          </a:p>
          <a:p>
            <a:pPr marL="742950" lvl="1" indent="-285750">
              <a:buFont typeface="Arial" panose="020B0604020202020204" pitchFamily="34" charset="0"/>
              <a:buChar char="•"/>
            </a:pPr>
            <a:r>
              <a:rPr lang="en-GB" dirty="0"/>
              <a:t>Embedded ‘</a:t>
            </a:r>
            <a:r>
              <a:rPr lang="en-GB" dirty="0" err="1"/>
              <a:t>mailto</a:t>
            </a:r>
            <a:r>
              <a:rPr lang="en-GB" dirty="0"/>
              <a:t>’ feature to trigger email to FAF’s administrator</a:t>
            </a:r>
          </a:p>
          <a:p>
            <a:pPr marL="285750" indent="-285750">
              <a:buFont typeface="Arial" panose="020B0604020202020204" pitchFamily="34" charset="0"/>
              <a:buChar char="•"/>
            </a:pPr>
            <a:r>
              <a:rPr lang="en-GB" dirty="0"/>
              <a:t>Register</a:t>
            </a:r>
          </a:p>
          <a:p>
            <a:pPr marL="742950" lvl="1" indent="-285750">
              <a:buFont typeface="Arial" panose="020B0604020202020204" pitchFamily="34" charset="0"/>
              <a:buChar char="•"/>
            </a:pPr>
            <a:r>
              <a:rPr lang="en-GB" dirty="0"/>
              <a:t>Static, placeholder page for User authentication (to be built)</a:t>
            </a:r>
          </a:p>
          <a:p>
            <a:pPr marL="742950" lvl="1" indent="-285750">
              <a:buFont typeface="Arial" panose="020B0604020202020204" pitchFamily="34" charset="0"/>
              <a:buChar char="•"/>
            </a:pPr>
            <a:r>
              <a:rPr lang="en-GB" dirty="0"/>
              <a:t>HTLM code converted to JS to work in the component</a:t>
            </a:r>
          </a:p>
          <a:p>
            <a:pPr marL="742950" lvl="1" indent="-285750">
              <a:buFont typeface="Arial" panose="020B0604020202020204" pitchFamily="34" charset="0"/>
              <a:buChar char="•"/>
            </a:pPr>
            <a:r>
              <a:rPr lang="en-GB" dirty="0" err="1"/>
              <a:t>Bootsnipp</a:t>
            </a:r>
            <a:r>
              <a:rPr lang="en-GB" dirty="0"/>
              <a:t> login CSS applied</a:t>
            </a:r>
          </a:p>
          <a:p>
            <a:pPr marL="285750" indent="-285750">
              <a:buFont typeface="Arial" panose="020B0604020202020204" pitchFamily="34" charset="0"/>
              <a:buChar char="•"/>
            </a:pPr>
            <a:r>
              <a:rPr lang="en-GB" dirty="0"/>
              <a:t>Favicon</a:t>
            </a:r>
          </a:p>
          <a:p>
            <a:pPr marL="742950" lvl="1" indent="-285750">
              <a:buFont typeface="Arial" panose="020B0604020202020204" pitchFamily="34" charset="0"/>
              <a:buChar char="•"/>
            </a:pPr>
            <a:r>
              <a:rPr lang="en-GB" dirty="0"/>
              <a:t>A new Favicon designed for FAF</a:t>
            </a:r>
          </a:p>
          <a:p>
            <a:endParaRPr lang="en-GB" dirty="0"/>
          </a:p>
          <a:p>
            <a:r>
              <a:rPr lang="en-GB" dirty="0" err="1"/>
              <a:t>Booststap</a:t>
            </a:r>
            <a:r>
              <a:rPr lang="en-GB" dirty="0"/>
              <a:t> ‘half-slider’ CSS applied throughout the App.</a:t>
            </a:r>
          </a:p>
        </p:txBody>
      </p:sp>
      <p:sp>
        <p:nvSpPr>
          <p:cNvPr id="5" name="Content Placeholder 2"/>
          <p:cNvSpPr txBox="1">
            <a:spLocks/>
          </p:cNvSpPr>
          <p:nvPr/>
        </p:nvSpPr>
        <p:spPr>
          <a:xfrm>
            <a:off x="6323012" y="3325767"/>
            <a:ext cx="5181600" cy="276113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pic>
        <p:nvPicPr>
          <p:cNvPr id="7" name="Content Placeholder 6"/>
          <p:cNvPicPr>
            <a:picLocks noGrp="1" noChangeAspect="1"/>
          </p:cNvPicPr>
          <p:nvPr>
            <p:ph idx="1"/>
          </p:nvPr>
        </p:nvPicPr>
        <p:blipFill>
          <a:blip r:embed="rId2"/>
          <a:stretch>
            <a:fillRect/>
          </a:stretch>
        </p:blipFill>
        <p:spPr>
          <a:xfrm>
            <a:off x="6944933" y="228044"/>
            <a:ext cx="3795854" cy="3429876"/>
          </a:xfrm>
          <a:prstGeom prst="rect">
            <a:avLst/>
          </a:prstGeom>
        </p:spPr>
      </p:pic>
      <p:pic>
        <p:nvPicPr>
          <p:cNvPr id="8" name="Picture 7"/>
          <p:cNvPicPr>
            <a:picLocks noChangeAspect="1"/>
          </p:cNvPicPr>
          <p:nvPr/>
        </p:nvPicPr>
        <p:blipFill>
          <a:blip r:embed="rId3"/>
          <a:stretch>
            <a:fillRect/>
          </a:stretch>
        </p:blipFill>
        <p:spPr>
          <a:xfrm>
            <a:off x="6944933" y="3753804"/>
            <a:ext cx="3759649" cy="2558371"/>
          </a:xfrm>
          <a:prstGeom prst="rect">
            <a:avLst/>
          </a:prstGeom>
        </p:spPr>
      </p:pic>
      <p:pic>
        <p:nvPicPr>
          <p:cNvPr id="9" name="Picture 8"/>
          <p:cNvPicPr>
            <a:picLocks noChangeAspect="1"/>
          </p:cNvPicPr>
          <p:nvPr/>
        </p:nvPicPr>
        <p:blipFill>
          <a:blip r:embed="rId4"/>
          <a:stretch>
            <a:fillRect/>
          </a:stretch>
        </p:blipFill>
        <p:spPr>
          <a:xfrm>
            <a:off x="7927974" y="6408059"/>
            <a:ext cx="1971675" cy="304800"/>
          </a:xfrm>
          <a:prstGeom prst="rect">
            <a:avLst/>
          </a:prstGeom>
        </p:spPr>
      </p:pic>
    </p:spTree>
    <p:extLst>
      <p:ext uri="{BB962C8B-B14F-4D97-AF65-F5344CB8AC3E}">
        <p14:creationId xmlns:p14="http://schemas.microsoft.com/office/powerpoint/2010/main" val="155697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634167" cy="976312"/>
          </a:xfrm>
        </p:spPr>
        <p:txBody>
          <a:bodyPr>
            <a:normAutofit/>
          </a:bodyPr>
          <a:lstStyle/>
          <a:p>
            <a:r>
              <a:rPr lang="en-GB" dirty="0"/>
              <a:t>Assignment 1</a:t>
            </a:r>
            <a:br>
              <a:rPr lang="en-GB" dirty="0"/>
            </a:br>
            <a:r>
              <a:rPr lang="en-GB" dirty="0"/>
              <a:t>- Expansion of Lab code #1</a:t>
            </a:r>
          </a:p>
        </p:txBody>
      </p:sp>
      <p:sp>
        <p:nvSpPr>
          <p:cNvPr id="4" name="Text Placeholder 3"/>
          <p:cNvSpPr>
            <a:spLocks noGrp="1"/>
          </p:cNvSpPr>
          <p:nvPr>
            <p:ph type="body" sz="half" idx="2"/>
          </p:nvPr>
        </p:nvSpPr>
        <p:spPr>
          <a:xfrm>
            <a:off x="2589212" y="1598613"/>
            <a:ext cx="3505199" cy="4488290"/>
          </a:xfrm>
        </p:spPr>
        <p:txBody>
          <a:bodyPr>
            <a:normAutofit/>
          </a:bodyPr>
          <a:lstStyle/>
          <a:p>
            <a:r>
              <a:rPr lang="en-GB" dirty="0"/>
              <a:t>EVENTS (based on Contacts)</a:t>
            </a:r>
          </a:p>
          <a:p>
            <a:r>
              <a:rPr lang="en-GB" dirty="0"/>
              <a:t>Functionality: CREATE, UPDATE &amp; DELETE</a:t>
            </a:r>
          </a:p>
          <a:p>
            <a:pPr marL="285750" indent="-285750">
              <a:buFont typeface="Arial" panose="020B0604020202020204" pitchFamily="34" charset="0"/>
              <a:buChar char="•"/>
            </a:pPr>
            <a:r>
              <a:rPr lang="en-GB" dirty="0" err="1"/>
              <a:t>eventApp</a:t>
            </a:r>
            <a:endParaRPr lang="en-GB" dirty="0"/>
          </a:p>
          <a:p>
            <a:pPr marL="742950" lvl="1" indent="-285750">
              <a:buFont typeface="Arial" panose="020B0604020202020204" pitchFamily="34" charset="0"/>
              <a:buChar char="•"/>
            </a:pPr>
            <a:r>
              <a:rPr lang="en-GB" dirty="0" err="1"/>
              <a:t>EventForm</a:t>
            </a:r>
            <a:r>
              <a:rPr lang="en-GB" dirty="0"/>
              <a:t> source code modified</a:t>
            </a:r>
          </a:p>
          <a:p>
            <a:pPr marL="742950" lvl="1" indent="-285750">
              <a:buFont typeface="Arial" panose="020B0604020202020204" pitchFamily="34" charset="0"/>
              <a:buChar char="•"/>
            </a:pPr>
            <a:r>
              <a:rPr lang="en-GB" dirty="0"/>
              <a:t>Event source code modified</a:t>
            </a:r>
          </a:p>
          <a:p>
            <a:pPr marL="742950" lvl="1" indent="-285750">
              <a:buFont typeface="Arial" panose="020B0604020202020204" pitchFamily="34" charset="0"/>
              <a:buChar char="•"/>
            </a:pPr>
            <a:r>
              <a:rPr lang="en-GB" dirty="0" err="1"/>
              <a:t>EventList</a:t>
            </a:r>
            <a:r>
              <a:rPr lang="en-GB" dirty="0"/>
              <a:t> source code modified</a:t>
            </a:r>
          </a:p>
          <a:p>
            <a:pPr marL="742950" lvl="1" indent="-285750">
              <a:buFont typeface="Arial" panose="020B0604020202020204" pitchFamily="34" charset="0"/>
              <a:buChar char="•"/>
            </a:pPr>
            <a:r>
              <a:rPr lang="en-GB" dirty="0" err="1"/>
              <a:t>EventsTable</a:t>
            </a:r>
            <a:r>
              <a:rPr lang="en-GB" dirty="0"/>
              <a:t> source code modified (</a:t>
            </a:r>
            <a:r>
              <a:rPr lang="en-GB" dirty="0" err="1"/>
              <a:t>inc.</a:t>
            </a:r>
            <a:r>
              <a:rPr lang="en-GB" dirty="0"/>
              <a:t> different table styling)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eventAPI</a:t>
            </a:r>
            <a:endParaRPr lang="en-GB" dirty="0"/>
          </a:p>
          <a:p>
            <a:pPr marL="742950" lvl="1" indent="-285750">
              <a:buFont typeface="Arial" panose="020B0604020202020204" pitchFamily="34" charset="0"/>
              <a:buChar char="•"/>
            </a:pPr>
            <a:r>
              <a:rPr lang="en-GB" dirty="0"/>
              <a:t>events source code modified</a:t>
            </a:r>
          </a:p>
          <a:p>
            <a:pPr marL="742950" lvl="1" indent="-285750">
              <a:buFont typeface="Arial" panose="020B0604020202020204" pitchFamily="34" charset="0"/>
              <a:buChar char="•"/>
            </a:pPr>
            <a:r>
              <a:rPr lang="en-GB" dirty="0" err="1"/>
              <a:t>eventsAPI</a:t>
            </a:r>
            <a:r>
              <a:rPr lang="en-GB" dirty="0"/>
              <a:t> source </a:t>
            </a:r>
            <a:r>
              <a:rPr lang="en-GB"/>
              <a:t>code modified</a:t>
            </a:r>
            <a:endParaRPr lang="en-GB" dirty="0"/>
          </a:p>
        </p:txBody>
      </p:sp>
      <p:sp>
        <p:nvSpPr>
          <p:cNvPr id="5" name="Content Placeholder 2"/>
          <p:cNvSpPr txBox="1">
            <a:spLocks/>
          </p:cNvSpPr>
          <p:nvPr/>
        </p:nvSpPr>
        <p:spPr>
          <a:xfrm>
            <a:off x="6323012" y="3325767"/>
            <a:ext cx="5181600" cy="276113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pic>
        <p:nvPicPr>
          <p:cNvPr id="14" name="Content Placeholder 13"/>
          <p:cNvPicPr>
            <a:picLocks noGrp="1" noChangeAspect="1"/>
          </p:cNvPicPr>
          <p:nvPr>
            <p:ph idx="1"/>
          </p:nvPr>
        </p:nvPicPr>
        <p:blipFill>
          <a:blip r:embed="rId2"/>
          <a:stretch>
            <a:fillRect/>
          </a:stretch>
        </p:blipFill>
        <p:spPr>
          <a:xfrm>
            <a:off x="7001301" y="3433773"/>
            <a:ext cx="3840009" cy="3194887"/>
          </a:xfrm>
          <a:prstGeom prst="rect">
            <a:avLst/>
          </a:prstGeom>
        </p:spPr>
      </p:pic>
      <p:pic>
        <p:nvPicPr>
          <p:cNvPr id="15" name="Picture 14"/>
          <p:cNvPicPr>
            <a:picLocks noChangeAspect="1"/>
          </p:cNvPicPr>
          <p:nvPr/>
        </p:nvPicPr>
        <p:blipFill>
          <a:blip r:embed="rId3"/>
          <a:stretch>
            <a:fillRect/>
          </a:stretch>
        </p:blipFill>
        <p:spPr>
          <a:xfrm>
            <a:off x="6323012" y="400859"/>
            <a:ext cx="5488220" cy="2924908"/>
          </a:xfrm>
          <a:prstGeom prst="rect">
            <a:avLst/>
          </a:prstGeom>
        </p:spPr>
      </p:pic>
    </p:spTree>
    <p:extLst>
      <p:ext uri="{BB962C8B-B14F-4D97-AF65-F5344CB8AC3E}">
        <p14:creationId xmlns:p14="http://schemas.microsoft.com/office/powerpoint/2010/main" val="72380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47520"/>
            <a:ext cx="3634167" cy="976312"/>
          </a:xfrm>
        </p:spPr>
        <p:txBody>
          <a:bodyPr>
            <a:normAutofit/>
          </a:bodyPr>
          <a:lstStyle/>
          <a:p>
            <a:r>
              <a:rPr lang="en-GB" dirty="0"/>
              <a:t>Assignment 1</a:t>
            </a:r>
            <a:br>
              <a:rPr lang="en-GB" dirty="0"/>
            </a:br>
            <a:r>
              <a:rPr lang="en-GB" dirty="0"/>
              <a:t>- Expansion of Lab code #2</a:t>
            </a:r>
          </a:p>
        </p:txBody>
      </p:sp>
      <p:sp>
        <p:nvSpPr>
          <p:cNvPr id="4" name="Text Placeholder 3"/>
          <p:cNvSpPr>
            <a:spLocks noGrp="1"/>
          </p:cNvSpPr>
          <p:nvPr>
            <p:ph type="body" sz="half" idx="2"/>
          </p:nvPr>
        </p:nvSpPr>
        <p:spPr>
          <a:xfrm>
            <a:off x="2589212" y="1323832"/>
            <a:ext cx="3634167" cy="5431809"/>
          </a:xfrm>
        </p:spPr>
        <p:txBody>
          <a:bodyPr>
            <a:normAutofit fontScale="85000" lnSpcReduction="10000"/>
          </a:bodyPr>
          <a:lstStyle/>
          <a:p>
            <a:r>
              <a:rPr lang="en-GB" dirty="0"/>
              <a:t>VENUES (based on Phone Catalogue)</a:t>
            </a:r>
          </a:p>
          <a:p>
            <a:r>
              <a:rPr lang="en-GB" dirty="0"/>
              <a:t>Functionality: SEARCH (by name (text field)) &amp; SORT (by Name or County (dropdown menu)) </a:t>
            </a:r>
          </a:p>
          <a:p>
            <a:pPr marL="285750" indent="-285750">
              <a:buFont typeface="Arial" panose="020B0604020202020204" pitchFamily="34" charset="0"/>
              <a:buChar char="•"/>
            </a:pPr>
            <a:r>
              <a:rPr lang="en-GB" dirty="0" err="1"/>
              <a:t>VenueApp</a:t>
            </a:r>
            <a:endParaRPr lang="en-GB" dirty="0"/>
          </a:p>
          <a:p>
            <a:pPr marL="742950" lvl="1" indent="-285750">
              <a:buFont typeface="Arial" panose="020B0604020202020204" pitchFamily="34" charset="0"/>
              <a:buChar char="•"/>
            </a:pPr>
            <a:r>
              <a:rPr lang="en-GB" dirty="0"/>
              <a:t>Update CCS to support formatting</a:t>
            </a:r>
          </a:p>
          <a:p>
            <a:pPr marL="742950" lvl="1" indent="-285750">
              <a:buFont typeface="Arial" panose="020B0604020202020204" pitchFamily="34" charset="0"/>
              <a:buChar char="•"/>
            </a:pPr>
            <a:r>
              <a:rPr lang="en-GB" dirty="0"/>
              <a:t>Event source code modified</a:t>
            </a:r>
          </a:p>
          <a:p>
            <a:pPr marL="742950" lvl="1" indent="-285750">
              <a:buFont typeface="Arial" panose="020B0604020202020204" pitchFamily="34" charset="0"/>
              <a:buChar char="•"/>
            </a:pPr>
            <a:r>
              <a:rPr lang="en-GB" dirty="0"/>
              <a:t>Add ‘Link’ import to support routing source code modified</a:t>
            </a:r>
          </a:p>
          <a:p>
            <a:pPr marL="742950" lvl="1" indent="-285750">
              <a:buFont typeface="Arial" panose="020B0604020202020204" pitchFamily="34" charset="0"/>
              <a:buChar char="•"/>
            </a:pPr>
            <a:r>
              <a:rPr lang="en-GB" dirty="0"/>
              <a:t>Modify </a:t>
            </a:r>
            <a:r>
              <a:rPr lang="en-GB" dirty="0" err="1"/>
              <a:t>SelectBox</a:t>
            </a:r>
            <a:r>
              <a:rPr lang="en-GB" dirty="0"/>
              <a:t> to support name &amp; county searches (dropdown) &amp; name (text)</a:t>
            </a:r>
          </a:p>
          <a:p>
            <a:pPr marL="742950" lvl="1" indent="-285750">
              <a:buFont typeface="Arial" panose="020B0604020202020204" pitchFamily="34" charset="0"/>
              <a:buChar char="•"/>
            </a:pPr>
            <a:r>
              <a:rPr lang="en-GB" dirty="0"/>
              <a:t>Modify </a:t>
            </a:r>
            <a:r>
              <a:rPr lang="en-GB" dirty="0" err="1"/>
              <a:t>VenueItem</a:t>
            </a:r>
            <a:r>
              <a:rPr lang="en-GB" dirty="0"/>
              <a:t> to include extra details (town &amp; county) in addition to name and phone number</a:t>
            </a:r>
          </a:p>
          <a:p>
            <a:pPr marL="285750" indent="-285750">
              <a:buFont typeface="Arial" panose="020B0604020202020204" pitchFamily="34" charset="0"/>
              <a:buChar char="•"/>
            </a:pPr>
            <a:r>
              <a:rPr lang="en-GB" dirty="0" err="1"/>
              <a:t>venueDetail</a:t>
            </a:r>
            <a:endParaRPr lang="en-GB" dirty="0"/>
          </a:p>
          <a:p>
            <a:pPr marL="742950" lvl="1" indent="-285750">
              <a:buFont typeface="Arial" panose="020B0604020202020204" pitchFamily="34" charset="0"/>
              <a:buChar char="•"/>
            </a:pPr>
            <a:r>
              <a:rPr lang="en-GB" dirty="0"/>
              <a:t>create </a:t>
            </a:r>
            <a:r>
              <a:rPr lang="en-GB" dirty="0" err="1"/>
              <a:t>HeaderSection</a:t>
            </a:r>
            <a:endParaRPr lang="en-GB" dirty="0"/>
          </a:p>
          <a:p>
            <a:pPr marL="742950" lvl="1" indent="-285750">
              <a:buFont typeface="Arial" panose="020B0604020202020204" pitchFamily="34" charset="0"/>
              <a:buChar char="•"/>
            </a:pPr>
            <a:r>
              <a:rPr lang="en-GB" dirty="0"/>
              <a:t>re-order Specification section</a:t>
            </a:r>
          </a:p>
          <a:p>
            <a:pPr marL="742950" lvl="1" indent="-285750">
              <a:buFont typeface="Arial" panose="020B0604020202020204" pitchFamily="34" charset="0"/>
              <a:buChar char="•"/>
            </a:pPr>
            <a:r>
              <a:rPr lang="en-GB" dirty="0"/>
              <a:t>modify </a:t>
            </a:r>
            <a:r>
              <a:rPr lang="en-GB" dirty="0" err="1"/>
              <a:t>ImagesSection</a:t>
            </a:r>
            <a:endParaRPr lang="en-GB" dirty="0"/>
          </a:p>
          <a:p>
            <a:pPr marL="742950" lvl="1" indent="-285750">
              <a:buFont typeface="Arial" panose="020B0604020202020204" pitchFamily="34" charset="0"/>
              <a:buChar char="•"/>
            </a:pPr>
            <a:r>
              <a:rPr lang="en-GB" dirty="0"/>
              <a:t>re-order </a:t>
            </a:r>
            <a:r>
              <a:rPr lang="en-GB" dirty="0" err="1"/>
              <a:t>VenueDetail</a:t>
            </a:r>
            <a:r>
              <a:rPr lang="en-GB" dirty="0"/>
              <a:t> &amp; add </a:t>
            </a:r>
            <a:r>
              <a:rPr lang="en-GB" dirty="0" err="1"/>
              <a:t>HeaderSection</a:t>
            </a:r>
            <a:endParaRPr lang="en-GB" dirty="0"/>
          </a:p>
          <a:p>
            <a:pPr marL="285750" indent="-285750">
              <a:buFont typeface="Arial" panose="020B0604020202020204" pitchFamily="34" charset="0"/>
              <a:buChar char="•"/>
            </a:pPr>
            <a:r>
              <a:rPr lang="en-GB" dirty="0" err="1"/>
              <a:t>clubs.json</a:t>
            </a:r>
            <a:endParaRPr lang="en-GB" dirty="0"/>
          </a:p>
          <a:p>
            <a:pPr marL="742950" lvl="1" indent="-285750">
              <a:buFont typeface="Arial" panose="020B0604020202020204" pitchFamily="34" charset="0"/>
              <a:buChar char="•"/>
            </a:pPr>
            <a:r>
              <a:rPr lang="en-GB" dirty="0"/>
              <a:t>expanded data-set for </a:t>
            </a:r>
            <a:r>
              <a:rPr lang="en-GB" dirty="0" err="1"/>
              <a:t>venueApp</a:t>
            </a:r>
            <a:r>
              <a:rPr lang="en-GB" dirty="0"/>
              <a:t> listing</a:t>
            </a:r>
          </a:p>
          <a:p>
            <a:pPr marL="285750" indent="-285750">
              <a:buFont typeface="Arial" panose="020B0604020202020204" pitchFamily="34" charset="0"/>
              <a:buChar char="•"/>
            </a:pPr>
            <a:r>
              <a:rPr lang="en-GB" dirty="0"/>
              <a:t>Venues ( individual .</a:t>
            </a:r>
            <a:r>
              <a:rPr lang="en-GB" dirty="0" err="1"/>
              <a:t>json</a:t>
            </a:r>
            <a:r>
              <a:rPr lang="en-GB" dirty="0"/>
              <a:t> files)</a:t>
            </a:r>
          </a:p>
          <a:p>
            <a:pPr marL="742950" lvl="1" indent="-285750">
              <a:buFont typeface="Arial" panose="020B0604020202020204" pitchFamily="34" charset="0"/>
              <a:buChar char="•"/>
            </a:pPr>
            <a:r>
              <a:rPr lang="en-GB" dirty="0"/>
              <a:t>complete reformat/use new data</a:t>
            </a:r>
          </a:p>
        </p:txBody>
      </p:sp>
      <p:sp>
        <p:nvSpPr>
          <p:cNvPr id="5" name="Content Placeholder 2"/>
          <p:cNvSpPr txBox="1">
            <a:spLocks/>
          </p:cNvSpPr>
          <p:nvPr/>
        </p:nvSpPr>
        <p:spPr>
          <a:xfrm>
            <a:off x="6323012" y="3325767"/>
            <a:ext cx="5181600" cy="276113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pic>
        <p:nvPicPr>
          <p:cNvPr id="7" name="Content Placeholder 6"/>
          <p:cNvPicPr>
            <a:picLocks noGrp="1" noChangeAspect="1"/>
          </p:cNvPicPr>
          <p:nvPr>
            <p:ph idx="1"/>
          </p:nvPr>
        </p:nvPicPr>
        <p:blipFill>
          <a:blip r:embed="rId2"/>
          <a:stretch>
            <a:fillRect/>
          </a:stretch>
        </p:blipFill>
        <p:spPr>
          <a:xfrm>
            <a:off x="6323012" y="673454"/>
            <a:ext cx="5181600" cy="2761496"/>
          </a:xfrm>
          <a:prstGeom prst="rect">
            <a:avLst/>
          </a:prstGeom>
        </p:spPr>
      </p:pic>
      <p:pic>
        <p:nvPicPr>
          <p:cNvPr id="10" name="Content Placeholder 6"/>
          <p:cNvPicPr>
            <a:picLocks noChangeAspect="1"/>
          </p:cNvPicPr>
          <p:nvPr/>
        </p:nvPicPr>
        <p:blipFill rotWithShape="1">
          <a:blip r:embed="rId3"/>
          <a:srcRect b="5220"/>
          <a:stretch/>
        </p:blipFill>
        <p:spPr>
          <a:xfrm>
            <a:off x="6323012" y="3544132"/>
            <a:ext cx="5181600" cy="2761136"/>
          </a:xfrm>
          <a:prstGeom prst="rect">
            <a:avLst/>
          </a:prstGeom>
        </p:spPr>
      </p:pic>
    </p:spTree>
    <p:extLst>
      <p:ext uri="{BB962C8B-B14F-4D97-AF65-F5344CB8AC3E}">
        <p14:creationId xmlns:p14="http://schemas.microsoft.com/office/powerpoint/2010/main" val="21071206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2019</TotalTime>
  <Words>1241</Words>
  <Application>Microsoft Office PowerPoint</Application>
  <PresentationFormat>Widescreen</PresentationFormat>
  <Paragraphs>166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Field Archer Finder (FAF)</vt:lpstr>
      <vt:lpstr>Field Archery Finder (FAF) - Concept</vt:lpstr>
      <vt:lpstr>Assignment 1 - ReactJS</vt:lpstr>
      <vt:lpstr>Assignment 1 - Routing &amp; functionality</vt:lpstr>
      <vt:lpstr>Assignment 1 - content</vt:lpstr>
      <vt:lpstr>Assignment 1 - App design features</vt:lpstr>
      <vt:lpstr>Assignment 1 - App design features cont.</vt:lpstr>
      <vt:lpstr>Assignment 1 - Expansion of Lab code #1</vt:lpstr>
      <vt:lpstr>Assignment 1 - Expansion of Lab code #2</vt:lpstr>
      <vt:lpstr>Assignment 1 - Expansion of Lab code #3</vt:lpstr>
      <vt:lpstr>Assignment 1 - Design Model Illustrations</vt:lpstr>
      <vt:lpstr>Assignment 1 - Independent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EWD: Assignments</dc:title>
  <dc:creator>ellingworthl</dc:creator>
  <cp:lastModifiedBy>ellingworthl</cp:lastModifiedBy>
  <cp:revision>78</cp:revision>
  <dcterms:created xsi:type="dcterms:W3CDTF">2017-04-30T12:07:55Z</dcterms:created>
  <dcterms:modified xsi:type="dcterms:W3CDTF">2017-05-02T20:40:18Z</dcterms:modified>
</cp:coreProperties>
</file>