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4"/>
  </p:notesMasterIdLst>
  <p:handoutMasterIdLst>
    <p:handoutMasterId r:id="rId15"/>
  </p:handoutMasterIdLst>
  <p:sldIdLst>
    <p:sldId id="3825" r:id="rId5"/>
    <p:sldId id="3826" r:id="rId6"/>
    <p:sldId id="3827" r:id="rId7"/>
    <p:sldId id="3835" r:id="rId8"/>
    <p:sldId id="3836" r:id="rId9"/>
    <p:sldId id="3837" r:id="rId10"/>
    <p:sldId id="3838" r:id="rId11"/>
    <p:sldId id="3839" r:id="rId12"/>
    <p:sldId id="382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81972" autoAdjust="0"/>
  </p:normalViewPr>
  <p:slideViewPr>
    <p:cSldViewPr snapToGrid="0">
      <p:cViewPr varScale="1">
        <p:scale>
          <a:sx n="100" d="100"/>
          <a:sy n="100" d="100"/>
        </p:scale>
        <p:origin x="840" y="168"/>
      </p:cViewPr>
      <p:guideLst>
        <p:guide orient="horz" pos="1200"/>
        <p:guide orient="horz" pos="3408"/>
        <p:guide pos="6936"/>
        <p:guide pos="744"/>
      </p:guideLst>
    </p:cSldViewPr>
  </p:slideViewPr>
  <p:notesTextViewPr>
    <p:cViewPr>
      <p:scale>
        <a:sx n="1" d="1"/>
        <a:sy n="1" d="1"/>
      </p:scale>
      <p:origin x="0" y="-2648"/>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12/04/2024</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12/04/2024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my name is Elliot and this is the screencast about my project : The Enigma Simulator.</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202814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I will cover the motivation and context surrounding this project – provide the aims of project – as well as provide a demonstration of the project through roleplay</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35277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begin, let me ask you a question : Have you ever wanted to keep your messages? Or ensure that your personal data is kept secret? If the answer is yes, then you are not alone!</a:t>
            </a:r>
          </a:p>
          <a:p>
            <a:endParaRPr lang="en-GB" dirty="0"/>
          </a:p>
          <a:p>
            <a:r>
              <a:rPr lang="en-GB" dirty="0"/>
              <a:t>Cryptography is the art of creating and breaking secret codes and has been used for data protection and secret communications throughout history. Dating all the way back to 1800 BCE!</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395094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The Enigma machine is one of the most famous cypher machines in the world, making use of mechanical rotors and electrical signals to encrypt and decrypt messages</a:t>
            </a:r>
          </a:p>
          <a:p>
            <a:pPr rtl="0"/>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Enigma machine was a huge part of cryptography, history and computer science.</a:t>
            </a:r>
          </a:p>
          <a:p>
            <a:pPr rtl="0"/>
            <a:r>
              <a:rPr lang="en-GB" dirty="0"/>
              <a:t>It was used extensively by the Germans in WW2 and is most well-known for the eventual breaking of Enigma by Alan Turing and the team at Bletchley Park. Which helped turn the tides of the war for the Allies.</a:t>
            </a:r>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4</a:t>
            </a:fld>
            <a:endParaRPr lang="en-GB"/>
          </a:p>
        </p:txBody>
      </p:sp>
    </p:spTree>
    <p:extLst>
      <p:ext uri="{BB962C8B-B14F-4D97-AF65-F5344CB8AC3E}">
        <p14:creationId xmlns:p14="http://schemas.microsoft.com/office/powerpoint/2010/main" val="49967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Whilst most have heard of the machine either through history, cryptography, or even filmography! The mechanism and workings of the machine still remain a mystery/enigma to most people</a:t>
            </a:r>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5</a:t>
            </a:fld>
            <a:endParaRPr lang="en-GB" noProof="0"/>
          </a:p>
        </p:txBody>
      </p:sp>
    </p:spTree>
    <p:extLst>
      <p:ext uri="{BB962C8B-B14F-4D97-AF65-F5344CB8AC3E}">
        <p14:creationId xmlns:p14="http://schemas.microsoft.com/office/powerpoint/2010/main" val="77280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does Enigma work? Well, it uses a combination of mechanics and electrical signals to create a cypher than changes for each letter in a message!</a:t>
            </a:r>
          </a:p>
          <a:p>
            <a:endParaRPr lang="en-GB" dirty="0"/>
          </a:p>
          <a:p>
            <a:r>
              <a:rPr lang="en-GB" dirty="0"/>
              <a:t>The electrical signals are passed through 5 key components : A keyboard for input, A plugboard to acting as a swap cypher, 3 rotors which act as substitution cyphers and exhibit additional mechanical properties, a reflector which also acts as a substation cypher “reflecting” the electrical signal in the opposite direction, and finally the lampboard to display the cyphertext</a:t>
            </a:r>
          </a:p>
          <a:p>
            <a:endParaRPr lang="en-GB" dirty="0"/>
          </a:p>
          <a:p>
            <a:r>
              <a:rPr lang="en-GB" dirty="0"/>
              <a:t>The mechanics behind enigma cause the rotors to rotate each keypress, this changes the path each electrical signal will take through Enigma, therefore inducing a change in the letter-to-letter mapping of the cypher.</a:t>
            </a:r>
          </a:p>
          <a:p>
            <a:r>
              <a:rPr lang="en-GB" dirty="0"/>
              <a:t>This creates a unique effect, where one letter can be encrypted to multiple different letters in a single message.</a:t>
            </a:r>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6</a:t>
            </a:fld>
            <a:endParaRPr lang="en-GB" noProof="0"/>
          </a:p>
        </p:txBody>
      </p:sp>
    </p:spTree>
    <p:extLst>
      <p:ext uri="{BB962C8B-B14F-4D97-AF65-F5344CB8AC3E}">
        <p14:creationId xmlns:p14="http://schemas.microsoft.com/office/powerpoint/2010/main" val="266829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all these different settings and mechanisms, surely Enigma is unbreakable! This can’t be the case!</a:t>
            </a:r>
          </a:p>
          <a:p>
            <a:endParaRPr lang="en-GB" dirty="0"/>
          </a:p>
          <a:p>
            <a:r>
              <a:rPr lang="en-GB" dirty="0"/>
              <a:t>Enigma was a complex machine, creating an unpredictable mechanism that was difficult to understand, as well as boasting a large theoretical key-space of nearly</a:t>
            </a:r>
          </a:p>
          <a:p>
            <a:endParaRPr lang="en-GB" dirty="0"/>
          </a:p>
          <a:p>
            <a:r>
              <a:rPr lang="en-GB" dirty="0"/>
              <a:t>If that’s the case, then how was this cracked on a daily basis with the technology at the time?</a:t>
            </a:r>
          </a:p>
          <a:p>
            <a:r>
              <a:rPr lang="en-GB" dirty="0"/>
              <a:t>Enigma also had crucial flaws. The first of which was Self-coding (no letter can be encrypted to itself). In addition, the Enigma’s symmetrical design created Reciprocal Coding, which means encrypt and decrypt are the same operation!</a:t>
            </a:r>
          </a:p>
          <a:p>
            <a:endParaRPr lang="en-GB" dirty="0"/>
          </a:p>
          <a:p>
            <a:r>
              <a:rPr lang="en-GB" dirty="0"/>
              <a:t>These weaknesses greatly affected the Enigma, and were key weaknesses that were exploited by the code breakers. If only there was a way around these weaknesses…</a:t>
            </a:r>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7</a:t>
            </a:fld>
            <a:endParaRPr lang="en-GB" noProof="0"/>
          </a:p>
        </p:txBody>
      </p:sp>
    </p:spTree>
    <p:extLst>
      <p:ext uri="{BB962C8B-B14F-4D97-AF65-F5344CB8AC3E}">
        <p14:creationId xmlns:p14="http://schemas.microsoft.com/office/powerpoint/2010/main" val="359207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the goal of this project? Well, it is clear that Enigma an important and complicated machine, and this project aims to help other inspired individuals learn more about it!</a:t>
            </a:r>
          </a:p>
          <a:p>
            <a:pPr marL="171450" indent="-171450">
              <a:buFont typeface="Arial" panose="020B0604020202020204" pitchFamily="34" charset="0"/>
              <a:buChar char="•"/>
            </a:pPr>
            <a:r>
              <a:rPr lang="en-GB" dirty="0"/>
              <a:t>Firstly, the project provides an accurate recreation of Enigma, allowing decryption of GENUINE messages from WW2</a:t>
            </a:r>
          </a:p>
          <a:p>
            <a:pPr marL="171450" indent="-171450">
              <a:buFont typeface="Arial" panose="020B0604020202020204" pitchFamily="34" charset="0"/>
              <a:buChar char="•"/>
            </a:pPr>
            <a:r>
              <a:rPr lang="en-GB" dirty="0"/>
              <a:t>It provides a new model, similar to Enigma, called EnigmaPlus. Which behaves differently to provide a stronger cypher than the original Enigma</a:t>
            </a:r>
          </a:p>
          <a:p>
            <a:pPr marL="171450" indent="-171450">
              <a:buFont typeface="Arial" panose="020B0604020202020204" pitchFamily="34" charset="0"/>
              <a:buChar char="•"/>
            </a:pPr>
            <a:r>
              <a:rPr lang="en-GB" dirty="0"/>
              <a:t>A quick and easy-to-use command line interface, allowing simple interaction with Enigma</a:t>
            </a:r>
          </a:p>
          <a:p>
            <a:pPr marL="171450" indent="-171450">
              <a:buFont typeface="Arial" panose="020B0604020202020204" pitchFamily="34" charset="0"/>
              <a:buChar char="•"/>
            </a:pPr>
            <a:r>
              <a:rPr lang="en-GB" dirty="0"/>
              <a:t>A much more interactive and educational GUI based on the MVC Architecture, allowing interactions with both Enigma and EnigmaPlus</a:t>
            </a:r>
          </a:p>
          <a:p>
            <a:r>
              <a:rPr lang="en-GB" dirty="0"/>
              <a:t>	Within this GUI exists a visualisation tool, so you can see how the machine is hiding encrypting your message!</a:t>
            </a: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8</a:t>
            </a:fld>
            <a:endParaRPr lang="en-GB" noProof="0"/>
          </a:p>
        </p:txBody>
      </p:sp>
    </p:spTree>
    <p:extLst>
      <p:ext uri="{BB962C8B-B14F-4D97-AF65-F5344CB8AC3E}">
        <p14:creationId xmlns:p14="http://schemas.microsoft.com/office/powerpoint/2010/main" val="1004222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know what the project is about, lets give it a go with some roleplay!</a:t>
            </a:r>
          </a:p>
          <a:p>
            <a:endParaRPr lang="en-GB" dirty="0"/>
          </a:p>
          <a:p>
            <a:r>
              <a:rPr lang="en-GB" dirty="0"/>
              <a:t>You have just got the promotion at the Cryptography Ltd. Congratulations! Your first task is to use the state-of-the-art Enigma Simulator to decrypt an incoming message…</a:t>
            </a:r>
          </a:p>
          <a:p>
            <a:r>
              <a:rPr lang="en-GB" dirty="0"/>
              <a:t>Alongside your strange message, you notice a sheet containing various different attributes that seem to match the simulator in front of you.</a:t>
            </a:r>
          </a:p>
          <a:p>
            <a:endParaRPr lang="en-GB" dirty="0"/>
          </a:p>
          <a:p>
            <a:r>
              <a:rPr lang="en-GB" dirty="0"/>
              <a:t>Lets begin with trying to set up our Enigma in the same way suggested on this sheet</a:t>
            </a:r>
          </a:p>
          <a:p>
            <a:endParaRPr lang="en-GB" dirty="0"/>
          </a:p>
          <a:p>
            <a:r>
              <a:rPr lang="en-GB" dirty="0"/>
              <a:t>Firstly, it says the reflector choice is UKW-B so lets use this drop down to select the correct rotor</a:t>
            </a:r>
          </a:p>
          <a:p>
            <a:r>
              <a:rPr lang="en-GB" dirty="0"/>
              <a:t>Next, lets choose the correct rotors. The message says rotor one, two and then three. Lets select these rotors whilst preserving their order as this makes a big difference!</a:t>
            </a:r>
          </a:p>
          <a:p>
            <a:r>
              <a:rPr lang="en-GB" dirty="0"/>
              <a:t>Whilst we’re here, lets set up the rotors to the correct configuration. The message key states ADP, which was shorthand notation for the Rotation of each rotor so lets change that. Next the ring setting for each rotor is stated as 5 11 and 22 so lets change them</a:t>
            </a:r>
          </a:p>
          <a:p>
            <a:r>
              <a:rPr lang="en-GB" dirty="0"/>
              <a:t>The final setting we need to configure is the plugboard, which consists of choosing which pairs of letters will be swapped, in this case we have AB GP and UV </a:t>
            </a:r>
          </a:p>
          <a:p>
            <a:endParaRPr lang="en-GB" dirty="0"/>
          </a:p>
          <a:p>
            <a:r>
              <a:rPr lang="en-GB" dirty="0"/>
              <a:t>Now that our Enigma machine is setup, lets enter our message and see what it says.</a:t>
            </a:r>
          </a:p>
          <a:p>
            <a:r>
              <a:rPr lang="en-GB" dirty="0"/>
              <a:t>Oh look, it says I LOVE CRYPTOGRAPHY!</a:t>
            </a:r>
          </a:p>
          <a:p>
            <a:endParaRPr lang="en-GB" dirty="0"/>
          </a:p>
          <a:p>
            <a:r>
              <a:rPr lang="en-GB" dirty="0"/>
              <a:t>We can also use the app to visualise each step of the encryption and see how these letter mappings are decided. We can also use the step-through mode to the encryption through a simple animation</a:t>
            </a:r>
          </a:p>
          <a:p>
            <a:endParaRPr lang="en-GB" dirty="0"/>
          </a:p>
          <a:p>
            <a:r>
              <a:rPr lang="en-GB" dirty="0"/>
              <a:t>If we wanted to use </a:t>
            </a:r>
            <a:r>
              <a:rPr lang="en-GB" dirty="0" err="1"/>
              <a:t>EnigmaPlus</a:t>
            </a:r>
            <a:r>
              <a:rPr lang="en-GB" dirty="0"/>
              <a:t>, the top tab can be selected to change to this model, however this has a different key to Enigma so will not work with our current message.</a:t>
            </a:r>
          </a:p>
          <a:p>
            <a:endParaRPr lang="en-GB" dirty="0"/>
          </a:p>
          <a:p>
            <a:r>
              <a:rPr lang="en-GB" dirty="0"/>
              <a:t>Encryption Message : I LOVE CRYPTOGRAPHY!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MESSAGE : L AUZK VWCZBBVWEYME!</a:t>
            </a:r>
          </a:p>
          <a:p>
            <a:r>
              <a:rPr lang="en-GB" dirty="0"/>
              <a:t>MESSAGE KEY : ADP</a:t>
            </a:r>
          </a:p>
          <a:p>
            <a:r>
              <a:rPr lang="en-GB" dirty="0"/>
              <a:t>RING : 5 11 22</a:t>
            </a:r>
          </a:p>
          <a:p>
            <a:r>
              <a:rPr lang="en-GB" dirty="0"/>
              <a:t>ROTORS : I II III</a:t>
            </a:r>
          </a:p>
          <a:p>
            <a:r>
              <a:rPr lang="en-GB" dirty="0"/>
              <a:t>REFLECTOR : UKW-B</a:t>
            </a:r>
          </a:p>
          <a:p>
            <a:r>
              <a:rPr lang="en-GB" dirty="0"/>
              <a:t>PLUGBOARD : AB GP UV</a:t>
            </a:r>
          </a:p>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25088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US" noProof="0"/>
              <a:t>Click to edit Master text styles</a:t>
            </a:r>
          </a:p>
          <a:p>
            <a:pPr lvl="1" rtl="0"/>
            <a:r>
              <a:rPr lang="en-US" noProof="0"/>
              <a:t>Second level</a:t>
            </a:r>
          </a:p>
          <a:p>
            <a:pPr lvl="2" rtl="0"/>
            <a:r>
              <a:rPr lang="en-US"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US" noProof="0"/>
              <a:t>Click icon to add picture</a:t>
            </a:r>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GB" noProof="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en-GB" dirty="0"/>
              <a:t>The Enigma Simulator</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n-GB" dirty="0"/>
              <a:t>Elliot Brooks</a:t>
            </a:r>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GB" dirty="0">
                <a:solidFill>
                  <a:srgbClr val="FFFFFF"/>
                </a:solidFill>
              </a:rPr>
              <a:t>In this video :</a:t>
            </a:r>
            <a:endParaRPr lang="en-GB"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rtlCol="0"/>
          <a:lstStyle/>
          <a:p>
            <a:pPr marL="457200" indent="-457200" rtl="0">
              <a:buFont typeface="Arial" panose="020B0604020202020204" pitchFamily="34" charset="0"/>
              <a:buChar char="•"/>
            </a:pPr>
            <a:r>
              <a:rPr lang="en-GB" dirty="0"/>
              <a:t>Motivation &amp; Context</a:t>
            </a:r>
          </a:p>
          <a:p>
            <a:pPr marL="457200" indent="-457200" rtl="0">
              <a:buFont typeface="Arial" panose="020B0604020202020204" pitchFamily="34" charset="0"/>
              <a:buChar char="•"/>
            </a:pPr>
            <a:r>
              <a:rPr lang="en-GB" dirty="0"/>
              <a:t>Aims</a:t>
            </a:r>
          </a:p>
          <a:p>
            <a:pPr marL="457200" indent="-457200" rtl="0">
              <a:buFont typeface="Arial" panose="020B0604020202020204" pitchFamily="34" charset="0"/>
              <a:buChar char="•"/>
            </a:pPr>
            <a:r>
              <a:rPr lang="en-GB" dirty="0"/>
              <a:t>Enigma Roleplay</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the history of cryptography? - Quora">
            <a:extLst>
              <a:ext uri="{FF2B5EF4-FFF2-40B4-BE49-F238E27FC236}">
                <a16:creationId xmlns:a16="http://schemas.microsoft.com/office/drawing/2014/main" id="{BC8233F7-32B4-835E-1F35-77CB16D0FF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617" r="17058" b="-4"/>
          <a:stretch/>
        </p:blipFill>
        <p:spPr bwMode="auto">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a:solidFill>
            <a:srgbClr val="FFFFFF"/>
          </a:solidFill>
        </p:spPr>
      </p:pic>
      <p:pic>
        <p:nvPicPr>
          <p:cNvPr id="3078" name="Picture 6" descr="Green Binary Code Images – Browse 47,896 Stock Photos, Vectors, and Video |  Adobe Stock">
            <a:extLst>
              <a:ext uri="{FF2B5EF4-FFF2-40B4-BE49-F238E27FC236}">
                <a16:creationId xmlns:a16="http://schemas.microsoft.com/office/drawing/2014/main" id="{F4D6E237-9C27-95A0-0FDF-E625882695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520" r="22232" b="2"/>
          <a:stretch/>
        </p:blipFill>
        <p:spPr bwMode="auto">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a:solidFill>
            <a:srgbClr val="FFFFFF"/>
          </a:solidFill>
        </p:spPr>
      </p:pic>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39496" y="365124"/>
            <a:ext cx="5806440" cy="1325880"/>
          </a:xfrm>
        </p:spPr>
        <p:txBody>
          <a:bodyPr rtlCol="0" anchor="ctr">
            <a:normAutofit/>
          </a:bodyPr>
          <a:lstStyle/>
          <a:p>
            <a:pPr rtl="0"/>
            <a:r>
              <a:rPr lang="en-GB" dirty="0"/>
              <a:t>Is this you?</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825625"/>
            <a:ext cx="5806440" cy="4352544"/>
          </a:xfrm>
        </p:spPr>
        <p:txBody>
          <a:bodyPr rtlCol="0">
            <a:normAutofit/>
          </a:bodyPr>
          <a:lstStyle/>
          <a:p>
            <a:pPr marL="342900" indent="-342900" rtl="0">
              <a:buFont typeface="Arial" panose="020B0604020202020204" pitchFamily="34" charset="0"/>
              <a:buChar char="•"/>
            </a:pPr>
            <a:r>
              <a:rPr lang="en-GB" dirty="0"/>
              <a:t>Secret messages?</a:t>
            </a:r>
          </a:p>
          <a:p>
            <a:pPr marL="342900" indent="-342900" rtl="0">
              <a:buFont typeface="Arial" panose="020B0604020202020204" pitchFamily="34" charset="0"/>
              <a:buChar char="•"/>
            </a:pPr>
            <a:r>
              <a:rPr lang="en-GB" dirty="0"/>
              <a:t>Protected Data?</a:t>
            </a:r>
          </a:p>
          <a:p>
            <a:pPr rtl="0"/>
            <a:endParaRPr lang="en-GB" dirty="0"/>
          </a:p>
          <a:p>
            <a:pPr marL="342900" indent="-342900" rtl="0">
              <a:buFont typeface="Arial" panose="020B0604020202020204" pitchFamily="34" charset="0"/>
              <a:buChar char="•"/>
            </a:pPr>
            <a:endParaRPr lang="en-GB" dirty="0"/>
          </a:p>
          <a:p>
            <a:pPr marL="342900" indent="-342900" rtl="0">
              <a:buFont typeface="Arial" panose="020B0604020202020204" pitchFamily="34" charset="0"/>
              <a:buChar char="•"/>
            </a:pPr>
            <a:r>
              <a:rPr lang="en-GB" dirty="0"/>
              <a:t>Cryptography!</a:t>
            </a:r>
          </a:p>
          <a:p>
            <a:pPr marL="571500" lvl="1" indent="-342900"/>
            <a:r>
              <a:rPr lang="en-GB" sz="2400" dirty="0"/>
              <a:t>Since 1800 BCE</a:t>
            </a:r>
          </a:p>
        </p:txBody>
      </p:sp>
      <p:sp>
        <p:nvSpPr>
          <p:cNvPr id="3083" name="Date Placeholder 5">
            <a:extLst>
              <a:ext uri="{FF2B5EF4-FFF2-40B4-BE49-F238E27FC236}">
                <a16:creationId xmlns:a16="http://schemas.microsoft.com/office/drawing/2014/main" id="{0AEC77CD-5D9F-6452-FEFD-3D1179EABF2D}"/>
              </a:ext>
            </a:extLst>
          </p:cNvPr>
          <p:cNvSpPr>
            <a:spLocks noGrp="1"/>
          </p:cNvSpPr>
          <p:nvPr>
            <p:ph type="dt" sz="half" idx="10"/>
          </p:nvPr>
        </p:nvSpPr>
        <p:spPr>
          <a:xfrm>
            <a:off x="838200" y="6356350"/>
            <a:ext cx="2743200" cy="365125"/>
          </a:xfrm>
        </p:spPr>
        <p:txBody>
          <a:bodyPr/>
          <a:lstStyle/>
          <a:p>
            <a:pPr rtl="0">
              <a:spcAft>
                <a:spcPts val="600"/>
              </a:spcAft>
              <a:defRPr/>
            </a:pPr>
            <a:r>
              <a:rPr lang="en-GB" noProof="0">
                <a:solidFill>
                  <a:prstClr val="black">
                    <a:tint val="75000"/>
                  </a:prstClr>
                </a:solidFill>
              </a:rPr>
              <a:t>9/3/20XX</a:t>
            </a:r>
          </a:p>
        </p:txBody>
      </p:sp>
      <p:sp>
        <p:nvSpPr>
          <p:cNvPr id="3085" name="Footer Placeholder 6">
            <a:extLst>
              <a:ext uri="{FF2B5EF4-FFF2-40B4-BE49-F238E27FC236}">
                <a16:creationId xmlns:a16="http://schemas.microsoft.com/office/drawing/2014/main" id="{E4361C41-BB42-89EF-0391-58A3BA0D4022}"/>
              </a:ext>
            </a:extLst>
          </p:cNvPr>
          <p:cNvSpPr>
            <a:spLocks noGrp="1"/>
          </p:cNvSpPr>
          <p:nvPr>
            <p:ph type="ftr" sz="quarter" idx="11"/>
          </p:nvPr>
        </p:nvSpPr>
        <p:spPr>
          <a:xfrm>
            <a:off x="4038600" y="6356350"/>
            <a:ext cx="4114800" cy="365125"/>
          </a:xfrm>
        </p:spPr>
        <p:txBody>
          <a:bodyPr/>
          <a:lstStyle/>
          <a:p>
            <a:pPr rtl="0">
              <a:spcAft>
                <a:spcPts val="600"/>
              </a:spcAft>
              <a:defRPr/>
            </a:pPr>
            <a:r>
              <a:rPr lang="en-GB" noProof="0">
                <a:solidFill>
                  <a:prstClr val="black">
                    <a:tint val="75000"/>
                  </a:prstClr>
                </a:solidFill>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GB"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n-GB"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100219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The Enigma Machine</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rtlCol="0"/>
          <a:lstStyle/>
          <a:p>
            <a:pPr rtl="0"/>
            <a:r>
              <a:rPr lang="en-GB" dirty="0"/>
              <a:t>History</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rtlCol="0">
            <a:normAutofit/>
          </a:bodyPr>
          <a:lstStyle/>
          <a:p>
            <a:pPr rtl="0"/>
            <a:r>
              <a:rPr lang="en-GB" dirty="0"/>
              <a:t>A Cypher Machine</a:t>
            </a:r>
          </a:p>
          <a:p>
            <a:pPr lvl="1"/>
            <a:r>
              <a:rPr lang="en-GB" dirty="0"/>
              <a:t>Mechanical rotors</a:t>
            </a:r>
          </a:p>
          <a:p>
            <a:pPr lvl="1"/>
            <a:r>
              <a:rPr lang="en-GB" dirty="0"/>
              <a:t>Electrical Signals</a:t>
            </a:r>
          </a:p>
          <a:p>
            <a:pPr lvl="1"/>
            <a:r>
              <a:rPr lang="en-GB" dirty="0"/>
              <a:t>Encrypts/Decrypts messages</a:t>
            </a:r>
          </a:p>
          <a:p>
            <a:r>
              <a:rPr lang="en-GB" dirty="0"/>
              <a:t>Extensive History</a:t>
            </a:r>
          </a:p>
          <a:p>
            <a:pPr lvl="1"/>
            <a:r>
              <a:rPr lang="en-GB" dirty="0"/>
              <a:t>Used by Germans in WW2</a:t>
            </a:r>
          </a:p>
          <a:p>
            <a:pPr lvl="1"/>
            <a:r>
              <a:rPr lang="en-GB" dirty="0"/>
              <a:t>Cracked by the Bletchley Park team!</a:t>
            </a:r>
          </a:p>
          <a:p>
            <a:pPr lvl="1"/>
            <a:endParaRPr lang="en-GB" dirty="0"/>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11" name="Picture 10" descr="An old machine on a glass table&#10;&#10;Description automatically generated">
            <a:extLst>
              <a:ext uri="{FF2B5EF4-FFF2-40B4-BE49-F238E27FC236}">
                <a16:creationId xmlns:a16="http://schemas.microsoft.com/office/drawing/2014/main" id="{F3351D46-BD4C-569B-172E-31FCF4023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304417" y="1573669"/>
            <a:ext cx="5275302" cy="3956687"/>
          </a:xfrm>
          <a:prstGeom prst="rect">
            <a:avLst/>
          </a:prstGeom>
        </p:spPr>
      </p:pic>
      <p:pic>
        <p:nvPicPr>
          <p:cNvPr id="2050" name="Picture 2" descr="1936: Alan Turing &amp; The Turing Machine - Pivotal Moments — Pivotal">
            <a:extLst>
              <a:ext uri="{FF2B5EF4-FFF2-40B4-BE49-F238E27FC236}">
                <a16:creationId xmlns:a16="http://schemas.microsoft.com/office/drawing/2014/main" id="{66DA469B-A183-5560-C6DE-18C960713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887" y="5007271"/>
            <a:ext cx="3121027" cy="175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52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hematic diagram of Enigma machine (from Scheribus 1928).  ">
            <a:extLst>
              <a:ext uri="{FF2B5EF4-FFF2-40B4-BE49-F238E27FC236}">
                <a16:creationId xmlns:a16="http://schemas.microsoft.com/office/drawing/2014/main" id="{F7423E12-5CF0-8344-03D6-99B0CFF19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7" y="723459"/>
            <a:ext cx="8645525" cy="54110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1C5C0F3-BF2F-B5C5-787D-48FF39A41552}"/>
              </a:ext>
            </a:extLst>
          </p:cNvPr>
          <p:cNvSpPr txBox="1"/>
          <p:nvPr/>
        </p:nvSpPr>
        <p:spPr>
          <a:xfrm>
            <a:off x="762000" y="2577658"/>
            <a:ext cx="571500" cy="1446550"/>
          </a:xfrm>
          <a:prstGeom prst="rect">
            <a:avLst/>
          </a:prstGeom>
          <a:noFill/>
        </p:spPr>
        <p:txBody>
          <a:bodyPr wrap="square" rtlCol="0">
            <a:spAutoFit/>
          </a:bodyPr>
          <a:lstStyle/>
          <a:p>
            <a:r>
              <a:rPr lang="en-GB" sz="8800" dirty="0">
                <a:solidFill>
                  <a:srgbClr val="FF0000"/>
                </a:solidFill>
              </a:rPr>
              <a:t>?</a:t>
            </a:r>
          </a:p>
        </p:txBody>
      </p:sp>
      <p:sp>
        <p:nvSpPr>
          <p:cNvPr id="11" name="TextBox 10">
            <a:extLst>
              <a:ext uri="{FF2B5EF4-FFF2-40B4-BE49-F238E27FC236}">
                <a16:creationId xmlns:a16="http://schemas.microsoft.com/office/drawing/2014/main" id="{02BA2188-D6F2-C7D7-C893-75D9FEA3EFDC}"/>
              </a:ext>
            </a:extLst>
          </p:cNvPr>
          <p:cNvSpPr txBox="1"/>
          <p:nvPr/>
        </p:nvSpPr>
        <p:spPr>
          <a:xfrm rot="2042311">
            <a:off x="5118100" y="164658"/>
            <a:ext cx="571500" cy="1446550"/>
          </a:xfrm>
          <a:prstGeom prst="rect">
            <a:avLst/>
          </a:prstGeom>
          <a:noFill/>
        </p:spPr>
        <p:txBody>
          <a:bodyPr wrap="square" rtlCol="0">
            <a:spAutoFit/>
          </a:bodyPr>
          <a:lstStyle/>
          <a:p>
            <a:r>
              <a:rPr lang="en-GB" sz="8800" dirty="0">
                <a:solidFill>
                  <a:srgbClr val="0070C0"/>
                </a:solidFill>
              </a:rPr>
              <a:t>?</a:t>
            </a:r>
          </a:p>
        </p:txBody>
      </p:sp>
      <p:sp>
        <p:nvSpPr>
          <p:cNvPr id="12" name="TextBox 11">
            <a:extLst>
              <a:ext uri="{FF2B5EF4-FFF2-40B4-BE49-F238E27FC236}">
                <a16:creationId xmlns:a16="http://schemas.microsoft.com/office/drawing/2014/main" id="{7039C38B-9919-FBC4-72DF-2C529BDFE781}"/>
              </a:ext>
            </a:extLst>
          </p:cNvPr>
          <p:cNvSpPr txBox="1"/>
          <p:nvPr/>
        </p:nvSpPr>
        <p:spPr>
          <a:xfrm rot="19045660">
            <a:off x="8140700" y="532958"/>
            <a:ext cx="571500" cy="1446550"/>
          </a:xfrm>
          <a:prstGeom prst="rect">
            <a:avLst/>
          </a:prstGeom>
          <a:noFill/>
        </p:spPr>
        <p:txBody>
          <a:bodyPr wrap="square" rtlCol="0">
            <a:spAutoFit/>
          </a:bodyPr>
          <a:lstStyle/>
          <a:p>
            <a:r>
              <a:rPr lang="en-GB" sz="8800" dirty="0">
                <a:solidFill>
                  <a:srgbClr val="92D050"/>
                </a:solidFill>
              </a:rPr>
              <a:t>?</a:t>
            </a:r>
          </a:p>
        </p:txBody>
      </p:sp>
    </p:spTree>
    <p:extLst>
      <p:ext uri="{BB962C8B-B14F-4D97-AF65-F5344CB8AC3E}">
        <p14:creationId xmlns:p14="http://schemas.microsoft.com/office/powerpoint/2010/main" val="106015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6ED2-88AF-6844-F2FF-D4D83E08A158}"/>
              </a:ext>
            </a:extLst>
          </p:cNvPr>
          <p:cNvSpPr>
            <a:spLocks noGrp="1"/>
          </p:cNvSpPr>
          <p:nvPr>
            <p:ph type="title"/>
          </p:nvPr>
        </p:nvSpPr>
        <p:spPr/>
        <p:txBody>
          <a:bodyPr/>
          <a:lstStyle/>
          <a:p>
            <a:r>
              <a:rPr lang="en-GB" dirty="0"/>
              <a:t>How does Enigma work?</a:t>
            </a:r>
          </a:p>
        </p:txBody>
      </p:sp>
      <p:sp>
        <p:nvSpPr>
          <p:cNvPr id="3" name="Text Placeholder 2">
            <a:extLst>
              <a:ext uri="{FF2B5EF4-FFF2-40B4-BE49-F238E27FC236}">
                <a16:creationId xmlns:a16="http://schemas.microsoft.com/office/drawing/2014/main" id="{BAA33AB0-1A5B-CF01-F563-B575FA5D80FB}"/>
              </a:ext>
            </a:extLst>
          </p:cNvPr>
          <p:cNvSpPr>
            <a:spLocks noGrp="1"/>
          </p:cNvSpPr>
          <p:nvPr>
            <p:ph type="body" idx="1"/>
          </p:nvPr>
        </p:nvSpPr>
        <p:spPr>
          <a:xfrm>
            <a:off x="836612" y="1347788"/>
            <a:ext cx="5157787" cy="823912"/>
          </a:xfrm>
        </p:spPr>
        <p:txBody>
          <a:bodyPr/>
          <a:lstStyle/>
          <a:p>
            <a:r>
              <a:rPr lang="en-GB" dirty="0"/>
              <a:t>Electrical Signals</a:t>
            </a:r>
          </a:p>
        </p:txBody>
      </p:sp>
      <p:sp>
        <p:nvSpPr>
          <p:cNvPr id="4" name="Content Placeholder 3">
            <a:extLst>
              <a:ext uri="{FF2B5EF4-FFF2-40B4-BE49-F238E27FC236}">
                <a16:creationId xmlns:a16="http://schemas.microsoft.com/office/drawing/2014/main" id="{5DD9226B-C42C-0210-D2E9-CFDFC377EDAA}"/>
              </a:ext>
            </a:extLst>
          </p:cNvPr>
          <p:cNvSpPr>
            <a:spLocks noGrp="1"/>
          </p:cNvSpPr>
          <p:nvPr>
            <p:ph sz="half" idx="2"/>
          </p:nvPr>
        </p:nvSpPr>
        <p:spPr>
          <a:xfrm>
            <a:off x="836612" y="2171700"/>
            <a:ext cx="5157787" cy="3684588"/>
          </a:xfrm>
        </p:spPr>
        <p:txBody>
          <a:bodyPr/>
          <a:lstStyle/>
          <a:p>
            <a:r>
              <a:rPr lang="en-GB" dirty="0"/>
              <a:t>Keyboard</a:t>
            </a:r>
          </a:p>
          <a:p>
            <a:r>
              <a:rPr lang="en-GB" dirty="0"/>
              <a:t>Plugboard</a:t>
            </a:r>
          </a:p>
          <a:p>
            <a:r>
              <a:rPr lang="en-GB" dirty="0"/>
              <a:t>3x Rotors</a:t>
            </a:r>
          </a:p>
          <a:p>
            <a:r>
              <a:rPr lang="en-GB" dirty="0"/>
              <a:t>Reflector</a:t>
            </a:r>
          </a:p>
          <a:p>
            <a:r>
              <a:rPr lang="en-GB" dirty="0"/>
              <a:t>Lampboard</a:t>
            </a:r>
          </a:p>
        </p:txBody>
      </p:sp>
      <p:sp>
        <p:nvSpPr>
          <p:cNvPr id="5" name="Text Placeholder 4">
            <a:extLst>
              <a:ext uri="{FF2B5EF4-FFF2-40B4-BE49-F238E27FC236}">
                <a16:creationId xmlns:a16="http://schemas.microsoft.com/office/drawing/2014/main" id="{E87B12BF-66DF-E94F-37A1-A4D98EABD5C0}"/>
              </a:ext>
            </a:extLst>
          </p:cNvPr>
          <p:cNvSpPr>
            <a:spLocks noGrp="1"/>
          </p:cNvSpPr>
          <p:nvPr>
            <p:ph type="body" sz="quarter" idx="3"/>
          </p:nvPr>
        </p:nvSpPr>
        <p:spPr>
          <a:xfrm>
            <a:off x="5191124" y="1357313"/>
            <a:ext cx="5183188" cy="823912"/>
          </a:xfrm>
        </p:spPr>
        <p:txBody>
          <a:bodyPr/>
          <a:lstStyle/>
          <a:p>
            <a:r>
              <a:rPr lang="en-GB" dirty="0"/>
              <a:t>Mechanics</a:t>
            </a:r>
          </a:p>
        </p:txBody>
      </p:sp>
      <p:sp>
        <p:nvSpPr>
          <p:cNvPr id="6" name="Content Placeholder 5">
            <a:extLst>
              <a:ext uri="{FF2B5EF4-FFF2-40B4-BE49-F238E27FC236}">
                <a16:creationId xmlns:a16="http://schemas.microsoft.com/office/drawing/2014/main" id="{FE5CBB67-63DF-07E0-419D-F3E3BC025569}"/>
              </a:ext>
            </a:extLst>
          </p:cNvPr>
          <p:cNvSpPr>
            <a:spLocks noGrp="1"/>
          </p:cNvSpPr>
          <p:nvPr>
            <p:ph sz="quarter" idx="4"/>
          </p:nvPr>
        </p:nvSpPr>
        <p:spPr>
          <a:xfrm>
            <a:off x="5191124" y="2171700"/>
            <a:ext cx="6161088" cy="3684588"/>
          </a:xfrm>
        </p:spPr>
        <p:txBody>
          <a:bodyPr/>
          <a:lstStyle/>
          <a:p>
            <a:r>
              <a:rPr lang="en-GB" dirty="0"/>
              <a:t>Rotors rotate every keypress</a:t>
            </a:r>
          </a:p>
          <a:p>
            <a:pPr lvl="1"/>
            <a:r>
              <a:rPr lang="en-GB" dirty="0"/>
              <a:t>Causing wiring to change</a:t>
            </a:r>
          </a:p>
          <a:p>
            <a:pPr lvl="2"/>
            <a:r>
              <a:rPr lang="en-GB" dirty="0"/>
              <a:t>Causing letter mapping to change</a:t>
            </a:r>
          </a:p>
          <a:p>
            <a:pPr marL="0" indent="0">
              <a:buNone/>
            </a:pPr>
            <a:r>
              <a:rPr lang="en-GB" b="1" dirty="0"/>
              <a:t>One letter </a:t>
            </a:r>
            <a:r>
              <a:rPr lang="en-GB" dirty="0"/>
              <a:t>can be encrypted to </a:t>
            </a:r>
            <a:r>
              <a:rPr lang="en-GB" b="1" dirty="0"/>
              <a:t>multiple</a:t>
            </a:r>
            <a:r>
              <a:rPr lang="en-GB" dirty="0"/>
              <a:t> </a:t>
            </a:r>
            <a:r>
              <a:rPr lang="en-GB" b="1" dirty="0"/>
              <a:t>different letters </a:t>
            </a:r>
            <a:r>
              <a:rPr lang="en-GB" dirty="0"/>
              <a:t>in a single message!</a:t>
            </a:r>
          </a:p>
        </p:txBody>
      </p:sp>
      <p:sp>
        <p:nvSpPr>
          <p:cNvPr id="9" name="Slide Number Placeholder 8">
            <a:extLst>
              <a:ext uri="{FF2B5EF4-FFF2-40B4-BE49-F238E27FC236}">
                <a16:creationId xmlns:a16="http://schemas.microsoft.com/office/drawing/2014/main" id="{74BAC0B7-9A54-CDA2-A318-4A6AEE589ED0}"/>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6</a:t>
            </a:fld>
            <a:endParaRPr lang="en-GB" noProof="0">
              <a:solidFill>
                <a:prstClr val="black">
                  <a:tint val="75000"/>
                </a:prstClr>
              </a:solidFill>
            </a:endParaRPr>
          </a:p>
        </p:txBody>
      </p:sp>
      <p:sp>
        <p:nvSpPr>
          <p:cNvPr id="11" name="TextBox 10">
            <a:extLst>
              <a:ext uri="{FF2B5EF4-FFF2-40B4-BE49-F238E27FC236}">
                <a16:creationId xmlns:a16="http://schemas.microsoft.com/office/drawing/2014/main" id="{17A0EB3F-8C93-7F04-9556-F76992A849E3}"/>
              </a:ext>
            </a:extLst>
          </p:cNvPr>
          <p:cNvSpPr txBox="1"/>
          <p:nvPr/>
        </p:nvSpPr>
        <p:spPr>
          <a:xfrm>
            <a:off x="10140036" y="4972149"/>
            <a:ext cx="1511300" cy="923330"/>
          </a:xfrm>
          <a:prstGeom prst="rect">
            <a:avLst/>
          </a:prstGeom>
          <a:noFill/>
        </p:spPr>
        <p:txBody>
          <a:bodyPr wrap="square" rtlCol="0">
            <a:spAutoFit/>
          </a:bodyPr>
          <a:lstStyle/>
          <a:p>
            <a:r>
              <a:rPr lang="en-GB" dirty="0"/>
              <a:t>Up to x9 letter scrambling!</a:t>
            </a:r>
          </a:p>
        </p:txBody>
      </p:sp>
      <p:pic>
        <p:nvPicPr>
          <p:cNvPr id="1026" name="Picture 2" descr="alt">
            <a:extLst>
              <a:ext uri="{FF2B5EF4-FFF2-40B4-BE49-F238E27FC236}">
                <a16:creationId xmlns:a16="http://schemas.microsoft.com/office/drawing/2014/main" id="{A2DA51EF-3D56-1CF7-1E9E-668309F23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057" y="4538662"/>
            <a:ext cx="7620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45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CF1D-602A-04AE-8250-ACF13A544B6E}"/>
              </a:ext>
            </a:extLst>
          </p:cNvPr>
          <p:cNvSpPr>
            <a:spLocks noGrp="1"/>
          </p:cNvSpPr>
          <p:nvPr>
            <p:ph type="title"/>
          </p:nvPr>
        </p:nvSpPr>
        <p:spPr/>
        <p:txBody>
          <a:bodyPr/>
          <a:lstStyle/>
          <a:p>
            <a:r>
              <a:rPr lang="en-GB" dirty="0"/>
              <a:t>Enigma is Unbreakable!?</a:t>
            </a:r>
          </a:p>
        </p:txBody>
      </p:sp>
      <p:sp>
        <p:nvSpPr>
          <p:cNvPr id="3" name="Text Placeholder 2">
            <a:extLst>
              <a:ext uri="{FF2B5EF4-FFF2-40B4-BE49-F238E27FC236}">
                <a16:creationId xmlns:a16="http://schemas.microsoft.com/office/drawing/2014/main" id="{4C234BB4-138D-EEB2-A8B9-428D26D1EBAE}"/>
              </a:ext>
            </a:extLst>
          </p:cNvPr>
          <p:cNvSpPr>
            <a:spLocks noGrp="1"/>
          </p:cNvSpPr>
          <p:nvPr>
            <p:ph type="body" idx="1"/>
          </p:nvPr>
        </p:nvSpPr>
        <p:spPr/>
        <p:txBody>
          <a:bodyPr/>
          <a:lstStyle/>
          <a:p>
            <a:r>
              <a:rPr lang="en-GB" dirty="0"/>
              <a:t>Enigma’s Complexity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2B2A01-619C-A33C-3C35-F171BCA94D02}"/>
                  </a:ext>
                </a:extLst>
              </p:cNvPr>
              <p:cNvSpPr>
                <a:spLocks noGrp="1"/>
              </p:cNvSpPr>
              <p:nvPr>
                <p:ph sz="half" idx="2"/>
              </p:nvPr>
            </p:nvSpPr>
            <p:spPr/>
            <p:txBody>
              <a:bodyPr/>
              <a:lstStyle/>
              <a:p>
                <a:r>
                  <a:rPr lang="en-GB" dirty="0"/>
                  <a:t>Unpredictable mechanism</a:t>
                </a:r>
              </a:p>
              <a:p>
                <a:r>
                  <a:rPr lang="en-GB" dirty="0"/>
                  <a:t>Large theoretical key-space</a:t>
                </a:r>
              </a:p>
              <a:p>
                <a:pPr lvl="1"/>
                <a14:m>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3</m:t>
                    </m:r>
                    <m:r>
                      <a:rPr lang="en-GB"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GB" i="1">
                            <a:effectLst/>
                            <a:latin typeface="Cambria Math" panose="020405030504060302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114</m:t>
                        </m:r>
                      </m:sup>
                    </m:sSup>
                  </m:oMath>
                </a14:m>
                <a:r>
                  <a:rPr lang="en-GB" sz="1800" dirty="0">
                    <a:effectLst/>
                    <a:latin typeface="Times New Roman" panose="02020603050405020304" pitchFamily="18" charset="0"/>
                    <a:ea typeface="Times New Roman" panose="02020603050405020304" pitchFamily="18" charset="0"/>
                  </a:rPr>
                  <a:t> different Enigma settings (480 bits)</a:t>
                </a:r>
              </a:p>
            </p:txBody>
          </p:sp>
        </mc:Choice>
        <mc:Fallback xmlns="">
          <p:sp>
            <p:nvSpPr>
              <p:cNvPr id="4" name="Content Placeholder 3">
                <a:extLst>
                  <a:ext uri="{FF2B5EF4-FFF2-40B4-BE49-F238E27FC236}">
                    <a16:creationId xmlns:a16="http://schemas.microsoft.com/office/drawing/2014/main" id="{AF2B2A01-619C-A33C-3C35-F171BCA94D02}"/>
                  </a:ext>
                </a:extLst>
              </p:cNvPr>
              <p:cNvSpPr>
                <a:spLocks noGrp="1" noRot="1" noChangeAspect="1" noMove="1" noResize="1" noEditPoints="1" noAdjustHandles="1" noChangeArrowheads="1" noChangeShapeType="1" noTextEdit="1"/>
              </p:cNvSpPr>
              <p:nvPr>
                <p:ph sz="half" idx="2"/>
              </p:nvPr>
            </p:nvSpPr>
            <p:spPr>
              <a:blipFill>
                <a:blip r:embed="rId3"/>
                <a:stretch>
                  <a:fillRect l="-1655" t="-2152" r="-355"/>
                </a:stretch>
              </a:blipFill>
            </p:spPr>
            <p:txBody>
              <a:bodyPr/>
              <a:lstStyle/>
              <a:p>
                <a:r>
                  <a:rPr lang="en-GB">
                    <a:noFill/>
                  </a:rPr>
                  <a:t> </a:t>
                </a:r>
              </a:p>
            </p:txBody>
          </p:sp>
        </mc:Fallback>
      </mc:AlternateContent>
      <p:sp>
        <p:nvSpPr>
          <p:cNvPr id="5" name="Text Placeholder 4">
            <a:extLst>
              <a:ext uri="{FF2B5EF4-FFF2-40B4-BE49-F238E27FC236}">
                <a16:creationId xmlns:a16="http://schemas.microsoft.com/office/drawing/2014/main" id="{202FABD8-B041-C347-1291-C2518B879972}"/>
              </a:ext>
            </a:extLst>
          </p:cNvPr>
          <p:cNvSpPr>
            <a:spLocks noGrp="1"/>
          </p:cNvSpPr>
          <p:nvPr>
            <p:ph type="body" sz="quarter" idx="3"/>
          </p:nvPr>
        </p:nvSpPr>
        <p:spPr/>
        <p:txBody>
          <a:bodyPr/>
          <a:lstStyle/>
          <a:p>
            <a:r>
              <a:rPr lang="en-GB" dirty="0"/>
              <a:t>Enigma’s Flaws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5D5E6FD-6CD4-C193-D76A-627795F2EC11}"/>
                  </a:ext>
                </a:extLst>
              </p:cNvPr>
              <p:cNvSpPr>
                <a:spLocks noGrp="1"/>
              </p:cNvSpPr>
              <p:nvPr>
                <p:ph sz="quarter" idx="4"/>
              </p:nvPr>
            </p:nvSpPr>
            <p:spPr/>
            <p:txBody>
              <a:bodyPr/>
              <a:lstStyle/>
              <a:p>
                <a:r>
                  <a:rPr lang="en-GB" dirty="0"/>
                  <a:t>Self-coding</a:t>
                </a:r>
              </a:p>
              <a:p>
                <a:pPr lvl="1"/>
                <a:r>
                  <a:rPr lang="en-GB" dirty="0"/>
                  <a:t>No letter can be encrypted to itself</a:t>
                </a:r>
              </a:p>
              <a:p>
                <a:r>
                  <a:rPr lang="en-GB" dirty="0"/>
                  <a:t>Reciprocal coding</a:t>
                </a:r>
              </a:p>
              <a:p>
                <a:pPr lvl="1"/>
                <a:r>
                  <a:rPr lang="en-GB" dirty="0"/>
                  <a:t>If A → B, then B → A</a:t>
                </a:r>
              </a:p>
              <a:p>
                <a:endParaRPr lang="en-GB" dirty="0"/>
              </a:p>
              <a:p>
                <a:r>
                  <a:rPr lang="en-GB" dirty="0"/>
                  <a:t>Weaknesses hinder the cypher</a:t>
                </a:r>
              </a:p>
              <a:p>
                <a:pPr lvl="1"/>
                <a:r>
                  <a:rPr lang="en-GB" dirty="0"/>
                  <a:t>By a factor of </a:t>
                </a:r>
                <a14:m>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5</m:t>
                    </m:r>
                    <m:r>
                      <a:rPr lang="en-GB" sz="18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13</m:t>
                        </m:r>
                      </m:sup>
                    </m:sSup>
                  </m:oMath>
                </a14:m>
                <a:endParaRPr lang="en-GB" sz="1800" dirty="0">
                  <a:effectLst/>
                  <a:ea typeface="Times New Roman" panose="02020603050405020304" pitchFamily="18" charset="0"/>
                  <a:cs typeface="Times New Roman" panose="02020603050405020304" pitchFamily="18" charset="0"/>
                </a:endParaRPr>
              </a:p>
              <a:p>
                <a:pPr lvl="1"/>
                <a:r>
                  <a:rPr lang="en-GB" dirty="0"/>
                  <a:t>These weaknesses were exploited by the team at Bletchley</a:t>
                </a:r>
              </a:p>
              <a:p>
                <a:pPr lvl="1"/>
                <a:endParaRPr lang="en-GB" dirty="0"/>
              </a:p>
            </p:txBody>
          </p:sp>
        </mc:Choice>
        <mc:Fallback xmlns="">
          <p:sp>
            <p:nvSpPr>
              <p:cNvPr id="6" name="Content Placeholder 5">
                <a:extLst>
                  <a:ext uri="{FF2B5EF4-FFF2-40B4-BE49-F238E27FC236}">
                    <a16:creationId xmlns:a16="http://schemas.microsoft.com/office/drawing/2014/main" id="{25D5E6FD-6CD4-C193-D76A-627795F2EC11}"/>
                  </a:ext>
                </a:extLst>
              </p:cNvPr>
              <p:cNvSpPr>
                <a:spLocks noGrp="1" noRot="1" noChangeAspect="1" noMove="1" noResize="1" noEditPoints="1" noAdjustHandles="1" noChangeArrowheads="1" noChangeShapeType="1" noTextEdit="1"/>
              </p:cNvSpPr>
              <p:nvPr>
                <p:ph sz="quarter" idx="4"/>
              </p:nvPr>
            </p:nvSpPr>
            <p:spPr>
              <a:blipFill>
                <a:blip r:embed="rId4"/>
                <a:stretch>
                  <a:fillRect l="-1711" t="-2405" r="-1467"/>
                </a:stretch>
              </a:blipFill>
            </p:spPr>
            <p:txBody>
              <a:bodyPr/>
              <a:lstStyle/>
              <a:p>
                <a:r>
                  <a:rPr lang="en-US">
                    <a:noFill/>
                  </a:rPr>
                  <a:t> </a:t>
                </a:r>
              </a:p>
            </p:txBody>
          </p:sp>
        </mc:Fallback>
      </mc:AlternateContent>
      <p:sp>
        <p:nvSpPr>
          <p:cNvPr id="7" name="Date Placeholder 6">
            <a:extLst>
              <a:ext uri="{FF2B5EF4-FFF2-40B4-BE49-F238E27FC236}">
                <a16:creationId xmlns:a16="http://schemas.microsoft.com/office/drawing/2014/main" id="{50B265D8-A156-8AAD-61FA-5E868584EAE3}"/>
              </a:ext>
            </a:extLst>
          </p:cNvPr>
          <p:cNvSpPr>
            <a:spLocks noGrp="1"/>
          </p:cNvSpPr>
          <p:nvPr>
            <p:ph type="dt" sz="half" idx="10"/>
          </p:nvPr>
        </p:nvSpPr>
        <p:spPr/>
        <p:txBody>
          <a:bodyPr/>
          <a:lstStyle/>
          <a:p>
            <a:pPr rtl="0">
              <a:defRPr/>
            </a:pPr>
            <a:r>
              <a:rPr lang="en-GB" noProof="0">
                <a:solidFill>
                  <a:prstClr val="black">
                    <a:tint val="75000"/>
                  </a:prstClr>
                </a:solidFill>
              </a:rPr>
              <a:t>9/3/20XX</a:t>
            </a:r>
          </a:p>
        </p:txBody>
      </p:sp>
      <p:sp>
        <p:nvSpPr>
          <p:cNvPr id="8" name="Footer Placeholder 7">
            <a:extLst>
              <a:ext uri="{FF2B5EF4-FFF2-40B4-BE49-F238E27FC236}">
                <a16:creationId xmlns:a16="http://schemas.microsoft.com/office/drawing/2014/main" id="{31FDB845-C16E-AEB2-EF12-6050F366ADD6}"/>
              </a:ext>
            </a:extLst>
          </p:cNvPr>
          <p:cNvSpPr>
            <a:spLocks noGrp="1"/>
          </p:cNvSpPr>
          <p:nvPr>
            <p:ph type="ftr" sz="quarter" idx="11"/>
          </p:nvPr>
        </p:nvSpPr>
        <p:spPr/>
        <p:txBody>
          <a:body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BAC10DC-8129-AE28-A33A-BB4ABE044FB5}"/>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7</a:t>
            </a:fld>
            <a:endParaRPr lang="en-GB" noProof="0">
              <a:solidFill>
                <a:prstClr val="black">
                  <a:tint val="75000"/>
                </a:prstClr>
              </a:solidFill>
            </a:endParaRPr>
          </a:p>
        </p:txBody>
      </p:sp>
    </p:spTree>
    <p:extLst>
      <p:ext uri="{BB962C8B-B14F-4D97-AF65-F5344CB8AC3E}">
        <p14:creationId xmlns:p14="http://schemas.microsoft.com/office/powerpoint/2010/main" val="147709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2D65-62BE-107E-84EB-1357F918102D}"/>
              </a:ext>
            </a:extLst>
          </p:cNvPr>
          <p:cNvSpPr>
            <a:spLocks noGrp="1"/>
          </p:cNvSpPr>
          <p:nvPr>
            <p:ph type="title"/>
          </p:nvPr>
        </p:nvSpPr>
        <p:spPr>
          <a:xfrm>
            <a:off x="838200" y="365125"/>
            <a:ext cx="10515600" cy="1325563"/>
          </a:xfrm>
        </p:spPr>
        <p:txBody>
          <a:bodyPr anchor="ctr">
            <a:normAutofit/>
          </a:bodyPr>
          <a:lstStyle/>
          <a:p>
            <a:r>
              <a:rPr lang="en-GB" dirty="0"/>
              <a:t>What is The Enigma Simulator? (Aims)</a:t>
            </a:r>
          </a:p>
        </p:txBody>
      </p:sp>
      <p:sp>
        <p:nvSpPr>
          <p:cNvPr id="15" name="Content Placeholder 2">
            <a:extLst>
              <a:ext uri="{FF2B5EF4-FFF2-40B4-BE49-F238E27FC236}">
                <a16:creationId xmlns:a16="http://schemas.microsoft.com/office/drawing/2014/main" id="{87CD3AB9-8058-769A-BEAE-C8C82B707FAC}"/>
              </a:ext>
            </a:extLst>
          </p:cNvPr>
          <p:cNvSpPr>
            <a:spLocks noGrp="1"/>
          </p:cNvSpPr>
          <p:nvPr>
            <p:ph sz="half" idx="1"/>
          </p:nvPr>
        </p:nvSpPr>
        <p:spPr>
          <a:xfrm>
            <a:off x="1028700" y="1825625"/>
            <a:ext cx="5738124" cy="4351338"/>
          </a:xfrm>
        </p:spPr>
        <p:txBody>
          <a:bodyPr>
            <a:normAutofit lnSpcReduction="10000"/>
          </a:bodyPr>
          <a:lstStyle/>
          <a:p>
            <a:r>
              <a:rPr lang="en-GB" dirty="0"/>
              <a:t>Accurate </a:t>
            </a:r>
            <a:r>
              <a:rPr lang="en-GB" b="1" dirty="0"/>
              <a:t>recreation of Enigma</a:t>
            </a:r>
          </a:p>
          <a:p>
            <a:pPr lvl="1"/>
            <a:r>
              <a:rPr lang="en-GB" dirty="0"/>
              <a:t>Allow the user to create custom components</a:t>
            </a:r>
          </a:p>
          <a:p>
            <a:r>
              <a:rPr lang="en-GB" dirty="0"/>
              <a:t>An improved model “</a:t>
            </a:r>
            <a:r>
              <a:rPr lang="en-GB" b="1" dirty="0"/>
              <a:t>EnigmaPlus</a:t>
            </a:r>
            <a:r>
              <a:rPr lang="en-GB" dirty="0"/>
              <a:t>”</a:t>
            </a:r>
          </a:p>
          <a:p>
            <a:pPr lvl="1"/>
            <a:r>
              <a:rPr lang="en-GB" dirty="0"/>
              <a:t>Fixes the flaws of Enigma</a:t>
            </a:r>
          </a:p>
          <a:p>
            <a:r>
              <a:rPr lang="en-GB" dirty="0"/>
              <a:t>Quick and easy to use </a:t>
            </a:r>
            <a:r>
              <a:rPr lang="en-GB" b="1" dirty="0"/>
              <a:t>command line interface</a:t>
            </a:r>
          </a:p>
          <a:p>
            <a:r>
              <a:rPr lang="en-GB" dirty="0"/>
              <a:t>Informative and educational </a:t>
            </a:r>
            <a:r>
              <a:rPr lang="en-GB" b="1" dirty="0"/>
              <a:t>GUI</a:t>
            </a:r>
          </a:p>
          <a:p>
            <a:pPr lvl="1"/>
            <a:r>
              <a:rPr lang="en-GB" dirty="0"/>
              <a:t>Includes real-time visualisation tool!</a:t>
            </a:r>
          </a:p>
          <a:p>
            <a:pPr marL="0" indent="0">
              <a:buNone/>
            </a:pPr>
            <a:endParaRPr lang="en-GB" dirty="0"/>
          </a:p>
        </p:txBody>
      </p:sp>
      <p:pic>
        <p:nvPicPr>
          <p:cNvPr id="10" name="Picture 9" descr="A screenshot of a computer&#10;&#10;Description automatically generated">
            <a:extLst>
              <a:ext uri="{FF2B5EF4-FFF2-40B4-BE49-F238E27FC236}">
                <a16:creationId xmlns:a16="http://schemas.microsoft.com/office/drawing/2014/main" id="{9FB17B17-B5D5-144B-30A9-48474A818A55}"/>
              </a:ext>
            </a:extLst>
          </p:cNvPr>
          <p:cNvPicPr>
            <a:picLocks noChangeAspect="1"/>
          </p:cNvPicPr>
          <p:nvPr/>
        </p:nvPicPr>
        <p:blipFill>
          <a:blip r:embed="rId3"/>
          <a:stretch>
            <a:fillRect/>
          </a:stretch>
        </p:blipFill>
        <p:spPr>
          <a:xfrm>
            <a:off x="7109724" y="1356920"/>
            <a:ext cx="4586976" cy="4999430"/>
          </a:xfrm>
          <a:prstGeom prst="rect">
            <a:avLst/>
          </a:prstGeom>
          <a:noFill/>
        </p:spPr>
      </p:pic>
      <p:sp>
        <p:nvSpPr>
          <p:cNvPr id="9" name="Slide Number Placeholder 8">
            <a:extLst>
              <a:ext uri="{FF2B5EF4-FFF2-40B4-BE49-F238E27FC236}">
                <a16:creationId xmlns:a16="http://schemas.microsoft.com/office/drawing/2014/main" id="{E678DCCA-9DBA-68D1-944C-80A9EEAF4AD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8</a:t>
            </a:fld>
            <a:endParaRPr lang="en-GB" noProof="0">
              <a:solidFill>
                <a:prstClr val="black">
                  <a:tint val="75000"/>
                </a:prstClr>
              </a:solidFill>
            </a:endParaRPr>
          </a:p>
        </p:txBody>
      </p:sp>
    </p:spTree>
    <p:extLst>
      <p:ext uri="{BB962C8B-B14F-4D97-AF65-F5344CB8AC3E}">
        <p14:creationId xmlns:p14="http://schemas.microsoft.com/office/powerpoint/2010/main" val="7145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GB" dirty="0"/>
              <a:t>Let's use Enigma!</a:t>
            </a:r>
            <a:br>
              <a:rPr lang="en-GB" dirty="0"/>
            </a:br>
            <a:r>
              <a:rPr lang="en-GB" sz="3200" dirty="0"/>
              <a:t>(Live Demo)</a:t>
            </a:r>
          </a:p>
        </p:txBody>
      </p:sp>
    </p:spTree>
    <p:extLst>
      <p:ext uri="{BB962C8B-B14F-4D97-AF65-F5344CB8AC3E}">
        <p14:creationId xmlns:p14="http://schemas.microsoft.com/office/powerpoint/2010/main" val="428359489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{E1BB48DC-6E3D-40F5-80A5-C32827B18062}tf78504181_win32</Template>
  <TotalTime>135</TotalTime>
  <Words>1275</Words>
  <Application>Microsoft Macintosh PowerPoint</Application>
  <PresentationFormat>Widescreen</PresentationFormat>
  <Paragraphs>137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Calibri</vt:lpstr>
      <vt:lpstr>Cambria Math</vt:lpstr>
      <vt:lpstr>Times New Roman</vt:lpstr>
      <vt:lpstr>Tw Cen MT</vt:lpstr>
      <vt:lpstr>ShapesVTI</vt:lpstr>
      <vt:lpstr>The Enigma Simulator</vt:lpstr>
      <vt:lpstr>In this video :</vt:lpstr>
      <vt:lpstr>Is this you?</vt:lpstr>
      <vt:lpstr>The Enigma Machine</vt:lpstr>
      <vt:lpstr>PowerPoint Presentation</vt:lpstr>
      <vt:lpstr>How does Enigma work?</vt:lpstr>
      <vt:lpstr>Enigma is Unbreakable!?</vt:lpstr>
      <vt:lpstr>What is The Enigma Simulator? (Aims)</vt:lpstr>
      <vt:lpstr>Let's use Enigma! (Live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Enigma Simulator</dc:title>
  <dc:creator>Elliot Brooks</dc:creator>
  <cp:lastModifiedBy>Elliot Brooks</cp:lastModifiedBy>
  <cp:revision>6</cp:revision>
  <dcterms:created xsi:type="dcterms:W3CDTF">2024-04-08T14:06:55Z</dcterms:created>
  <dcterms:modified xsi:type="dcterms:W3CDTF">2024-04-12T12:47:42Z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