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Nunito"/>
      <p:regular r:id="rId15"/>
      <p:bold r:id="rId16"/>
      <p:italic r:id="rId17"/>
      <p:boldItalic r:id="rId18"/>
    </p:embeddedFont>
    <p:embeddedFont>
      <p:font typeface="Maven Pro"/>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C984628-DCD5-40EF-BE26-64263A437CBE}">
  <a:tblStyle styleId="{4C984628-DCD5-40EF-BE26-64263A437CB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Nunito-regular.fntdata"/><Relationship Id="rId14" Type="http://schemas.openxmlformats.org/officeDocument/2006/relationships/slide" Target="slides/slide8.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slideMaster" Target="slideMasters/slideMaster1.xml"/><Relationship Id="rId19" Type="http://schemas.openxmlformats.org/officeDocument/2006/relationships/font" Target="fonts/MavenPro-regular.fntdata"/><Relationship Id="rId6" Type="http://schemas.openxmlformats.org/officeDocument/2006/relationships/notesMaster" Target="notesMasters/notesMaster1.xml"/><Relationship Id="rId18" Type="http://schemas.openxmlformats.org/officeDocument/2006/relationships/font" Target="fonts/Nunit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358e51052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358e51052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ELLIOT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may have heard of Long COVID already, but Long COVID is a phenomenon where patients who have recovered from COVID-19 still experience lingering effects of COVID. And these can range from dizziness to fatigue to heart problems.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Although many COVID patients who recover from the disease are able to do so fully, there exists a subpopulation of patients who retain COVID symptoms. These symptoms can range from headaches to shortness of breath to anxiety to heart problems.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 want to identify the risk factors for Long COVID and predict the likelihood that a patient would suffer from Long COVID.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0358e51052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0358e51052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ELLIOT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overall plan has been to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find a usable dataset.</a:t>
            </a:r>
            <a:endParaRPr/>
          </a:p>
          <a:p>
            <a:pPr indent="0" lvl="0" marL="0" rtl="0" algn="l">
              <a:spcBef>
                <a:spcPts val="0"/>
              </a:spcBef>
              <a:spcAft>
                <a:spcPts val="0"/>
              </a:spcAft>
              <a:buNone/>
            </a:pPr>
            <a:r>
              <a:rPr lang="en"/>
              <a:t>Then pre-process that data, which includes getting rid of nuisance data.</a:t>
            </a:r>
            <a:endParaRPr/>
          </a:p>
          <a:p>
            <a:pPr indent="0" lvl="0" marL="0" rtl="0" algn="l">
              <a:spcBef>
                <a:spcPts val="0"/>
              </a:spcBef>
              <a:spcAft>
                <a:spcPts val="0"/>
              </a:spcAft>
              <a:buNone/>
            </a:pPr>
            <a:r>
              <a:rPr lang="en"/>
              <a:t>We wanted to try various models and train, test, tune, and validate them.</a:t>
            </a:r>
            <a:endParaRPr/>
          </a:p>
          <a:p>
            <a:pPr indent="0" lvl="0" marL="0" rtl="0" algn="l">
              <a:spcBef>
                <a:spcPts val="0"/>
              </a:spcBef>
              <a:spcAft>
                <a:spcPts val="0"/>
              </a:spcAft>
              <a:buNone/>
            </a:pPr>
            <a:r>
              <a:rPr lang="en"/>
              <a:t>And then use the best-performing models to identify which features in the data might be risk factors correlated with Long COVID.</a:t>
            </a:r>
            <a:endParaRPr/>
          </a:p>
          <a:p>
            <a:pPr indent="0" lvl="0" marL="0" rtl="0" algn="l">
              <a:spcBef>
                <a:spcPts val="0"/>
              </a:spcBef>
              <a:spcAft>
                <a:spcPts val="0"/>
              </a:spcAft>
              <a:buNone/>
            </a:pPr>
            <a:r>
              <a:rPr lang="en"/>
              <a:t>There are a variety of different things that can be done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358e51052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0358e51052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EMMA</a:t>
            </a:r>
            <a:endParaRPr/>
          </a:p>
          <a:p>
            <a:pPr indent="-298450" lvl="0" marL="457200" rtl="0" algn="l">
              <a:spcBef>
                <a:spcPts val="0"/>
              </a:spcBef>
              <a:spcAft>
                <a:spcPts val="0"/>
              </a:spcAft>
              <a:buSzPts val="1100"/>
              <a:buAutoNum type="arabicPeriod"/>
            </a:pPr>
            <a:r>
              <a:rPr lang="en"/>
              <a:t>Joined the two datasets, removed </a:t>
            </a:r>
            <a:r>
              <a:rPr lang="en"/>
              <a:t>nuisance</a:t>
            </a:r>
            <a:r>
              <a:rPr lang="en"/>
              <a:t> features, mapped feature labels to human-readable language</a:t>
            </a:r>
            <a:endParaRPr/>
          </a:p>
          <a:p>
            <a:pPr indent="-298450" lvl="0" marL="457200" rtl="0" algn="l">
              <a:spcBef>
                <a:spcPts val="0"/>
              </a:spcBef>
              <a:spcAft>
                <a:spcPts val="0"/>
              </a:spcAft>
              <a:buSzPts val="1100"/>
              <a:buAutoNum type="arabicPeriod"/>
            </a:pPr>
            <a:r>
              <a:rPr lang="en"/>
              <a:t>Built and compared the performance of 5 models</a:t>
            </a:r>
            <a:endParaRPr/>
          </a:p>
          <a:p>
            <a:pPr indent="-298450" lvl="0" marL="457200" rtl="0" algn="l">
              <a:spcBef>
                <a:spcPts val="0"/>
              </a:spcBef>
              <a:spcAft>
                <a:spcPts val="0"/>
              </a:spcAft>
              <a:buSzPts val="1100"/>
              <a:buAutoNum type="arabicPeriod"/>
            </a:pPr>
            <a:r>
              <a:rPr lang="en"/>
              <a:t>Tuned all 5 models with grid search and k-fold validation</a:t>
            </a:r>
            <a:endParaRPr/>
          </a:p>
          <a:p>
            <a:pPr indent="-298450" lvl="0" marL="457200" rtl="0" algn="l">
              <a:spcBef>
                <a:spcPts val="0"/>
              </a:spcBef>
              <a:spcAft>
                <a:spcPts val="0"/>
              </a:spcAft>
              <a:buSzPts val="1100"/>
              <a:buAutoNum type="arabicPeriod"/>
            </a:pPr>
            <a:r>
              <a:rPr lang="en"/>
              <a:t>Selected best model, which turns out to be the Random Forest Classifier with parameters … This eventually gave us an accuracy of 72%.</a:t>
            </a:r>
            <a:endParaRPr/>
          </a:p>
          <a:p>
            <a:pPr indent="-298450" lvl="0" marL="457200" rtl="0" algn="l">
              <a:spcBef>
                <a:spcPts val="0"/>
              </a:spcBef>
              <a:spcAft>
                <a:spcPts val="0"/>
              </a:spcAft>
              <a:buSzPts val="1100"/>
              <a:buAutoNum type="arabicPeriod"/>
            </a:pPr>
            <a:r>
              <a:rPr lang="en"/>
              <a:t>Afterwards, we </a:t>
            </a:r>
            <a:r>
              <a:rPr lang="en"/>
              <a:t>plotted</a:t>
            </a:r>
            <a:r>
              <a:rPr lang="en"/>
              <a:t> the feature importances of the Random Forest Classifer to identify the risk factors for long COVID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0358e51052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0358e51052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EMMA</a:t>
            </a:r>
            <a:endParaRPr/>
          </a:p>
          <a:p>
            <a:pPr indent="0" lvl="0" marL="0" rtl="0" algn="l">
              <a:spcBef>
                <a:spcPts val="0"/>
              </a:spcBef>
              <a:spcAft>
                <a:spcPts val="0"/>
              </a:spcAft>
              <a:buNone/>
            </a:pPr>
            <a:r>
              <a:rPr lang="en"/>
              <a:t>Here is a table that contains the performance scores for the 5 different models we tested. As you can see, the highest accuracy is achieved by the Tuned Random Forest model, so this is what we ended up using for our risk factor identification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0358e5105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0358e5105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VICTORIA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0358e51052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0358e51052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VICTORIA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0358e51052_0_2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0358e51052_0_2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Emma Jin, Elliot Kim, Victoria Song</a:t>
            </a:r>
            <a:endParaRPr/>
          </a:p>
          <a:p>
            <a:pPr indent="0" lvl="0" marL="0" rtl="0" algn="l">
              <a:spcBef>
                <a:spcPts val="0"/>
              </a:spcBef>
              <a:spcAft>
                <a:spcPts val="0"/>
              </a:spcAft>
              <a:buNone/>
            </a:pPr>
            <a:r>
              <a:rPr lang="en"/>
              <a:t>CS 66 (Fall 21)</a:t>
            </a:r>
            <a:endParaRPr/>
          </a:p>
        </p:txBody>
      </p:sp>
      <p:sp>
        <p:nvSpPr>
          <p:cNvPr id="278" name="Google Shape;278;p13"/>
          <p:cNvSpPr txBox="1"/>
          <p:nvPr>
            <p:ph type="ctrTitle"/>
          </p:nvPr>
        </p:nvSpPr>
        <p:spPr>
          <a:xfrm>
            <a:off x="824000" y="1428900"/>
            <a:ext cx="4072800" cy="2057700"/>
          </a:xfrm>
          <a:prstGeom prst="rect">
            <a:avLst/>
          </a:prstGeom>
          <a:noFill/>
        </p:spPr>
        <p:txBody>
          <a:bodyPr anchorCtr="0" anchor="ctr" bIns="91425" lIns="91425" spcFirstLastPara="1" rIns="91425" wrap="square" tIns="91425">
            <a:normAutofit/>
          </a:bodyPr>
          <a:lstStyle/>
          <a:p>
            <a:pPr indent="0" lvl="0" marL="0" rtl="0" algn="l">
              <a:spcBef>
                <a:spcPts val="0"/>
              </a:spcBef>
              <a:spcAft>
                <a:spcPts val="0"/>
              </a:spcAft>
              <a:buNone/>
            </a:pPr>
            <a:r>
              <a:rPr lang="en" sz="3100">
                <a:latin typeface="Arial"/>
                <a:ea typeface="Arial"/>
                <a:cs typeface="Arial"/>
                <a:sym typeface="Arial"/>
              </a:rPr>
              <a:t>Risk Identification and Prediction for Long COVID</a:t>
            </a:r>
            <a:endParaRPr sz="3100">
              <a:latin typeface="Arial"/>
              <a:ea typeface="Arial"/>
              <a:cs typeface="Arial"/>
              <a:sym typeface="Arial"/>
            </a:endParaRPr>
          </a:p>
          <a:p>
            <a:pPr indent="0" lvl="0" marL="0" rtl="0" algn="l">
              <a:spcBef>
                <a:spcPts val="1000"/>
              </a:spcBef>
              <a:spcAft>
                <a:spcPts val="1000"/>
              </a:spcAft>
              <a:buNone/>
            </a:pPr>
            <a:r>
              <a:rPr b="0" lang="en" sz="1688">
                <a:latin typeface="Arial"/>
                <a:ea typeface="Arial"/>
                <a:cs typeface="Arial"/>
                <a:sym typeface="Arial"/>
              </a:rPr>
              <a:t>Mid-Project Assessment</a:t>
            </a:r>
            <a:endParaRPr b="0" sz="1688">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170300" y="266175"/>
            <a:ext cx="6803400" cy="89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800"/>
              <a:t>The Long COVID Problem</a:t>
            </a:r>
            <a:endParaRPr sz="2800"/>
          </a:p>
        </p:txBody>
      </p:sp>
      <p:sp>
        <p:nvSpPr>
          <p:cNvPr id="284" name="Google Shape;284;p14"/>
          <p:cNvSpPr txBox="1"/>
          <p:nvPr/>
        </p:nvSpPr>
        <p:spPr>
          <a:xfrm>
            <a:off x="852050" y="1017125"/>
            <a:ext cx="7326600" cy="3068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Font typeface="Nunito"/>
              <a:buChar char="●"/>
            </a:pPr>
            <a:r>
              <a:rPr b="1" lang="en" sz="1800">
                <a:solidFill>
                  <a:schemeClr val="lt1"/>
                </a:solidFill>
                <a:latin typeface="Nunito"/>
                <a:ea typeface="Nunito"/>
                <a:cs typeface="Nunito"/>
                <a:sym typeface="Nunito"/>
              </a:rPr>
              <a:t>Long COVID:</a:t>
            </a:r>
            <a:r>
              <a:rPr lang="en" sz="1800">
                <a:solidFill>
                  <a:schemeClr val="lt1"/>
                </a:solidFill>
                <a:latin typeface="Nunito"/>
                <a:ea typeface="Nunito"/>
                <a:cs typeface="Nunito"/>
                <a:sym typeface="Nunito"/>
              </a:rPr>
              <a:t> persistence of symptoms post-COVID-19</a:t>
            </a:r>
            <a:endParaRPr sz="1800">
              <a:solidFill>
                <a:schemeClr val="lt1"/>
              </a:solidFill>
              <a:latin typeface="Nunito"/>
              <a:ea typeface="Nunito"/>
              <a:cs typeface="Nunito"/>
              <a:sym typeface="Nunito"/>
            </a:endParaRPr>
          </a:p>
          <a:p>
            <a:pPr indent="-317500" lvl="1" marL="914400" rtl="0" algn="l">
              <a:spcBef>
                <a:spcPts val="1000"/>
              </a:spcBef>
              <a:spcAft>
                <a:spcPts val="0"/>
              </a:spcAft>
              <a:buClr>
                <a:schemeClr val="lt1"/>
              </a:buClr>
              <a:buSzPts val="1400"/>
              <a:buFont typeface="Nunito"/>
              <a:buChar char="○"/>
            </a:pPr>
            <a:r>
              <a:rPr b="1" lang="en">
                <a:solidFill>
                  <a:schemeClr val="lt1"/>
                </a:solidFill>
                <a:latin typeface="Nunito"/>
                <a:ea typeface="Nunito"/>
                <a:cs typeface="Nunito"/>
                <a:sym typeface="Nunito"/>
              </a:rPr>
              <a:t>Symptoms: </a:t>
            </a:r>
            <a:r>
              <a:rPr lang="en">
                <a:solidFill>
                  <a:schemeClr val="lt1"/>
                </a:solidFill>
                <a:latin typeface="Nunito"/>
                <a:ea typeface="Nunito"/>
                <a:cs typeface="Nunito"/>
                <a:sym typeface="Nunito"/>
              </a:rPr>
              <a:t>Headaches, Fatigue, Cough/Shortness of breath, Anxiety, Heart problems, Muscle aches, Dizziness</a:t>
            </a:r>
            <a:endParaRPr>
              <a:solidFill>
                <a:schemeClr val="lt1"/>
              </a:solidFill>
              <a:latin typeface="Nunito"/>
              <a:ea typeface="Nunito"/>
              <a:cs typeface="Nunito"/>
              <a:sym typeface="Nunito"/>
            </a:endParaRPr>
          </a:p>
          <a:p>
            <a:pPr indent="-342900" lvl="0" marL="457200" rtl="0" algn="l">
              <a:spcBef>
                <a:spcPts val="1000"/>
              </a:spcBef>
              <a:spcAft>
                <a:spcPts val="0"/>
              </a:spcAft>
              <a:buClr>
                <a:schemeClr val="lt1"/>
              </a:buClr>
              <a:buSzPts val="1800"/>
              <a:buFont typeface="Nunito"/>
              <a:buChar char="●"/>
            </a:pPr>
            <a:r>
              <a:rPr b="1" lang="en" sz="1800">
                <a:solidFill>
                  <a:schemeClr val="lt1"/>
                </a:solidFill>
                <a:latin typeface="Nunito"/>
                <a:ea typeface="Nunito"/>
                <a:cs typeface="Nunito"/>
                <a:sym typeface="Nunito"/>
              </a:rPr>
              <a:t>Affected population:</a:t>
            </a:r>
            <a:r>
              <a:rPr lang="en" sz="1800">
                <a:solidFill>
                  <a:schemeClr val="lt1"/>
                </a:solidFill>
                <a:latin typeface="Nunito"/>
                <a:ea typeface="Nunito"/>
                <a:cs typeface="Nunito"/>
                <a:sym typeface="Nunito"/>
              </a:rPr>
              <a:t> subpopulation of COVID-19 patients who retain COVID symptoms</a:t>
            </a:r>
            <a:endParaRPr sz="1800">
              <a:solidFill>
                <a:schemeClr val="lt1"/>
              </a:solidFill>
              <a:latin typeface="Nunito"/>
              <a:ea typeface="Nunito"/>
              <a:cs typeface="Nunito"/>
              <a:sym typeface="Nunito"/>
            </a:endParaRPr>
          </a:p>
          <a:p>
            <a:pPr indent="-342900" lvl="0" marL="457200" rtl="0" algn="l">
              <a:spcBef>
                <a:spcPts val="1000"/>
              </a:spcBef>
              <a:spcAft>
                <a:spcPts val="0"/>
              </a:spcAft>
              <a:buClr>
                <a:schemeClr val="lt1"/>
              </a:buClr>
              <a:buSzPts val="1800"/>
              <a:buFont typeface="Nunito"/>
              <a:buChar char="●"/>
            </a:pPr>
            <a:r>
              <a:rPr b="1" lang="en" sz="1800">
                <a:solidFill>
                  <a:schemeClr val="lt1"/>
                </a:solidFill>
                <a:latin typeface="Nunito"/>
                <a:ea typeface="Nunito"/>
                <a:cs typeface="Nunito"/>
                <a:sym typeface="Nunito"/>
              </a:rPr>
              <a:t>Goals:</a:t>
            </a:r>
            <a:r>
              <a:rPr lang="en" sz="1800">
                <a:solidFill>
                  <a:schemeClr val="lt1"/>
                </a:solidFill>
                <a:latin typeface="Nunito"/>
                <a:ea typeface="Nunito"/>
                <a:cs typeface="Nunito"/>
                <a:sym typeface="Nunito"/>
              </a:rPr>
              <a:t> identify risk factors of Long COVID and predict likelihoods that a patient would suffer from Long COVID</a:t>
            </a:r>
            <a:endParaRPr sz="1800">
              <a:solidFill>
                <a:schemeClr val="lt1"/>
              </a:solidFill>
              <a:latin typeface="Nunito"/>
              <a:ea typeface="Nunito"/>
              <a:cs typeface="Nunito"/>
              <a:sym typeface="Nunito"/>
            </a:endParaRPr>
          </a:p>
          <a:p>
            <a:pPr indent="-342900" lvl="0" marL="457200" rtl="0" algn="l">
              <a:spcBef>
                <a:spcPts val="1000"/>
              </a:spcBef>
              <a:spcAft>
                <a:spcPts val="1000"/>
              </a:spcAft>
              <a:buClr>
                <a:schemeClr val="lt1"/>
              </a:buClr>
              <a:buSzPts val="1800"/>
              <a:buFont typeface="Nunito"/>
              <a:buChar char="●"/>
            </a:pPr>
            <a:r>
              <a:rPr b="1" lang="en" sz="1800">
                <a:solidFill>
                  <a:schemeClr val="lt1"/>
                </a:solidFill>
                <a:latin typeface="Nunito"/>
                <a:ea typeface="Nunito"/>
                <a:cs typeface="Nunito"/>
                <a:sym typeface="Nunito"/>
              </a:rPr>
              <a:t>Dataset:</a:t>
            </a:r>
            <a:r>
              <a:rPr lang="en" sz="1800">
                <a:solidFill>
                  <a:schemeClr val="lt1"/>
                </a:solidFill>
                <a:latin typeface="Nunito"/>
                <a:ea typeface="Nunito"/>
                <a:cs typeface="Nunito"/>
                <a:sym typeface="Nunito"/>
              </a:rPr>
              <a:t> COVID-19 Fall 2020 &amp; Winter 2021 Community Supplement from MCBS (Medicare Current Beneficiary Survey)</a:t>
            </a:r>
            <a:endParaRPr sz="1800">
              <a:solidFill>
                <a:schemeClr val="lt1"/>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nvSpPr>
        <p:spPr>
          <a:xfrm>
            <a:off x="852050" y="1017125"/>
            <a:ext cx="7326600" cy="28938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Font typeface="Nunito"/>
              <a:buChar char="●"/>
            </a:pPr>
            <a:r>
              <a:rPr lang="en" sz="1800">
                <a:solidFill>
                  <a:schemeClr val="lt1"/>
                </a:solidFill>
                <a:latin typeface="Nunito"/>
                <a:ea typeface="Nunito"/>
                <a:cs typeface="Nunito"/>
                <a:sym typeface="Nunito"/>
              </a:rPr>
              <a:t>Find usable dataset</a:t>
            </a:r>
            <a:endParaRPr sz="1800">
              <a:solidFill>
                <a:schemeClr val="lt1"/>
              </a:solidFill>
              <a:latin typeface="Nunito"/>
              <a:ea typeface="Nunito"/>
              <a:cs typeface="Nunito"/>
              <a:sym typeface="Nunito"/>
            </a:endParaRPr>
          </a:p>
          <a:p>
            <a:pPr indent="-342900" lvl="0" marL="457200" rtl="0" algn="l">
              <a:spcBef>
                <a:spcPts val="1000"/>
              </a:spcBef>
              <a:spcAft>
                <a:spcPts val="0"/>
              </a:spcAft>
              <a:buClr>
                <a:schemeClr val="lt1"/>
              </a:buClr>
              <a:buSzPts val="1800"/>
              <a:buFont typeface="Nunito"/>
              <a:buChar char="●"/>
            </a:pPr>
            <a:r>
              <a:rPr lang="en" sz="1800">
                <a:solidFill>
                  <a:schemeClr val="lt1"/>
                </a:solidFill>
                <a:latin typeface="Nunito"/>
                <a:ea typeface="Nunito"/>
                <a:cs typeface="Nunito"/>
                <a:sym typeface="Nunito"/>
              </a:rPr>
              <a:t>Pre-process data</a:t>
            </a:r>
            <a:endParaRPr sz="1800">
              <a:solidFill>
                <a:schemeClr val="lt1"/>
              </a:solidFill>
              <a:latin typeface="Nunito"/>
              <a:ea typeface="Nunito"/>
              <a:cs typeface="Nunito"/>
              <a:sym typeface="Nunito"/>
            </a:endParaRPr>
          </a:p>
          <a:p>
            <a:pPr indent="-342900" lvl="0" marL="457200" rtl="0" algn="l">
              <a:spcBef>
                <a:spcPts val="1000"/>
              </a:spcBef>
              <a:spcAft>
                <a:spcPts val="0"/>
              </a:spcAft>
              <a:buClr>
                <a:schemeClr val="lt1"/>
              </a:buClr>
              <a:buSzPts val="1800"/>
              <a:buFont typeface="Nunito"/>
              <a:buChar char="●"/>
            </a:pPr>
            <a:r>
              <a:rPr lang="en" sz="1800">
                <a:solidFill>
                  <a:schemeClr val="lt1"/>
                </a:solidFill>
                <a:latin typeface="Nunito"/>
                <a:ea typeface="Nunito"/>
                <a:cs typeface="Nunito"/>
                <a:sym typeface="Nunito"/>
              </a:rPr>
              <a:t>Identify models to test</a:t>
            </a:r>
            <a:endParaRPr sz="1800">
              <a:solidFill>
                <a:schemeClr val="lt1"/>
              </a:solidFill>
              <a:latin typeface="Nunito"/>
              <a:ea typeface="Nunito"/>
              <a:cs typeface="Nunito"/>
              <a:sym typeface="Nunito"/>
            </a:endParaRPr>
          </a:p>
          <a:p>
            <a:pPr indent="-342900" lvl="0" marL="457200" rtl="0" algn="l">
              <a:spcBef>
                <a:spcPts val="1000"/>
              </a:spcBef>
              <a:spcAft>
                <a:spcPts val="0"/>
              </a:spcAft>
              <a:buClr>
                <a:schemeClr val="lt1"/>
              </a:buClr>
              <a:buSzPts val="1800"/>
              <a:buFont typeface="Nunito"/>
              <a:buChar char="●"/>
            </a:pPr>
            <a:r>
              <a:rPr lang="en" sz="1800">
                <a:solidFill>
                  <a:schemeClr val="lt1"/>
                </a:solidFill>
                <a:latin typeface="Nunito"/>
                <a:ea typeface="Nunito"/>
                <a:cs typeface="Nunito"/>
                <a:sym typeface="Nunito"/>
              </a:rPr>
              <a:t>Train, test, tune, validate models</a:t>
            </a:r>
            <a:endParaRPr sz="1800">
              <a:solidFill>
                <a:schemeClr val="lt1"/>
              </a:solidFill>
              <a:latin typeface="Nunito"/>
              <a:ea typeface="Nunito"/>
              <a:cs typeface="Nunito"/>
              <a:sym typeface="Nunito"/>
            </a:endParaRPr>
          </a:p>
          <a:p>
            <a:pPr indent="-342900" lvl="0" marL="457200" rtl="0" algn="l">
              <a:spcBef>
                <a:spcPts val="1000"/>
              </a:spcBef>
              <a:spcAft>
                <a:spcPts val="0"/>
              </a:spcAft>
              <a:buClr>
                <a:schemeClr val="lt1"/>
              </a:buClr>
              <a:buSzPts val="1800"/>
              <a:buFont typeface="Nunito"/>
              <a:buChar char="●"/>
            </a:pPr>
            <a:r>
              <a:rPr lang="en" sz="1800">
                <a:solidFill>
                  <a:schemeClr val="lt1"/>
                </a:solidFill>
                <a:latin typeface="Nunito"/>
                <a:ea typeface="Nunito"/>
                <a:cs typeface="Nunito"/>
                <a:sym typeface="Nunito"/>
              </a:rPr>
              <a:t>Select highest-performing model and identify risk factors</a:t>
            </a:r>
            <a:endParaRPr sz="1800">
              <a:solidFill>
                <a:schemeClr val="lt1"/>
              </a:solidFill>
              <a:latin typeface="Nunito"/>
              <a:ea typeface="Nunito"/>
              <a:cs typeface="Nunito"/>
              <a:sym typeface="Nunito"/>
            </a:endParaRPr>
          </a:p>
          <a:p>
            <a:pPr indent="-342900" lvl="0" marL="457200" rtl="0" algn="l">
              <a:spcBef>
                <a:spcPts val="1000"/>
              </a:spcBef>
              <a:spcAft>
                <a:spcPts val="0"/>
              </a:spcAft>
              <a:buClr>
                <a:schemeClr val="lt1"/>
              </a:buClr>
              <a:buSzPts val="1800"/>
              <a:buFont typeface="Nunito"/>
              <a:buChar char="●"/>
            </a:pPr>
            <a:r>
              <a:rPr lang="en" sz="1800">
                <a:solidFill>
                  <a:schemeClr val="lt1"/>
                </a:solidFill>
                <a:latin typeface="Nunito"/>
                <a:ea typeface="Nunito"/>
                <a:cs typeface="Nunito"/>
                <a:sym typeface="Nunito"/>
              </a:rPr>
              <a:t>Construct ranking system of Long COVID risk factors</a:t>
            </a:r>
            <a:endParaRPr sz="1800">
              <a:solidFill>
                <a:schemeClr val="lt1"/>
              </a:solidFill>
              <a:latin typeface="Nunito"/>
              <a:ea typeface="Nunito"/>
              <a:cs typeface="Nunito"/>
              <a:sym typeface="Nunito"/>
            </a:endParaRPr>
          </a:p>
          <a:p>
            <a:pPr indent="-342900" lvl="0" marL="457200" rtl="0" algn="l">
              <a:spcBef>
                <a:spcPts val="1000"/>
              </a:spcBef>
              <a:spcAft>
                <a:spcPts val="1000"/>
              </a:spcAft>
              <a:buClr>
                <a:schemeClr val="lt1"/>
              </a:buClr>
              <a:buSzPts val="1800"/>
              <a:buFont typeface="Nunito"/>
              <a:buChar char="●"/>
            </a:pPr>
            <a:r>
              <a:rPr lang="en" sz="1800">
                <a:solidFill>
                  <a:schemeClr val="lt1"/>
                </a:solidFill>
                <a:latin typeface="Nunito"/>
                <a:ea typeface="Nunito"/>
                <a:cs typeface="Nunito"/>
                <a:sym typeface="Nunito"/>
              </a:rPr>
              <a:t>Repeat with Long COVID patient subgroups by lasting symptom</a:t>
            </a:r>
            <a:endParaRPr sz="1800">
              <a:solidFill>
                <a:schemeClr val="lt1"/>
              </a:solidFill>
              <a:latin typeface="Nunito"/>
              <a:ea typeface="Nunito"/>
              <a:cs typeface="Nunito"/>
              <a:sym typeface="Nunito"/>
            </a:endParaRPr>
          </a:p>
        </p:txBody>
      </p:sp>
      <p:sp>
        <p:nvSpPr>
          <p:cNvPr id="290" name="Google Shape;290;p15"/>
          <p:cNvSpPr txBox="1"/>
          <p:nvPr>
            <p:ph type="title"/>
          </p:nvPr>
        </p:nvSpPr>
        <p:spPr>
          <a:xfrm>
            <a:off x="1170300" y="266175"/>
            <a:ext cx="6803400" cy="89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800"/>
              <a:t>Overall Plan</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170300" y="266175"/>
            <a:ext cx="6803400" cy="89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800"/>
              <a:t>Progress</a:t>
            </a:r>
            <a:endParaRPr sz="2800"/>
          </a:p>
        </p:txBody>
      </p:sp>
      <p:sp>
        <p:nvSpPr>
          <p:cNvPr id="296" name="Google Shape;296;p16"/>
          <p:cNvSpPr txBox="1"/>
          <p:nvPr/>
        </p:nvSpPr>
        <p:spPr>
          <a:xfrm>
            <a:off x="852050" y="1017125"/>
            <a:ext cx="7326600" cy="31914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342900" lvl="0" marL="457200" rtl="0" algn="l">
              <a:lnSpc>
                <a:spcPct val="100000"/>
              </a:lnSpc>
              <a:spcBef>
                <a:spcPts val="0"/>
              </a:spcBef>
              <a:spcAft>
                <a:spcPts val="0"/>
              </a:spcAft>
              <a:buClr>
                <a:schemeClr val="lt1"/>
              </a:buClr>
              <a:buSzPts val="1800"/>
              <a:buFont typeface="Nunito"/>
              <a:buChar char="☑"/>
            </a:pPr>
            <a:r>
              <a:rPr lang="en" sz="1800">
                <a:solidFill>
                  <a:schemeClr val="lt1"/>
                </a:solidFill>
                <a:latin typeface="Nunito"/>
                <a:ea typeface="Nunito"/>
                <a:cs typeface="Nunito"/>
                <a:sym typeface="Nunito"/>
              </a:rPr>
              <a:t>Data pre-processing: Removed nuisance features (interview IDs), mapped feature code labels to human-readable language</a:t>
            </a:r>
            <a:endParaRPr sz="1800">
              <a:solidFill>
                <a:schemeClr val="lt1"/>
              </a:solidFill>
              <a:latin typeface="Nunito"/>
              <a:ea typeface="Nunito"/>
              <a:cs typeface="Nunito"/>
              <a:sym typeface="Nunito"/>
            </a:endParaRPr>
          </a:p>
          <a:p>
            <a:pPr indent="-342900" lvl="0" marL="457200" rtl="0" algn="l">
              <a:lnSpc>
                <a:spcPct val="100000"/>
              </a:lnSpc>
              <a:spcBef>
                <a:spcPts val="1000"/>
              </a:spcBef>
              <a:spcAft>
                <a:spcPts val="0"/>
              </a:spcAft>
              <a:buClr>
                <a:schemeClr val="lt1"/>
              </a:buClr>
              <a:buSzPts val="1800"/>
              <a:buFont typeface="Nunito"/>
              <a:buChar char="☑"/>
            </a:pPr>
            <a:r>
              <a:rPr lang="en" sz="1800">
                <a:solidFill>
                  <a:schemeClr val="lt1"/>
                </a:solidFill>
                <a:latin typeface="Nunito"/>
                <a:ea typeface="Nunito"/>
                <a:cs typeface="Nunito"/>
                <a:sym typeface="Nunito"/>
              </a:rPr>
              <a:t>Training &amp; testing: Compared Logistic Regression, Decision Tree, Random Forest, SVM (RBF), Naive Bayes (Complement)</a:t>
            </a:r>
            <a:endParaRPr sz="1800">
              <a:solidFill>
                <a:schemeClr val="lt1"/>
              </a:solidFill>
              <a:latin typeface="Nunito"/>
              <a:ea typeface="Nunito"/>
              <a:cs typeface="Nunito"/>
              <a:sym typeface="Nunito"/>
            </a:endParaRPr>
          </a:p>
          <a:p>
            <a:pPr indent="-342900" lvl="0" marL="457200" rtl="0" algn="l">
              <a:lnSpc>
                <a:spcPct val="100000"/>
              </a:lnSpc>
              <a:spcBef>
                <a:spcPts val="1000"/>
              </a:spcBef>
              <a:spcAft>
                <a:spcPts val="0"/>
              </a:spcAft>
              <a:buClr>
                <a:schemeClr val="lt1"/>
              </a:buClr>
              <a:buSzPts val="1800"/>
              <a:buFont typeface="Nunito"/>
              <a:buChar char="☑"/>
            </a:pPr>
            <a:r>
              <a:rPr lang="en" sz="1800">
                <a:solidFill>
                  <a:schemeClr val="lt1"/>
                </a:solidFill>
                <a:latin typeface="Nunito"/>
                <a:ea typeface="Nunito"/>
                <a:cs typeface="Nunito"/>
                <a:sym typeface="Nunito"/>
              </a:rPr>
              <a:t>Tuning &amp; validation: Performed grid search, k-fold validation</a:t>
            </a:r>
            <a:endParaRPr sz="1800">
              <a:solidFill>
                <a:schemeClr val="lt1"/>
              </a:solidFill>
              <a:latin typeface="Nunito"/>
              <a:ea typeface="Nunito"/>
              <a:cs typeface="Nunito"/>
              <a:sym typeface="Nunito"/>
            </a:endParaRPr>
          </a:p>
          <a:p>
            <a:pPr indent="-342900" lvl="0" marL="457200" rtl="0" algn="l">
              <a:lnSpc>
                <a:spcPct val="100000"/>
              </a:lnSpc>
              <a:spcBef>
                <a:spcPts val="1000"/>
              </a:spcBef>
              <a:spcAft>
                <a:spcPts val="0"/>
              </a:spcAft>
              <a:buClr>
                <a:schemeClr val="lt1"/>
              </a:buClr>
              <a:buSzPts val="1800"/>
              <a:buFont typeface="Nunito"/>
              <a:buChar char="☑"/>
            </a:pPr>
            <a:r>
              <a:rPr lang="en" sz="1800">
                <a:solidFill>
                  <a:schemeClr val="lt1"/>
                </a:solidFill>
                <a:latin typeface="Nunito"/>
                <a:ea typeface="Nunito"/>
                <a:cs typeface="Nunito"/>
                <a:sym typeface="Nunito"/>
              </a:rPr>
              <a:t>Selected best model: RandomForest with max_features = 0.5, min_samples_leaf = 1 (accuracy of 0.723)</a:t>
            </a:r>
            <a:endParaRPr sz="1800">
              <a:solidFill>
                <a:schemeClr val="lt1"/>
              </a:solidFill>
              <a:latin typeface="Nunito"/>
              <a:ea typeface="Nunito"/>
              <a:cs typeface="Nunito"/>
              <a:sym typeface="Nunito"/>
            </a:endParaRPr>
          </a:p>
          <a:p>
            <a:pPr indent="-342900" lvl="0" marL="457200" rtl="0" algn="l">
              <a:lnSpc>
                <a:spcPct val="100000"/>
              </a:lnSpc>
              <a:spcBef>
                <a:spcPts val="1000"/>
              </a:spcBef>
              <a:spcAft>
                <a:spcPts val="1000"/>
              </a:spcAft>
              <a:buClr>
                <a:schemeClr val="lt1"/>
              </a:buClr>
              <a:buSzPts val="1800"/>
              <a:buFont typeface="Nunito"/>
              <a:buChar char="☑"/>
            </a:pPr>
            <a:r>
              <a:rPr lang="en" sz="1800">
                <a:solidFill>
                  <a:schemeClr val="lt1"/>
                </a:solidFill>
                <a:latin typeface="Nunito"/>
                <a:ea typeface="Nunito"/>
                <a:cs typeface="Nunito"/>
                <a:sym typeface="Nunito"/>
              </a:rPr>
              <a:t>Examine the feature importance and risk factors of the model chosen</a:t>
            </a:r>
            <a:endParaRPr sz="1800">
              <a:solidFill>
                <a:schemeClr val="lt1"/>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443250" y="309125"/>
            <a:ext cx="8257500" cy="89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Table: Average Test Scores of Different Models</a:t>
            </a:r>
            <a:endParaRPr sz="2800"/>
          </a:p>
        </p:txBody>
      </p:sp>
      <p:graphicFrame>
        <p:nvGraphicFramePr>
          <p:cNvPr id="302" name="Google Shape;302;p17"/>
          <p:cNvGraphicFramePr/>
          <p:nvPr/>
        </p:nvGraphicFramePr>
        <p:xfrm>
          <a:off x="1109038" y="1281363"/>
          <a:ext cx="3000000" cy="3000000"/>
        </p:xfrm>
        <a:graphic>
          <a:graphicData uri="http://schemas.openxmlformats.org/drawingml/2006/table">
            <a:tbl>
              <a:tblPr>
                <a:noFill/>
                <a:tableStyleId>{4C984628-DCD5-40EF-BE26-64263A437CBE}</a:tableStyleId>
              </a:tblPr>
              <a:tblGrid>
                <a:gridCol w="2752525"/>
                <a:gridCol w="2153675"/>
                <a:gridCol w="2019700"/>
              </a:tblGrid>
              <a:tr h="425175">
                <a:tc>
                  <a:txBody>
                    <a:bodyPr/>
                    <a:lstStyle/>
                    <a:p>
                      <a:pPr indent="0" lvl="0" marL="0" rtl="0" algn="l">
                        <a:spcBef>
                          <a:spcPts val="0"/>
                        </a:spcBef>
                        <a:spcAft>
                          <a:spcPts val="0"/>
                        </a:spcAft>
                        <a:buNone/>
                      </a:pPr>
                      <a:r>
                        <a:t/>
                      </a:r>
                      <a:endParaRPr>
                        <a:solidFill>
                          <a:schemeClr val="lt1"/>
                        </a:solidFill>
                      </a:endParaRPr>
                    </a:p>
                  </a:txBody>
                  <a:tcPr marT="91425" marB="91425" marR="91425" marL="91425">
                    <a:lnL cap="flat" cmpd="sng" w="28575">
                      <a:solidFill>
                        <a:schemeClr val="lt1">
                          <a:alpha val="0"/>
                        </a:schemeClr>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alpha val="0"/>
                        </a:schemeClr>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rPr>
                        <a:t>Original Model</a:t>
                      </a:r>
                      <a:endParaRPr b="1">
                        <a:solidFill>
                          <a:schemeClr val="lt1"/>
                        </a:solidFill>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rPr>
                        <a:t>Tuned Model</a:t>
                      </a:r>
                      <a:endParaRPr b="1">
                        <a:solidFill>
                          <a:schemeClr val="lt1"/>
                        </a:solidFill>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396200">
                <a:tc>
                  <a:txBody>
                    <a:bodyPr/>
                    <a:lstStyle/>
                    <a:p>
                      <a:pPr indent="0" lvl="0" marL="0" rtl="0" algn="l">
                        <a:spcBef>
                          <a:spcPts val="0"/>
                        </a:spcBef>
                        <a:spcAft>
                          <a:spcPts val="0"/>
                        </a:spcAft>
                        <a:buNone/>
                      </a:pPr>
                      <a:r>
                        <a:rPr b="1" lang="en">
                          <a:solidFill>
                            <a:schemeClr val="lt1"/>
                          </a:solidFill>
                        </a:rPr>
                        <a:t>Logistic Regression</a:t>
                      </a:r>
                      <a:endParaRPr b="1">
                        <a:solidFill>
                          <a:schemeClr val="lt1"/>
                        </a:solidFill>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0.65651</a:t>
                      </a:r>
                      <a:endParaRPr>
                        <a:solidFill>
                          <a:schemeClr val="lt1"/>
                        </a:solidFill>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0.68258</a:t>
                      </a:r>
                      <a:endParaRPr>
                        <a:solidFill>
                          <a:schemeClr val="lt1"/>
                        </a:solidFill>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396200">
                <a:tc>
                  <a:txBody>
                    <a:bodyPr/>
                    <a:lstStyle/>
                    <a:p>
                      <a:pPr indent="0" lvl="0" marL="0" rtl="0" algn="l">
                        <a:spcBef>
                          <a:spcPts val="0"/>
                        </a:spcBef>
                        <a:spcAft>
                          <a:spcPts val="0"/>
                        </a:spcAft>
                        <a:buNone/>
                      </a:pPr>
                      <a:r>
                        <a:rPr b="1" lang="en">
                          <a:solidFill>
                            <a:schemeClr val="lt1"/>
                          </a:solidFill>
                        </a:rPr>
                        <a:t>Decision Tree</a:t>
                      </a:r>
                      <a:endParaRPr b="1">
                        <a:solidFill>
                          <a:schemeClr val="lt1"/>
                        </a:solidFill>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rgbClr val="FFD966"/>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0.66205</a:t>
                      </a:r>
                      <a:endParaRPr>
                        <a:solidFill>
                          <a:schemeClr val="lt1"/>
                        </a:solidFill>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0.60044</a:t>
                      </a:r>
                      <a:endParaRPr>
                        <a:solidFill>
                          <a:schemeClr val="lt1"/>
                        </a:solidFill>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rgbClr val="FFD966"/>
                      </a:solidFill>
                      <a:prstDash val="solid"/>
                      <a:round/>
                      <a:headEnd len="sm" w="sm" type="none"/>
                      <a:tailEnd len="sm" w="sm" type="none"/>
                    </a:lnB>
                  </a:tcPr>
                </a:tc>
              </a:tr>
              <a:tr h="387125">
                <a:tc>
                  <a:txBody>
                    <a:bodyPr/>
                    <a:lstStyle/>
                    <a:p>
                      <a:pPr indent="0" lvl="0" marL="0" rtl="0" algn="l">
                        <a:spcBef>
                          <a:spcPts val="0"/>
                        </a:spcBef>
                        <a:spcAft>
                          <a:spcPts val="0"/>
                        </a:spcAft>
                        <a:buNone/>
                      </a:pPr>
                      <a:r>
                        <a:rPr b="1" lang="en" sz="1500">
                          <a:solidFill>
                            <a:srgbClr val="FFD966"/>
                          </a:solidFill>
                        </a:rPr>
                        <a:t>Random Forest</a:t>
                      </a:r>
                      <a:endParaRPr b="1">
                        <a:solidFill>
                          <a:schemeClr val="lt1"/>
                        </a:solidFill>
                      </a:endParaRPr>
                    </a:p>
                  </a:txBody>
                  <a:tcPr marT="91425" marB="91425" marR="91425" marL="91425">
                    <a:lnL cap="flat" cmpd="sng" w="28575">
                      <a:solidFill>
                        <a:srgbClr val="FFD966"/>
                      </a:solidFill>
                      <a:prstDash val="solid"/>
                      <a:round/>
                      <a:headEnd len="sm" w="sm" type="none"/>
                      <a:tailEnd len="sm" w="sm" type="none"/>
                    </a:lnL>
                    <a:lnR cap="flat" cmpd="sng" w="28575">
                      <a:solidFill>
                        <a:srgbClr val="FFD966"/>
                      </a:solidFill>
                      <a:prstDash val="solid"/>
                      <a:round/>
                      <a:headEnd len="sm" w="sm" type="none"/>
                      <a:tailEnd len="sm" w="sm" type="none"/>
                    </a:lnR>
                    <a:lnT cap="flat" cmpd="sng" w="28575">
                      <a:solidFill>
                        <a:srgbClr val="FFD966"/>
                      </a:solidFill>
                      <a:prstDash val="solid"/>
                      <a:round/>
                      <a:headEnd len="sm" w="sm" type="none"/>
                      <a:tailEnd len="sm" w="sm" type="none"/>
                    </a:lnT>
                    <a:lnB cap="flat" cmpd="sng" w="28575">
                      <a:solidFill>
                        <a:srgbClr val="FFD966"/>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0.68698</a:t>
                      </a:r>
                      <a:endParaRPr>
                        <a:solidFill>
                          <a:schemeClr val="lt1"/>
                        </a:solidFill>
                      </a:endParaRPr>
                    </a:p>
                  </a:txBody>
                  <a:tcPr marT="91425" marB="91425" marR="91425" marL="91425" anchor="ctr">
                    <a:lnL cap="flat" cmpd="sng" w="28575">
                      <a:solidFill>
                        <a:srgbClr val="FFD966"/>
                      </a:solidFill>
                      <a:prstDash val="solid"/>
                      <a:round/>
                      <a:headEnd len="sm" w="sm" type="none"/>
                      <a:tailEnd len="sm" w="sm" type="none"/>
                    </a:lnL>
                    <a:lnR cap="flat" cmpd="sng" w="28575">
                      <a:solidFill>
                        <a:srgbClr val="FFD966"/>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500">
                          <a:solidFill>
                            <a:srgbClr val="FFD966"/>
                          </a:solidFill>
                        </a:rPr>
                        <a:t>0.71697</a:t>
                      </a:r>
                      <a:endParaRPr b="1" sz="1500">
                        <a:solidFill>
                          <a:srgbClr val="FFD966"/>
                        </a:solidFill>
                      </a:endParaRPr>
                    </a:p>
                  </a:txBody>
                  <a:tcPr marT="91425" marB="91425" marR="91425" marL="91425" anchor="ctr">
                    <a:lnL cap="flat" cmpd="sng" w="28575">
                      <a:solidFill>
                        <a:srgbClr val="FFD966"/>
                      </a:solidFill>
                      <a:prstDash val="solid"/>
                      <a:round/>
                      <a:headEnd len="sm" w="sm" type="none"/>
                      <a:tailEnd len="sm" w="sm" type="none"/>
                    </a:lnL>
                    <a:lnR cap="flat" cmpd="sng" w="28575">
                      <a:solidFill>
                        <a:srgbClr val="FFD966"/>
                      </a:solidFill>
                      <a:prstDash val="solid"/>
                      <a:round/>
                      <a:headEnd len="sm" w="sm" type="none"/>
                      <a:tailEnd len="sm" w="sm" type="none"/>
                    </a:lnR>
                    <a:lnT cap="flat" cmpd="sng" w="28575">
                      <a:solidFill>
                        <a:srgbClr val="FFD966"/>
                      </a:solidFill>
                      <a:prstDash val="solid"/>
                      <a:round/>
                      <a:headEnd len="sm" w="sm" type="none"/>
                      <a:tailEnd len="sm" w="sm" type="none"/>
                    </a:lnT>
                    <a:lnB cap="flat" cmpd="sng" w="28575">
                      <a:solidFill>
                        <a:srgbClr val="FFD966"/>
                      </a:solidFill>
                      <a:prstDash val="solid"/>
                      <a:round/>
                      <a:headEnd len="sm" w="sm" type="none"/>
                      <a:tailEnd len="sm" w="sm" type="none"/>
                    </a:lnB>
                  </a:tcPr>
                </a:tc>
              </a:tr>
              <a:tr h="396200">
                <a:tc>
                  <a:txBody>
                    <a:bodyPr/>
                    <a:lstStyle/>
                    <a:p>
                      <a:pPr indent="0" lvl="0" marL="0" rtl="0" algn="l">
                        <a:spcBef>
                          <a:spcPts val="0"/>
                        </a:spcBef>
                        <a:spcAft>
                          <a:spcPts val="0"/>
                        </a:spcAft>
                        <a:buNone/>
                      </a:pPr>
                      <a:r>
                        <a:rPr b="1" lang="en">
                          <a:solidFill>
                            <a:schemeClr val="lt1"/>
                          </a:solidFill>
                        </a:rPr>
                        <a:t>SVM</a:t>
                      </a:r>
                      <a:endParaRPr b="1">
                        <a:solidFill>
                          <a:schemeClr val="lt1"/>
                        </a:solidFill>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rgbClr val="FFD966"/>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0.71191</a:t>
                      </a:r>
                      <a:endParaRPr>
                        <a:solidFill>
                          <a:schemeClr val="lt1"/>
                        </a:solidFill>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0.67591</a:t>
                      </a:r>
                      <a:endParaRPr>
                        <a:solidFill>
                          <a:schemeClr val="lt1"/>
                        </a:solidFill>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rgbClr val="FFD966"/>
                      </a:solidFill>
                      <a:prstDash val="solid"/>
                      <a:round/>
                      <a:headEnd len="sm" w="sm" type="none"/>
                      <a:tailEnd len="sm" w="sm" type="none"/>
                    </a:lnT>
                    <a:lnB cap="flat" cmpd="sng" w="28575">
                      <a:solidFill>
                        <a:schemeClr val="lt1"/>
                      </a:solidFill>
                      <a:prstDash val="solid"/>
                      <a:round/>
                      <a:headEnd len="sm" w="sm" type="none"/>
                      <a:tailEnd len="sm" w="sm" type="none"/>
                    </a:lnB>
                  </a:tcPr>
                </a:tc>
              </a:tr>
              <a:tr h="609575">
                <a:tc>
                  <a:txBody>
                    <a:bodyPr/>
                    <a:lstStyle/>
                    <a:p>
                      <a:pPr indent="0" lvl="0" marL="0" rtl="0" algn="l">
                        <a:spcBef>
                          <a:spcPts val="0"/>
                        </a:spcBef>
                        <a:spcAft>
                          <a:spcPts val="0"/>
                        </a:spcAft>
                        <a:buNone/>
                      </a:pPr>
                      <a:r>
                        <a:rPr b="1" lang="en">
                          <a:solidFill>
                            <a:schemeClr val="lt1"/>
                          </a:solidFill>
                        </a:rPr>
                        <a:t>Naive Bayes (ComplementNB)</a:t>
                      </a:r>
                      <a:endParaRPr b="1">
                        <a:solidFill>
                          <a:schemeClr val="lt1"/>
                        </a:solidFill>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0.57618</a:t>
                      </a:r>
                      <a:endParaRPr>
                        <a:solidFill>
                          <a:schemeClr val="lt1"/>
                        </a:solidFill>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0.59934</a:t>
                      </a:r>
                      <a:endParaRPr>
                        <a:solidFill>
                          <a:schemeClr val="lt1"/>
                        </a:solidFill>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405600" y="301225"/>
            <a:ext cx="8332800" cy="94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800"/>
              <a:t>Risk Factors Importance Using Random Forest</a:t>
            </a:r>
            <a:endParaRPr sz="2800"/>
          </a:p>
        </p:txBody>
      </p:sp>
      <p:pic>
        <p:nvPicPr>
          <p:cNvPr id="308" name="Google Shape;308;p18"/>
          <p:cNvPicPr preferRelativeResize="0"/>
          <p:nvPr/>
        </p:nvPicPr>
        <p:blipFill>
          <a:blip r:embed="rId3">
            <a:alphaModFix/>
          </a:blip>
          <a:stretch>
            <a:fillRect/>
          </a:stretch>
        </p:blipFill>
        <p:spPr>
          <a:xfrm>
            <a:off x="1005450" y="1195600"/>
            <a:ext cx="7133100" cy="3083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170300" y="266175"/>
            <a:ext cx="6803400" cy="89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800"/>
              <a:t>Next Steps</a:t>
            </a:r>
            <a:endParaRPr sz="2800"/>
          </a:p>
        </p:txBody>
      </p:sp>
      <p:sp>
        <p:nvSpPr>
          <p:cNvPr id="314" name="Google Shape;314;p19"/>
          <p:cNvSpPr txBox="1"/>
          <p:nvPr/>
        </p:nvSpPr>
        <p:spPr>
          <a:xfrm>
            <a:off x="852050" y="1017125"/>
            <a:ext cx="7326600" cy="28938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342900" lvl="0" marL="457200" rtl="0" algn="l">
              <a:lnSpc>
                <a:spcPct val="100000"/>
              </a:lnSpc>
              <a:spcBef>
                <a:spcPts val="0"/>
              </a:spcBef>
              <a:spcAft>
                <a:spcPts val="0"/>
              </a:spcAft>
              <a:buClr>
                <a:schemeClr val="lt1"/>
              </a:buClr>
              <a:buSzPts val="1800"/>
              <a:buFont typeface="Nunito"/>
              <a:buChar char="❏"/>
            </a:pPr>
            <a:r>
              <a:rPr lang="en" sz="1800">
                <a:solidFill>
                  <a:schemeClr val="lt1"/>
                </a:solidFill>
                <a:latin typeface="Nunito"/>
                <a:ea typeface="Nunito"/>
                <a:cs typeface="Nunito"/>
                <a:sym typeface="Nunito"/>
              </a:rPr>
              <a:t>Analyze and discuss prominent risk factors</a:t>
            </a:r>
            <a:endParaRPr sz="1800">
              <a:solidFill>
                <a:schemeClr val="lt1"/>
              </a:solidFill>
              <a:latin typeface="Nunito"/>
              <a:ea typeface="Nunito"/>
              <a:cs typeface="Nunito"/>
              <a:sym typeface="Nunito"/>
            </a:endParaRPr>
          </a:p>
          <a:p>
            <a:pPr indent="-342900" lvl="0" marL="457200" rtl="0" algn="l">
              <a:spcBef>
                <a:spcPts val="1000"/>
              </a:spcBef>
              <a:spcAft>
                <a:spcPts val="0"/>
              </a:spcAft>
              <a:buClr>
                <a:schemeClr val="lt1"/>
              </a:buClr>
              <a:buSzPts val="1800"/>
              <a:buFont typeface="Nunito"/>
              <a:buChar char="❏"/>
            </a:pPr>
            <a:r>
              <a:rPr lang="en" sz="1800">
                <a:solidFill>
                  <a:schemeClr val="lt1"/>
                </a:solidFill>
                <a:latin typeface="Nunito"/>
                <a:ea typeface="Nunito"/>
                <a:cs typeface="Nunito"/>
                <a:sym typeface="Nunito"/>
              </a:rPr>
              <a:t>Construct ranking system of Long COVID risk factors</a:t>
            </a:r>
            <a:endParaRPr sz="1800">
              <a:solidFill>
                <a:schemeClr val="lt1"/>
              </a:solidFill>
              <a:latin typeface="Nunito"/>
              <a:ea typeface="Nunito"/>
              <a:cs typeface="Nunito"/>
              <a:sym typeface="Nunito"/>
            </a:endParaRPr>
          </a:p>
          <a:p>
            <a:pPr indent="-342900" lvl="0" marL="457200" rtl="0" algn="l">
              <a:spcBef>
                <a:spcPts val="1000"/>
              </a:spcBef>
              <a:spcAft>
                <a:spcPts val="0"/>
              </a:spcAft>
              <a:buClr>
                <a:schemeClr val="lt1"/>
              </a:buClr>
              <a:buSzPts val="1800"/>
              <a:buFont typeface="Nunito"/>
              <a:buChar char="❏"/>
            </a:pPr>
            <a:r>
              <a:rPr lang="en" sz="1800">
                <a:solidFill>
                  <a:schemeClr val="lt1"/>
                </a:solidFill>
                <a:latin typeface="Nunito"/>
                <a:ea typeface="Nunito"/>
                <a:cs typeface="Nunito"/>
                <a:sym typeface="Nunito"/>
              </a:rPr>
              <a:t>Repeat with Long COVID patient subgroups by lasting symptom</a:t>
            </a:r>
            <a:endParaRPr sz="1800">
              <a:solidFill>
                <a:schemeClr val="lt1"/>
              </a:solidFill>
              <a:latin typeface="Nunito"/>
              <a:ea typeface="Nunito"/>
              <a:cs typeface="Nunito"/>
              <a:sym typeface="Nunito"/>
            </a:endParaRPr>
          </a:p>
          <a:p>
            <a:pPr indent="0" lvl="0" marL="0" rtl="0" algn="l">
              <a:spcBef>
                <a:spcPts val="1000"/>
              </a:spcBef>
              <a:spcAft>
                <a:spcPts val="0"/>
              </a:spcAft>
              <a:buNone/>
            </a:pPr>
            <a:r>
              <a:t/>
            </a:r>
            <a:endParaRPr sz="1800">
              <a:solidFill>
                <a:schemeClr val="lt1"/>
              </a:solidFill>
              <a:latin typeface="Nunito"/>
              <a:ea typeface="Nunito"/>
              <a:cs typeface="Nunito"/>
              <a:sym typeface="Nunito"/>
            </a:endParaRPr>
          </a:p>
          <a:p>
            <a:pPr indent="0" lvl="0" marL="0" rtl="0" algn="l">
              <a:lnSpc>
                <a:spcPct val="100000"/>
              </a:lnSpc>
              <a:spcBef>
                <a:spcPts val="1000"/>
              </a:spcBef>
              <a:spcAft>
                <a:spcPts val="0"/>
              </a:spcAft>
              <a:buNone/>
            </a:pPr>
            <a:r>
              <a:t/>
            </a:r>
            <a:endParaRPr sz="1800">
              <a:solidFill>
                <a:schemeClr val="lt1"/>
              </a:solidFill>
              <a:latin typeface="Nunito"/>
              <a:ea typeface="Nunito"/>
              <a:cs typeface="Nunito"/>
              <a:sym typeface="Nunito"/>
            </a:endParaRPr>
          </a:p>
          <a:p>
            <a:pPr indent="0" lvl="0" marL="0" rtl="0" algn="l">
              <a:lnSpc>
                <a:spcPct val="100000"/>
              </a:lnSpc>
              <a:spcBef>
                <a:spcPts val="1000"/>
              </a:spcBef>
              <a:spcAft>
                <a:spcPts val="0"/>
              </a:spcAft>
              <a:buNone/>
            </a:pPr>
            <a:r>
              <a:t/>
            </a:r>
            <a:endParaRPr sz="1800">
              <a:solidFill>
                <a:schemeClr val="lt1"/>
              </a:solidFill>
              <a:latin typeface="Nunito"/>
              <a:ea typeface="Nunito"/>
              <a:cs typeface="Nunito"/>
              <a:sym typeface="Nunito"/>
            </a:endParaRPr>
          </a:p>
          <a:p>
            <a:pPr indent="0" lvl="0" marL="0" rtl="0" algn="l">
              <a:lnSpc>
                <a:spcPct val="100000"/>
              </a:lnSpc>
              <a:spcBef>
                <a:spcPts val="1000"/>
              </a:spcBef>
              <a:spcAft>
                <a:spcPts val="1000"/>
              </a:spcAft>
              <a:buNone/>
            </a:pPr>
            <a:r>
              <a:t/>
            </a:r>
            <a:endParaRPr sz="1800">
              <a:solidFill>
                <a:schemeClr val="lt1"/>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