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Bebas Neue"/>
      <p:regular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7A4633-11DB-4E5D-B118-8A4155F47097}">
  <a:tblStyle styleId="{6F7A4633-11DB-4E5D-B118-8A4155F470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MavenPro-regular.fntdata"/><Relationship Id="rId10" Type="http://schemas.openxmlformats.org/officeDocument/2006/relationships/slide" Target="slides/slide4.xml"/><Relationship Id="rId32" Type="http://schemas.openxmlformats.org/officeDocument/2006/relationships/font" Target="fonts/BebasNeue-regular.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avenPro-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5" name="Shape 1955"/>
        <p:cNvGrpSpPr/>
        <p:nvPr/>
      </p:nvGrpSpPr>
      <p:grpSpPr>
        <a:xfrm>
          <a:off x="0" y="0"/>
          <a:ext cx="0" cy="0"/>
          <a:chOff x="0" y="0"/>
          <a:chExt cx="0" cy="0"/>
        </a:xfrm>
      </p:grpSpPr>
      <p:sp>
        <p:nvSpPr>
          <p:cNvPr id="1956" name="Google Shape;1956;g107228e0207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7" name="Google Shape;1957;g107228e0207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Aside from accuracies, we also examined the confusion matrices of our models. And we discovered that all of our models were a bit aggressive in predicting non-long COVID patients to be long COVID patients.For, there are far more false positives than true negatives. </a:t>
            </a:r>
            <a:endParaRPr sz="8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5" name="Shape 1965"/>
        <p:cNvGrpSpPr/>
        <p:nvPr/>
      </p:nvGrpSpPr>
      <p:grpSpPr>
        <a:xfrm>
          <a:off x="0" y="0"/>
          <a:ext cx="0" cy="0"/>
          <a:chOff x="0" y="0"/>
          <a:chExt cx="0" cy="0"/>
        </a:xfrm>
      </p:grpSpPr>
      <p:sp>
        <p:nvSpPr>
          <p:cNvPr id="1966" name="Google Shape;1966;g107228e0207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7" name="Google Shape;1967;g107228e0207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Therefore, we decided to tune more on </a:t>
            </a:r>
            <a:r>
              <a:rPr lang="en"/>
              <a:t>precision. </a:t>
            </a:r>
            <a:r>
              <a:rPr lang="en"/>
              <a:t>We plotted </a:t>
            </a:r>
            <a:r>
              <a:rPr lang="en"/>
              <a:t>the</a:t>
            </a:r>
            <a:r>
              <a:rPr lang="en"/>
              <a:t> validation curves of 5 hyperparameters of Random Forest and adjusted them to boost precision while maintaining our </a:t>
            </a:r>
            <a:r>
              <a:rPr lang="en"/>
              <a:t>accuracy</a:t>
            </a:r>
            <a:r>
              <a:rPr lang="en"/>
              <a:t>. And here we are </a:t>
            </a:r>
            <a:r>
              <a:rPr lang="en"/>
              <a:t>showing</a:t>
            </a:r>
            <a:r>
              <a:rPr lang="en"/>
              <a:t> what we choose as values for the </a:t>
            </a:r>
            <a:r>
              <a:rPr lang="en"/>
              <a:t>hyperparameters for our model. And our precision reached 0.815 while our accuracy is at 0.723.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2" name="Shape 1972"/>
        <p:cNvGrpSpPr/>
        <p:nvPr/>
      </p:nvGrpSpPr>
      <p:grpSpPr>
        <a:xfrm>
          <a:off x="0" y="0"/>
          <a:ext cx="0" cy="0"/>
          <a:chOff x="0" y="0"/>
          <a:chExt cx="0" cy="0"/>
        </a:xfrm>
      </p:grpSpPr>
      <p:sp>
        <p:nvSpPr>
          <p:cNvPr id="1973" name="Google Shape;1973;g107228e0207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4" name="Google Shape;1974;g107228e0207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here is the </a:t>
            </a:r>
            <a:r>
              <a:rPr lang="en"/>
              <a:t>comparison</a:t>
            </a:r>
            <a:r>
              <a:rPr lang="en"/>
              <a:t> of the two </a:t>
            </a:r>
            <a:r>
              <a:rPr lang="en"/>
              <a:t>normalized</a:t>
            </a:r>
            <a:r>
              <a:rPr lang="en"/>
              <a:t> confusion matrices for our random forest model before and after we tuned on </a:t>
            </a:r>
            <a:r>
              <a:rPr lang="en"/>
              <a:t>precision</a:t>
            </a:r>
            <a:r>
              <a:rPr lang="en"/>
              <a:t>. Since our testing set is still highly </a:t>
            </a:r>
            <a:r>
              <a:rPr lang="en"/>
              <a:t>imbalanced, we can see the improvement more clearly from these two figures. Our false positive percentage ratio decreased and our true negative percentage ratio increased significantly.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2" name="Shape 1982"/>
        <p:cNvGrpSpPr/>
        <p:nvPr/>
      </p:nvGrpSpPr>
      <p:grpSpPr>
        <a:xfrm>
          <a:off x="0" y="0"/>
          <a:ext cx="0" cy="0"/>
          <a:chOff x="0" y="0"/>
          <a:chExt cx="0" cy="0"/>
        </a:xfrm>
      </p:grpSpPr>
      <p:sp>
        <p:nvSpPr>
          <p:cNvPr id="1983" name="Google Shape;1983;g107228e020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4" name="Google Shape;1984;g107228e020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successfully building our model, we generated the risk factors from feature importances of our random forest classifier.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8" name="Shape 1988"/>
        <p:cNvGrpSpPr/>
        <p:nvPr/>
      </p:nvGrpSpPr>
      <p:grpSpPr>
        <a:xfrm>
          <a:off x="0" y="0"/>
          <a:ext cx="0" cy="0"/>
          <a:chOff x="0" y="0"/>
          <a:chExt cx="0" cy="0"/>
        </a:xfrm>
      </p:grpSpPr>
      <p:sp>
        <p:nvSpPr>
          <p:cNvPr id="1989" name="Google Shape;1989;g107228e0207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0" name="Google Shape;1990;g107228e0207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thought that we could identify the most defining risk factors of long COVID by looking at the weights, or importances of features in our trained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measure that we used is called the Gini importance for the random forest.</a:t>
            </a:r>
            <a:endParaRPr/>
          </a:p>
          <a:p>
            <a:pPr indent="0" lvl="0" marL="0" rtl="0" algn="l">
              <a:spcBef>
                <a:spcPts val="0"/>
              </a:spcBef>
              <a:spcAft>
                <a:spcPts val="0"/>
              </a:spcAft>
              <a:buNone/>
            </a:pPr>
            <a:r>
              <a:rPr lang="en"/>
              <a:t>Recall how for decision trees, we learned about how to calculate the “Gini impurity”. For the random forest, the gini importance of a feature is basically t</a:t>
            </a:r>
            <a:r>
              <a:rPr lang="en"/>
              <a:t>he total decrease in impurity at a node when this feature is chosen to split samples at the node, averaged over all trees in the forest. This is why gini importance is also </a:t>
            </a:r>
            <a:r>
              <a:rPr lang="en">
                <a:solidFill>
                  <a:schemeClr val="dk1"/>
                </a:solidFill>
              </a:rPr>
              <a:t>sometimes referred to as “mean decrease of impurity”.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this project, we acquired the gini importance from an attribute of our random forest classifier from scikit learn, since it had already been calculated during the training of our classifier.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5" name="Shape 1995"/>
        <p:cNvGrpSpPr/>
        <p:nvPr/>
      </p:nvGrpSpPr>
      <p:grpSpPr>
        <a:xfrm>
          <a:off x="0" y="0"/>
          <a:ext cx="0" cy="0"/>
          <a:chOff x="0" y="0"/>
          <a:chExt cx="0" cy="0"/>
        </a:xfrm>
      </p:grpSpPr>
      <p:sp>
        <p:nvSpPr>
          <p:cNvPr id="1996" name="Google Shape;1996;g92b9ca3f2f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7" name="Google Shape;1997;g92b9ca3f2f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bar chart we ultimately generated after sorting the gini feature importances from our model. The first most important risk factor is the severity of COVID 19 symptoms the patient experienced while infected with COVID, and the second one is whether the patient sought medical care for COVID 19.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train the model multiple times without a random state, then we also get slightly varying results for the feature importances, but the first two always stays the same and leads by a relatively large margin.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2" name="Shape 2002"/>
        <p:cNvGrpSpPr/>
        <p:nvPr/>
      </p:nvGrpSpPr>
      <p:grpSpPr>
        <a:xfrm>
          <a:off x="0" y="0"/>
          <a:ext cx="0" cy="0"/>
          <a:chOff x="0" y="0"/>
          <a:chExt cx="0" cy="0"/>
        </a:xfrm>
      </p:grpSpPr>
      <p:sp>
        <p:nvSpPr>
          <p:cNvPr id="2003" name="Google Shape;2003;g107228e0207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4" name="Google Shape;2004;g107228e020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ELLIOT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At this point, our model has helped us determine which features are the most important for long COVID prediction, namely “Severity of COVID-19 symptoms” and “Sought medical care for COVID-19.” However, for this to be of any clinical use, it’s critical to know how the specific feature values map to specific classes. Thus, we looked at the percentages of classes by feature value (PBVs)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2" name="Shape 2012"/>
        <p:cNvGrpSpPr/>
        <p:nvPr/>
      </p:nvGrpSpPr>
      <p:grpSpPr>
        <a:xfrm>
          <a:off x="0" y="0"/>
          <a:ext cx="0" cy="0"/>
          <a:chOff x="0" y="0"/>
          <a:chExt cx="0" cy="0"/>
        </a:xfrm>
      </p:grpSpPr>
      <p:sp>
        <p:nvSpPr>
          <p:cNvPr id="2013" name="Google Shape;2013;g107715216f5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4" name="Google Shape;2014;g107715216f5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ELLIOT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strike="sngStrike"/>
              <a:t>, or in other words:</a:t>
            </a:r>
            <a:endParaRPr strike="sngStrike"/>
          </a:p>
          <a:p>
            <a:pPr indent="0" lvl="0" marL="0" rtl="0" algn="l">
              <a:spcBef>
                <a:spcPts val="0"/>
              </a:spcBef>
              <a:spcAft>
                <a:spcPts val="0"/>
              </a:spcAft>
              <a:buNone/>
            </a:pPr>
            <a:r>
              <a:rPr lang="en" strike="sngStrike"/>
              <a:t>on the left, the percentage of long COVID and non-long COVID patients by severity of COVID-19 symptoms, and</a:t>
            </a:r>
            <a:endParaRPr strike="sngStrike"/>
          </a:p>
          <a:p>
            <a:pPr indent="0" lvl="0" marL="0" rtl="0" algn="l">
              <a:spcBef>
                <a:spcPts val="0"/>
              </a:spcBef>
              <a:spcAft>
                <a:spcPts val="0"/>
              </a:spcAft>
              <a:buNone/>
            </a:pPr>
            <a:r>
              <a:rPr lang="en" strike="sngStrike"/>
              <a:t>on the right, the </a:t>
            </a:r>
            <a:r>
              <a:rPr lang="en" strike="sngStrike">
                <a:solidFill>
                  <a:schemeClr val="dk1"/>
                </a:solidFill>
              </a:rPr>
              <a:t>percentage of long COVID and non-long COVID patients by whether patients sought medical care or not for COVID-19.</a:t>
            </a:r>
            <a:endParaRPr strike="sngStrike">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We did this for both the true labels and the predicted labels.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trike="sngStrike"/>
              <a:t>This way, we can not only observe how these risk factors correlate to long COVID outcomes, but also validate the performance of our model by comparing the predictions with the actual outcomes.</a:t>
            </a:r>
            <a:endParaRPr strike="sngStrike"/>
          </a:p>
          <a:p>
            <a:pPr indent="0" lvl="0" marL="0" rtl="0" algn="l">
              <a:spcBef>
                <a:spcPts val="0"/>
              </a:spcBef>
              <a:spcAft>
                <a:spcPts val="0"/>
              </a:spcAft>
              <a:buNone/>
            </a:pPr>
            <a:r>
              <a:t/>
            </a:r>
            <a:endParaRPr/>
          </a:p>
          <a:p>
            <a:pPr indent="0" lvl="0" marL="0" rtl="0" algn="l">
              <a:spcBef>
                <a:spcPts val="0"/>
              </a:spcBef>
              <a:spcAft>
                <a:spcPts val="0"/>
              </a:spcAft>
              <a:buNone/>
            </a:pPr>
            <a:r>
              <a:rPr lang="en"/>
              <a:t>So if we look at t</a:t>
            </a:r>
            <a:r>
              <a:rPr lang="en"/>
              <a:t>he PBVs of “Severity of COVID-19 symptoms" </a:t>
            </a:r>
            <a:r>
              <a:rPr lang="en">
                <a:solidFill>
                  <a:schemeClr val="dk1"/>
                </a:solidFill>
              </a:rPr>
              <a:t>for the actual labels,</a:t>
            </a:r>
            <a:r>
              <a:rPr lang="en"/>
              <a:t> we can clearly see a direct relationship between symptom severity and incidence of long COVID. And if we look at how our model predicted long COVID outcomes based on symptom severity, we can see that direct relationship reflected in our model’s behavior. It does appear to classify fairly aggressively along this particular feature, which is consistent with the outstanding Gini importance of symptom severity.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 similar manner, we can analyze our model’s second-most important feature: whether patients sought medical care for COVID-19. Here, we see that patients who seek medical care for COVID-19 are more strongly correlated with long COVID, but this is probably due to patients with more severe symptoms being more likely to seek medical care for COVID-19</a:t>
            </a:r>
            <a:r>
              <a:rPr lang="en" strike="sngStrike"/>
              <a:t>, and as we learned about symptom severity, these patients are more likely to experience long COVID</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a:t>Our reasoning here is actually reinforced by the fact that most patients who didn’t seek out medical care for COVID-19 didn’t do so because their symptoms were not severe, and it is not unreasonable to believe the inverse is true.</a:t>
            </a:r>
            <a:endParaRPr i="1"/>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1" name="Shape 2021"/>
        <p:cNvGrpSpPr/>
        <p:nvPr/>
      </p:nvGrpSpPr>
      <p:grpSpPr>
        <a:xfrm>
          <a:off x="0" y="0"/>
          <a:ext cx="0" cy="0"/>
          <a:chOff x="0" y="0"/>
          <a:chExt cx="0" cy="0"/>
        </a:xfrm>
      </p:grpSpPr>
      <p:sp>
        <p:nvSpPr>
          <p:cNvPr id="2022" name="Google Shape;2022;g107228e020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3" name="Google Shape;2023;g107228e020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 conclude, we built a random Forest Classifier to predict for long COVID that yields decent accuracy and precision. </a:t>
            </a:r>
            <a:endParaRPr>
              <a:solidFill>
                <a:schemeClr val="dk1"/>
              </a:solidFill>
            </a:endParaRPr>
          </a:p>
          <a:p>
            <a:pPr indent="0" lvl="0" marL="0" rtl="0" algn="l">
              <a:spcBef>
                <a:spcPts val="0"/>
              </a:spcBef>
              <a:spcAft>
                <a:spcPts val="0"/>
              </a:spcAft>
              <a:buNone/>
            </a:pPr>
            <a:r>
              <a:rPr lang="en">
                <a:solidFill>
                  <a:schemeClr val="dk1"/>
                </a:solidFill>
              </a:rPr>
              <a:t>And, by looking at the feature importances, we discovered that the Severity of COVID-19 Symptoms” and “whether a patient sought medical care or not for COVID” are the most prominent risk factors</a:t>
            </a:r>
            <a:r>
              <a:rPr lang="en">
                <a:solidFill>
                  <a:schemeClr val="dk1"/>
                </a:solidFill>
                <a:latin typeface="Maven Pro"/>
                <a:ea typeface="Maven Pro"/>
                <a:cs typeface="Maven Pro"/>
                <a:sym typeface="Maven Pro"/>
              </a:rPr>
              <a:t>.</a:t>
            </a:r>
            <a:endParaRPr>
              <a:solidFill>
                <a:schemeClr val="dk1"/>
              </a:solidFill>
            </a:endParaRPr>
          </a:p>
          <a:p>
            <a:pPr indent="0" lvl="0" marL="0" rtl="0" algn="l">
              <a:spcBef>
                <a:spcPts val="0"/>
              </a:spcBef>
              <a:spcAft>
                <a:spcPts val="0"/>
              </a:spcAft>
              <a:buNone/>
            </a:pPr>
            <a:r>
              <a:rPr lang="en">
                <a:solidFill>
                  <a:schemeClr val="dk1"/>
                </a:solidFill>
              </a:rPr>
              <a:t>And, from the PBVs, w</a:t>
            </a:r>
            <a:r>
              <a:rPr lang="en">
                <a:solidFill>
                  <a:schemeClr val="dk1"/>
                </a:solidFill>
              </a:rPr>
              <a:t>e found that the more severe the COVID symptoms are, the more likely a patient is going to suffer from long COVID and patients who actually sought medical care for COVID are more likely to get long COVID, which is likely an indicator for severity of covid19 symptoms.</a:t>
            </a:r>
            <a:endParaRPr>
              <a:solidFill>
                <a:schemeClr val="dk1"/>
              </a:solidFill>
            </a:endParaRPr>
          </a:p>
          <a:p>
            <a:pPr indent="0" lvl="0" marL="0" rtl="0" algn="l">
              <a:spcBef>
                <a:spcPts val="0"/>
              </a:spcBef>
              <a:spcAft>
                <a:spcPts val="0"/>
              </a:spcAft>
              <a:buNone/>
            </a:pPr>
            <a:r>
              <a:rPr lang="en">
                <a:solidFill>
                  <a:schemeClr val="dk1"/>
                </a:solidFill>
              </a:rPr>
              <a:t>And,</a:t>
            </a:r>
            <a:r>
              <a:rPr lang="en">
                <a:solidFill>
                  <a:schemeClr val="dk1"/>
                </a:solidFill>
              </a:rPr>
              <a:t> we also found that there is a over 30 percent likelihood that patients who exhibited mild or even no symptoms can still get long COVID.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7" name="Shape 2027"/>
        <p:cNvGrpSpPr/>
        <p:nvPr/>
      </p:nvGrpSpPr>
      <p:grpSpPr>
        <a:xfrm>
          <a:off x="0" y="0"/>
          <a:ext cx="0" cy="0"/>
          <a:chOff x="0" y="0"/>
          <a:chExt cx="0" cy="0"/>
        </a:xfrm>
      </p:grpSpPr>
      <p:sp>
        <p:nvSpPr>
          <p:cNvPr id="2028" name="Google Shape;2028;g107a00d7bb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9" name="Google Shape;2029;g107a00d7bb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And base on our findings, we can conclude that our results reinforce the importance of existing research dedicated to preventing and minimizing severe COVID-19. And, our findings also indicate there could be a potential need for a shift in public health messaging to emphasize risk of long COVID even for patients with no or mild COVID symptoms.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As for future </a:t>
            </a:r>
            <a:r>
              <a:rPr lang="en">
                <a:solidFill>
                  <a:schemeClr val="dk1"/>
                </a:solidFill>
              </a:rPr>
              <a:t>directions</a:t>
            </a:r>
            <a:r>
              <a:rPr lang="en">
                <a:solidFill>
                  <a:schemeClr val="dk1"/>
                </a:solidFill>
              </a:rPr>
              <a:t>, we believed that future </a:t>
            </a:r>
            <a:r>
              <a:rPr lang="en">
                <a:solidFill>
                  <a:schemeClr val="dk1"/>
                </a:solidFill>
              </a:rPr>
              <a:t>research</a:t>
            </a:r>
            <a:r>
              <a:rPr lang="en">
                <a:solidFill>
                  <a:schemeClr val="dk1"/>
                </a:solidFill>
              </a:rPr>
              <a:t> can focus on developing more ways to alleviate severe covid and reconsidering the </a:t>
            </a:r>
            <a:r>
              <a:rPr lang="en">
                <a:solidFill>
                  <a:schemeClr val="dk1"/>
                </a:solidFill>
              </a:rPr>
              <a:t>definition</a:t>
            </a:r>
            <a:r>
              <a:rPr lang="en">
                <a:solidFill>
                  <a:schemeClr val="dk1"/>
                </a:solidFill>
              </a:rPr>
              <a:t> of “fully recovered from COVID-19”.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g107715216f5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1" name="Google Shape;1871;g107715216f5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ELLIOT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Long COVID is an </a:t>
            </a:r>
            <a:r>
              <a:rPr lang="en">
                <a:solidFill>
                  <a:schemeClr val="dk1"/>
                </a:solidFill>
              </a:rPr>
              <a:t>increasingly familiar</a:t>
            </a:r>
            <a:r>
              <a:rPr lang="en"/>
              <a:t> phenomenon where patients who have recovered from COVID-19 still experience lingering COVID symptoms. The five most common are fatigue, headache, attention disorder, hair loss, and shortness of breath, but the wide range of symptoms </a:t>
            </a:r>
            <a:r>
              <a:rPr lang="en">
                <a:solidFill>
                  <a:schemeClr val="dk1"/>
                </a:solidFill>
              </a:rPr>
              <a:t>also include</a:t>
            </a:r>
            <a:r>
              <a:rPr lang="en"/>
              <a:t> muscle pain, sleep problems, and cardiological problems.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Although many COVID patients experience complete recovery, a large subpopulation of patients experience sustained symptoms, especially in the outpatient and inpatient populations, with 87% of those hospitalized for COVID-19 experiencing long COVID. (That 87% can be broken down into 32% of inpatients who experience 1-2 symptoms, while 55% experience more than 3 sustained symptoms.)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debilitating nature and prevalence of long COVID make it a pressing problem that will continue into a post-pandemic world. Early research has found a number of potential demographic and clinical risk factors. Our project to build a classifier for long COVID and </a:t>
            </a:r>
            <a:r>
              <a:rPr lang="en">
                <a:solidFill>
                  <a:schemeClr val="dk1"/>
                </a:solidFill>
              </a:rPr>
              <a:t>identify long COVID risk factors </a:t>
            </a:r>
            <a:r>
              <a:rPr lang="en"/>
              <a:t>uses </a:t>
            </a:r>
            <a:r>
              <a:rPr lang="en">
                <a:solidFill>
                  <a:schemeClr val="dk1"/>
                </a:solidFill>
              </a:rPr>
              <a:t>Medicare (MCBS) </a:t>
            </a:r>
            <a:r>
              <a:rPr lang="en"/>
              <a:t>data that also includes information about patient access and interaction with the healthcare, along with demographic and </a:t>
            </a:r>
            <a:r>
              <a:rPr lang="en">
                <a:solidFill>
                  <a:schemeClr val="dk1"/>
                </a:solidFill>
              </a:rPr>
              <a:t>clinical </a:t>
            </a:r>
            <a:r>
              <a:rPr lang="en"/>
              <a:t>information.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3" name="Shape 2033"/>
        <p:cNvGrpSpPr/>
        <p:nvPr/>
      </p:nvGrpSpPr>
      <p:grpSpPr>
        <a:xfrm>
          <a:off x="0" y="0"/>
          <a:ext cx="0" cy="0"/>
          <a:chOff x="0" y="0"/>
          <a:chExt cx="0" cy="0"/>
        </a:xfrm>
      </p:grpSpPr>
      <p:sp>
        <p:nvSpPr>
          <p:cNvPr id="2034" name="Google Shape;2034;g107a00d7bbe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5" name="Google Shape;2035;g107a00d7bb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And these are our references for our presentation. And this is the end of our presentation.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9" name="Shape 2039"/>
        <p:cNvGrpSpPr/>
        <p:nvPr/>
      </p:nvGrpSpPr>
      <p:grpSpPr>
        <a:xfrm>
          <a:off x="0" y="0"/>
          <a:ext cx="0" cy="0"/>
          <a:chOff x="0" y="0"/>
          <a:chExt cx="0" cy="0"/>
        </a:xfrm>
      </p:grpSpPr>
      <p:sp>
        <p:nvSpPr>
          <p:cNvPr id="2040" name="Google Shape;2040;g107715216f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1" name="Google Shape;2041;g107715216f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Thank you so much for listening and feel free to ask any questions.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7" name="Shape 1877"/>
        <p:cNvGrpSpPr/>
        <p:nvPr/>
      </p:nvGrpSpPr>
      <p:grpSpPr>
        <a:xfrm>
          <a:off x="0" y="0"/>
          <a:ext cx="0" cy="0"/>
          <a:chOff x="0" y="0"/>
          <a:chExt cx="0" cy="0"/>
        </a:xfrm>
      </p:grpSpPr>
      <p:sp>
        <p:nvSpPr>
          <p:cNvPr id="1878" name="Google Shape;1878;g86ca632bb8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9" name="Google Shape;1879;g86ca632bb8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ELLIOT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Our project takes advantage of machine learning models to identify risk factors from an extensive dataset. This would be extremely difficult to do manually, but we take advantage of the fact that high feature importance in a machine learning model can be indicative of an important risk factor. Today, we will discuss</a:t>
            </a:r>
            <a:endParaRPr>
              <a:solidFill>
                <a:schemeClr val="dk1"/>
              </a:solidFill>
            </a:endParaRPr>
          </a:p>
          <a:p>
            <a:pPr indent="-298450" lvl="0" marL="457200" rtl="0" algn="l">
              <a:spcBef>
                <a:spcPts val="0"/>
              </a:spcBef>
              <a:spcAft>
                <a:spcPts val="0"/>
              </a:spcAft>
              <a:buClr>
                <a:schemeClr val="dk1"/>
              </a:buClr>
              <a:buSzPts val="1100"/>
              <a:buAutoNum type="arabicParenR"/>
            </a:pPr>
            <a:r>
              <a:rPr lang="en">
                <a:solidFill>
                  <a:schemeClr val="dk1"/>
                </a:solidFill>
              </a:rPr>
              <a:t>Data pre-processing: </a:t>
            </a:r>
            <a:r>
              <a:rPr lang="en" strike="sngStrike">
                <a:solidFill>
                  <a:schemeClr val="dk1"/>
                </a:solidFill>
              </a:rPr>
              <a:t>where we performed feature selection and extraction according to our chosen problem</a:t>
            </a:r>
            <a:endParaRPr strike="sngStrike">
              <a:solidFill>
                <a:schemeClr val="dk1"/>
              </a:solidFill>
            </a:endParaRPr>
          </a:p>
          <a:p>
            <a:pPr indent="-298450" lvl="0" marL="457200" rtl="0" algn="l">
              <a:spcBef>
                <a:spcPts val="0"/>
              </a:spcBef>
              <a:spcAft>
                <a:spcPts val="0"/>
              </a:spcAft>
              <a:buClr>
                <a:schemeClr val="dk1"/>
              </a:buClr>
              <a:buSzPts val="1100"/>
              <a:buAutoNum type="arabicParenR"/>
            </a:pPr>
            <a:r>
              <a:rPr lang="en">
                <a:solidFill>
                  <a:schemeClr val="dk1"/>
                </a:solidFill>
              </a:rPr>
              <a:t>Model building: </a:t>
            </a:r>
            <a:r>
              <a:rPr lang="en" strike="sngStrike">
                <a:solidFill>
                  <a:schemeClr val="dk1"/>
                </a:solidFill>
              </a:rPr>
              <a:t>where we build a classifier that predicts whether a COVID patient is indicated to experience long COVID.</a:t>
            </a:r>
            <a:endParaRPr strike="sngStrike">
              <a:solidFill>
                <a:schemeClr val="dk1"/>
              </a:solidFill>
            </a:endParaRPr>
          </a:p>
          <a:p>
            <a:pPr indent="-298450" lvl="0" marL="457200" rtl="0" algn="l">
              <a:spcBef>
                <a:spcPts val="0"/>
              </a:spcBef>
              <a:spcAft>
                <a:spcPts val="0"/>
              </a:spcAft>
              <a:buClr>
                <a:schemeClr val="dk1"/>
              </a:buClr>
              <a:buSzPts val="1100"/>
              <a:buAutoNum type="arabicParenR"/>
            </a:pPr>
            <a:r>
              <a:rPr lang="en">
                <a:solidFill>
                  <a:schemeClr val="dk1"/>
                </a:solidFill>
              </a:rPr>
              <a:t>Risk factor analysis: </a:t>
            </a:r>
            <a:r>
              <a:rPr lang="en" strike="sngStrike">
                <a:solidFill>
                  <a:schemeClr val="dk1"/>
                </a:solidFill>
              </a:rPr>
              <a:t>where we assess the risk factors of highest importance according to our classifier.</a:t>
            </a:r>
            <a:endParaRPr strike="sng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1" name="Shape 1891"/>
        <p:cNvGrpSpPr/>
        <p:nvPr/>
      </p:nvGrpSpPr>
      <p:grpSpPr>
        <a:xfrm>
          <a:off x="0" y="0"/>
          <a:ext cx="0" cy="0"/>
          <a:chOff x="0" y="0"/>
          <a:chExt cx="0" cy="0"/>
        </a:xfrm>
      </p:grpSpPr>
      <p:sp>
        <p:nvSpPr>
          <p:cNvPr id="1892" name="Google Shape;1892;g92b9ca3f2f_0_1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3" name="Google Shape;1893;g92b9ca3f2f_0_1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7" name="Shape 1897"/>
        <p:cNvGrpSpPr/>
        <p:nvPr/>
      </p:nvGrpSpPr>
      <p:grpSpPr>
        <a:xfrm>
          <a:off x="0" y="0"/>
          <a:ext cx="0" cy="0"/>
          <a:chOff x="0" y="0"/>
          <a:chExt cx="0" cy="0"/>
        </a:xfrm>
      </p:grpSpPr>
      <p:sp>
        <p:nvSpPr>
          <p:cNvPr id="1898" name="Google Shape;1898;g107228e020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9" name="Google Shape;1899;g107228e020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joining the two datasets and filtering out </a:t>
            </a:r>
            <a:r>
              <a:rPr lang="en"/>
              <a:t>patients</a:t>
            </a:r>
            <a:r>
              <a:rPr lang="en"/>
              <a:t> who were never infected with COVID, we had 901 examples but more than 300 features. So we decided to perform dimensionality reduction.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we did feature selection, where we discarded noisy features</a:t>
            </a:r>
            <a:r>
              <a:rPr lang="en"/>
              <a:t>, such as the user_id and the week when the subject completed the survey, which aren’t really logical contributors to the label. Then, after training our model and acquiring the feature importances, which we’ll talk about </a:t>
            </a:r>
            <a:r>
              <a:rPr lang="en">
                <a:solidFill>
                  <a:schemeClr val="dk1"/>
                </a:solidFill>
              </a:rPr>
              <a:t>in detail </a:t>
            </a:r>
            <a:r>
              <a:rPr lang="en"/>
              <a:t>later, we found about 20 features that consistently have extremely low or zero importance, so we discarded those as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noticed in our dataset that there are many redundant or overly detailed features. For example, there were a set of feature asking patients to answer whether a measure is recommended by experts or not. We decided to combine these features into one feature that’s a score of the subject’s knowledge of expert-recommended measures.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the end of dimensionality reduction, we had reduced to 51 features for 901 examples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6" name="Shape 1926"/>
        <p:cNvGrpSpPr/>
        <p:nvPr/>
      </p:nvGrpSpPr>
      <p:grpSpPr>
        <a:xfrm>
          <a:off x="0" y="0"/>
          <a:ext cx="0" cy="0"/>
          <a:chOff x="0" y="0"/>
          <a:chExt cx="0" cy="0"/>
        </a:xfrm>
      </p:grpSpPr>
      <p:sp>
        <p:nvSpPr>
          <p:cNvPr id="1927" name="Google Shape;1927;g107715216f5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8" name="Google Shape;1928;g107715216f5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Out of the 901 examples, we discovered a severe class imbalance. There were 615 patients with long COVID and only 286 patients without long COVID. To combat this, we decide to resample our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107228e0207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107228e0207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kinds of resampling:  upsampling and downsampling. Upsampling generates more instances of the minority class,  while downsampling cuts down on instances of the majority class.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purposes of this project, we hope to at least preserve the original number of examples, since our dataset is not large, so we choose to use upsampling, which generates more instances of “patients” without long COVID in a way that’s consistent with the original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also important to note that we’re only performing upsampling on the training set and we’re leaving the testing set the same!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3" name="Shape 1943"/>
        <p:cNvGrpSpPr/>
        <p:nvPr/>
      </p:nvGrpSpPr>
      <p:grpSpPr>
        <a:xfrm>
          <a:off x="0" y="0"/>
          <a:ext cx="0" cy="0"/>
          <a:chOff x="0" y="0"/>
          <a:chExt cx="0" cy="0"/>
        </a:xfrm>
      </p:grpSpPr>
      <p:sp>
        <p:nvSpPr>
          <p:cNvPr id="1944" name="Google Shape;1944;g107228e020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5" name="Google Shape;1945;g107228e020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t>
            </a:r>
            <a:r>
              <a:rPr lang="en"/>
              <a:t>processing</a:t>
            </a:r>
            <a:r>
              <a:rPr lang="en"/>
              <a:t> our data, we moved on to building our model.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93513c158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93513c158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 select the classifier with the best performances, we trained our data on a variety of models that are known to perform well on binary labels and categorical features, including Logistic Regression, Decision Tree, Random Forest, SVM and Naive Bayes. Here is a table showing the initial model accuracy after a hold our validation and the avg testing accuracy after tuning.And from the table, we can see that Random Forest has the best results and it is what we picked as our final classifier.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135" name="Google Shape;135;p2"/>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2"/>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
          <p:cNvSpPr txBox="1"/>
          <p:nvPr>
            <p:ph type="ctrTitle"/>
          </p:nvPr>
        </p:nvSpPr>
        <p:spPr>
          <a:xfrm>
            <a:off x="1009200" y="1741047"/>
            <a:ext cx="7125600" cy="1147200"/>
          </a:xfrm>
          <a:prstGeom prst="rect">
            <a:avLst/>
          </a:prstGeom>
        </p:spPr>
        <p:txBody>
          <a:bodyPr anchorCtr="0" anchor="ctr" bIns="0" lIns="0" spcFirstLastPara="1" rIns="0" wrap="square" tIns="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5" name="Google Shape;165;p2"/>
          <p:cNvSpPr txBox="1"/>
          <p:nvPr>
            <p:ph idx="1" type="subTitle"/>
          </p:nvPr>
        </p:nvSpPr>
        <p:spPr>
          <a:xfrm>
            <a:off x="1009200" y="2888246"/>
            <a:ext cx="7125600" cy="5142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7" name="Shape 757"/>
        <p:cNvGrpSpPr/>
        <p:nvPr/>
      </p:nvGrpSpPr>
      <p:grpSpPr>
        <a:xfrm>
          <a:off x="0" y="0"/>
          <a:ext cx="0" cy="0"/>
          <a:chOff x="0" y="0"/>
          <a:chExt cx="0" cy="0"/>
        </a:xfrm>
      </p:grpSpPr>
      <p:grpSp>
        <p:nvGrpSpPr>
          <p:cNvPr id="758" name="Google Shape;758;p11"/>
          <p:cNvGrpSpPr/>
          <p:nvPr/>
        </p:nvGrpSpPr>
        <p:grpSpPr>
          <a:xfrm>
            <a:off x="5266248" y="4568869"/>
            <a:ext cx="3157758" cy="296582"/>
            <a:chOff x="5266248" y="4230494"/>
            <a:chExt cx="3157758" cy="296582"/>
          </a:xfrm>
        </p:grpSpPr>
        <p:sp>
          <p:nvSpPr>
            <p:cNvPr id="759" name="Google Shape;759;p11"/>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1"/>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1"/>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1"/>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1"/>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1"/>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1"/>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1"/>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1"/>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1"/>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1"/>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1"/>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1"/>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1"/>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1"/>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11"/>
          <p:cNvGrpSpPr/>
          <p:nvPr/>
        </p:nvGrpSpPr>
        <p:grpSpPr>
          <a:xfrm>
            <a:off x="-364925" y="-1720950"/>
            <a:ext cx="9644000" cy="3383025"/>
            <a:chOff x="-364925" y="-1720950"/>
            <a:chExt cx="9644000" cy="3383025"/>
          </a:xfrm>
        </p:grpSpPr>
        <p:grpSp>
          <p:nvGrpSpPr>
            <p:cNvPr id="777" name="Google Shape;777;p11"/>
            <p:cNvGrpSpPr/>
            <p:nvPr/>
          </p:nvGrpSpPr>
          <p:grpSpPr>
            <a:xfrm flipH="1">
              <a:off x="-364925" y="-1720950"/>
              <a:ext cx="7767703" cy="3383025"/>
              <a:chOff x="24125" y="294775"/>
              <a:chExt cx="7767703" cy="3383025"/>
            </a:xfrm>
          </p:grpSpPr>
          <p:sp>
            <p:nvSpPr>
              <p:cNvPr id="778" name="Google Shape;778;p11"/>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1"/>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2" name="Google Shape;872;p11"/>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873" name="Google Shape;873;p11"/>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74" name="Google Shape;874;p11"/>
          <p:cNvSpPr txBox="1"/>
          <p:nvPr>
            <p:ph idx="1" type="subTitle"/>
          </p:nvPr>
        </p:nvSpPr>
        <p:spPr>
          <a:xfrm>
            <a:off x="2549400" y="2893950"/>
            <a:ext cx="4045200" cy="1235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75" name="Shape 8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876"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3"/>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3"/>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3"/>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3"/>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3"/>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3"/>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3"/>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3"/>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8" name="Google Shape;888;p13"/>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889" name="Google Shape;889;p13"/>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3"/>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3"/>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895" name="Google Shape;895;p13"/>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896" name="Google Shape;896;p13"/>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3"/>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3"/>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3"/>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5" name="Google Shape;915;p13"/>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916" name="Google Shape;916;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0" name="Google Shape;920;p13"/>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23" name="Google Shape;923;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cap="flat" cmpd="sng" w="9525">
                <a:solidFill>
                  <a:schemeClr val="dk2"/>
                </a:solidFill>
                <a:prstDash val="solid"/>
                <a:round/>
                <a:headEnd len="med" w="med" type="none"/>
                <a:tailEnd len="med" w="med" type="oval"/>
              </a:ln>
            </p:spPr>
          </p:cxnSp>
          <p:sp>
            <p:nvSpPr>
              <p:cNvPr id="927" name="Google Shape;927;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0" name="Google Shape;940;p13"/>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941" name="Google Shape;941;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3"/>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3"/>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3"/>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3"/>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3"/>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3"/>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3"/>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3"/>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3"/>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3"/>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3"/>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3"/>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3"/>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3"/>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3"/>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3"/>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3"/>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3"/>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3"/>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13"/>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6" name="Google Shape;1066;p13"/>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67" name="Google Shape;1067;p13"/>
          <p:cNvSpPr txBox="1"/>
          <p:nvPr>
            <p:ph idx="2" type="title"/>
          </p:nvPr>
        </p:nvSpPr>
        <p:spPr>
          <a:xfrm>
            <a:off x="720000" y="2868050"/>
            <a:ext cx="14667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8" name="Google Shape;1068;p13"/>
          <p:cNvSpPr txBox="1"/>
          <p:nvPr>
            <p:ph hasCustomPrompt="1" idx="3" type="title"/>
          </p:nvPr>
        </p:nvSpPr>
        <p:spPr>
          <a:xfrm>
            <a:off x="878350" y="1766925"/>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69" name="Google Shape;1069;p13"/>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0" name="Google Shape;1070;p13"/>
          <p:cNvSpPr txBox="1"/>
          <p:nvPr>
            <p:ph idx="5" type="title"/>
          </p:nvPr>
        </p:nvSpPr>
        <p:spPr>
          <a:xfrm>
            <a:off x="3666725" y="2868050"/>
            <a:ext cx="14220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1" name="Google Shape;1071;p13"/>
          <p:cNvSpPr txBox="1"/>
          <p:nvPr>
            <p:ph hasCustomPrompt="1" idx="6" type="title"/>
          </p:nvPr>
        </p:nvSpPr>
        <p:spPr>
          <a:xfrm>
            <a:off x="382835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2" name="Google Shape;1072;p13"/>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3" name="Google Shape;1073;p13"/>
          <p:cNvSpPr txBox="1"/>
          <p:nvPr>
            <p:ph idx="8" type="title"/>
          </p:nvPr>
        </p:nvSpPr>
        <p:spPr>
          <a:xfrm>
            <a:off x="6672300" y="2868050"/>
            <a:ext cx="13683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4" name="Google Shape;1074;p13"/>
          <p:cNvSpPr txBox="1"/>
          <p:nvPr>
            <p:ph hasCustomPrompt="1" idx="9" type="title"/>
          </p:nvPr>
        </p:nvSpPr>
        <p:spPr>
          <a:xfrm>
            <a:off x="683250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3"/>
          <p:cNvSpPr/>
          <p:nvPr/>
        </p:nvSpPr>
        <p:spPr>
          <a:xfrm rot="5400000">
            <a:off x="5019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3"/>
          <p:cNvSpPr/>
          <p:nvPr/>
        </p:nvSpPr>
        <p:spPr>
          <a:xfrm rot="5400000">
            <a:off x="5004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3"/>
          <p:cNvSpPr/>
          <p:nvPr/>
        </p:nvSpPr>
        <p:spPr>
          <a:xfrm rot="5400000">
            <a:off x="5019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3"/>
          <p:cNvSpPr/>
          <p:nvPr/>
        </p:nvSpPr>
        <p:spPr>
          <a:xfrm rot="5400000">
            <a:off x="5004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3"/>
          <p:cNvSpPr/>
          <p:nvPr/>
        </p:nvSpPr>
        <p:spPr>
          <a:xfrm rot="5400000">
            <a:off x="5019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
    <p:spTree>
      <p:nvGrpSpPr>
        <p:cNvPr id="108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cap="flat" cmpd="sng" w="9525">
            <a:solidFill>
              <a:schemeClr val="dk2"/>
            </a:solidFill>
            <a:prstDash val="solid"/>
            <a:round/>
            <a:headEnd len="med" w="med" type="none"/>
            <a:tailEnd len="med" w="med" type="none"/>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4" name="Google Shape;1094;p14"/>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1095" name="Google Shape;1095;p14"/>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1101" name="Google Shape;1101;p14"/>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1102" name="Google Shape;1102;p14"/>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1" name="Google Shape;1121;p14"/>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1122" name="Google Shape;1122;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6" name="Google Shape;1126;p14"/>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29" name="Google Shape;1129;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5" name="Google Shape;1145;p14"/>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1146" name="Google Shape;1146;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4"/>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4"/>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4"/>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4"/>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4"/>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4"/>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4"/>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4"/>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4"/>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4"/>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4"/>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4"/>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4"/>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4"/>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4"/>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4"/>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4"/>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4"/>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4"/>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4"/>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4"/>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4"/>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4"/>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4"/>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4"/>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4"/>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4"/>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4"/>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4"/>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4"/>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4"/>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4"/>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4"/>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4"/>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4"/>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4"/>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4"/>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4"/>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4"/>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4"/>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4"/>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4"/>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4"/>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4"/>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4"/>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4"/>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4"/>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4"/>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4"/>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4"/>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4"/>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4"/>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4"/>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4"/>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4"/>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4"/>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4"/>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4"/>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4"/>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4"/>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4"/>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4"/>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4"/>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4"/>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4"/>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4"/>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4"/>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4"/>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4"/>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4"/>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4"/>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4"/>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4"/>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4"/>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4"/>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4"/>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4"/>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4"/>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4"/>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4"/>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4"/>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4"/>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4"/>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4"/>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4"/>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4"/>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4"/>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4"/>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4"/>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4"/>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4"/>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4"/>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4"/>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4"/>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4"/>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4"/>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4"/>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4"/>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4"/>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4"/>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4"/>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4"/>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4"/>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4"/>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1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1" name="Google Shape;1271;p14"/>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2" name="Google Shape;1272;p14"/>
          <p:cNvSpPr txBox="1"/>
          <p:nvPr>
            <p:ph idx="2" type="title"/>
          </p:nvPr>
        </p:nvSpPr>
        <p:spPr>
          <a:xfrm>
            <a:off x="7200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3" name="Google Shape;1273;p14"/>
          <p:cNvSpPr txBox="1"/>
          <p:nvPr>
            <p:ph hasCustomPrompt="1" idx="3" type="title"/>
          </p:nvPr>
        </p:nvSpPr>
        <p:spPr>
          <a:xfrm>
            <a:off x="87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4" name="Google Shape;1274;p14"/>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5" name="Google Shape;1275;p14"/>
          <p:cNvSpPr txBox="1"/>
          <p:nvPr>
            <p:ph idx="5" type="title"/>
          </p:nvPr>
        </p:nvSpPr>
        <p:spPr>
          <a:xfrm>
            <a:off x="3666725"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6" name="Google Shape;1276;p14"/>
          <p:cNvSpPr txBox="1"/>
          <p:nvPr>
            <p:ph hasCustomPrompt="1" idx="6" type="title"/>
          </p:nvPr>
        </p:nvSpPr>
        <p:spPr>
          <a:xfrm>
            <a:off x="382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7" name="Google Shape;1277;p14"/>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8" name="Google Shape;1278;p14"/>
          <p:cNvSpPr txBox="1"/>
          <p:nvPr>
            <p:ph idx="8" type="title"/>
          </p:nvPr>
        </p:nvSpPr>
        <p:spPr>
          <a:xfrm>
            <a:off x="66723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9" name="Google Shape;1279;p14"/>
          <p:cNvSpPr txBox="1"/>
          <p:nvPr>
            <p:ph hasCustomPrompt="1" idx="9" type="title"/>
          </p:nvPr>
        </p:nvSpPr>
        <p:spPr>
          <a:xfrm>
            <a:off x="683250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
          <p:cNvSpPr/>
          <p:nvPr/>
        </p:nvSpPr>
        <p:spPr>
          <a:xfrm rot="5400000">
            <a:off x="84966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
          <p:cNvSpPr/>
          <p:nvPr/>
        </p:nvSpPr>
        <p:spPr>
          <a:xfrm rot="5400000">
            <a:off x="84951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4"/>
          <p:cNvSpPr/>
          <p:nvPr/>
        </p:nvSpPr>
        <p:spPr>
          <a:xfrm rot="5400000">
            <a:off x="84966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4"/>
          <p:cNvSpPr/>
          <p:nvPr/>
        </p:nvSpPr>
        <p:spPr>
          <a:xfrm rot="5400000">
            <a:off x="84951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4"/>
          <p:cNvSpPr/>
          <p:nvPr/>
        </p:nvSpPr>
        <p:spPr>
          <a:xfrm rot="5400000">
            <a:off x="84966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286"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5"/>
            <p:cNvSpPr/>
            <p:nvPr/>
          </p:nvSpPr>
          <p:spPr>
            <a:xfrm>
              <a:off x="347100" y="4357400"/>
              <a:ext cx="25" cy="971225"/>
            </a:xfrm>
            <a:custGeom>
              <a:rect b="b" l="l" r="r" t="t"/>
              <a:pathLst>
                <a:path extrusionOk="0" fill="none" h="38849" w="1">
                  <a:moveTo>
                    <a:pt x="1" y="38849"/>
                  </a:move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5"/>
            <p:cNvSpPr/>
            <p:nvPr/>
          </p:nvSpPr>
          <p:spPr>
            <a:xfrm>
              <a:off x="776800" y="3899750"/>
              <a:ext cx="25" cy="1084800"/>
            </a:xfrm>
            <a:custGeom>
              <a:rect b="b" l="l" r="r" t="t"/>
              <a:pathLst>
                <a:path extrusionOk="0" fill="none" h="43392" w="1">
                  <a:moveTo>
                    <a:pt x="0" y="43391"/>
                  </a:moveTo>
                  <a:lnTo>
                    <a:pt x="0"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8" name="Google Shape;1398;p1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9" name="Google Shape;1399;p15"/>
          <p:cNvSpPr txBox="1"/>
          <p:nvPr>
            <p:ph idx="1" type="subTitle"/>
          </p:nvPr>
        </p:nvSpPr>
        <p:spPr>
          <a:xfrm>
            <a:off x="719994" y="2088317"/>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0" name="Google Shape;1400;p15"/>
          <p:cNvSpPr txBox="1"/>
          <p:nvPr>
            <p:ph idx="2" type="title"/>
          </p:nvPr>
        </p:nvSpPr>
        <p:spPr>
          <a:xfrm>
            <a:off x="720000" y="1607275"/>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1" name="Google Shape;1401;p15"/>
          <p:cNvSpPr txBox="1"/>
          <p:nvPr>
            <p:ph idx="3" type="subTitle"/>
          </p:nvPr>
        </p:nvSpPr>
        <p:spPr>
          <a:xfrm>
            <a:off x="719994" y="3626192"/>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2" name="Google Shape;1402;p15"/>
          <p:cNvSpPr txBox="1"/>
          <p:nvPr>
            <p:ph idx="4" type="title"/>
          </p:nvPr>
        </p:nvSpPr>
        <p:spPr>
          <a:xfrm>
            <a:off x="720000" y="3145150"/>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3" name="Google Shape;1403;p15"/>
          <p:cNvSpPr txBox="1"/>
          <p:nvPr>
            <p:ph idx="5" type="subTitle"/>
          </p:nvPr>
        </p:nvSpPr>
        <p:spPr>
          <a:xfrm>
            <a:off x="6672294" y="2088317"/>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4" name="Google Shape;1404;p15"/>
          <p:cNvSpPr txBox="1"/>
          <p:nvPr>
            <p:ph idx="6" type="title"/>
          </p:nvPr>
        </p:nvSpPr>
        <p:spPr>
          <a:xfrm>
            <a:off x="6672300" y="1607275"/>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5" name="Google Shape;1405;p15"/>
          <p:cNvSpPr txBox="1"/>
          <p:nvPr>
            <p:ph idx="7" type="subTitle"/>
          </p:nvPr>
        </p:nvSpPr>
        <p:spPr>
          <a:xfrm>
            <a:off x="6672294" y="36261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6" name="Google Shape;1406;p15"/>
          <p:cNvSpPr txBox="1"/>
          <p:nvPr>
            <p:ph idx="8" type="title"/>
          </p:nvPr>
        </p:nvSpPr>
        <p:spPr>
          <a:xfrm>
            <a:off x="6672300" y="3145150"/>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407" name="Shape 1407"/>
        <p:cNvGrpSpPr/>
        <p:nvPr/>
      </p:nvGrpSpPr>
      <p:grpSpPr>
        <a:xfrm>
          <a:off x="0" y="0"/>
          <a:ext cx="0" cy="0"/>
          <a:chOff x="0" y="0"/>
          <a:chExt cx="0" cy="0"/>
        </a:xfrm>
      </p:grpSpPr>
      <p:sp>
        <p:nvSpPr>
          <p:cNvPr id="1408" name="Google Shape;1408;p16"/>
          <p:cNvSpPr txBox="1"/>
          <p:nvPr>
            <p:ph idx="1" type="subTitle"/>
          </p:nvPr>
        </p:nvSpPr>
        <p:spPr>
          <a:xfrm>
            <a:off x="2400600" y="2067413"/>
            <a:ext cx="4342800" cy="113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sz="20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9" name="Google Shape;1409;p16"/>
          <p:cNvSpPr txBox="1"/>
          <p:nvPr>
            <p:ph type="title"/>
          </p:nvPr>
        </p:nvSpPr>
        <p:spPr>
          <a:xfrm>
            <a:off x="2400450" y="3332738"/>
            <a:ext cx="43428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6"/>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6"/>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6"/>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6"/>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6"/>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6"/>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6"/>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6"/>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6"/>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6"/>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6"/>
              <p:cNvSpPr/>
              <p:nvPr/>
            </p:nvSpPr>
            <p:spPr>
              <a:xfrm flipH="1">
                <a:off x="660123" y="1064966"/>
                <a:ext cx="151768" cy="94420"/>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6"/>
              <p:cNvSpPr/>
              <p:nvPr/>
            </p:nvSpPr>
            <p:spPr>
              <a:xfrm flipH="1">
                <a:off x="546596"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6"/>
              <p:cNvSpPr/>
              <p:nvPr/>
            </p:nvSpPr>
            <p:spPr>
              <a:xfrm flipH="1">
                <a:off x="433093"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6"/>
              <p:cNvSpPr/>
              <p:nvPr/>
            </p:nvSpPr>
            <p:spPr>
              <a:xfrm flipH="1">
                <a:off x="318982" y="1064966"/>
                <a:ext cx="151768" cy="94420"/>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6"/>
              <p:cNvSpPr/>
              <p:nvPr/>
            </p:nvSpPr>
            <p:spPr>
              <a:xfrm flipH="1">
                <a:off x="205454"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6"/>
              <p:cNvSpPr/>
              <p:nvPr/>
            </p:nvSpPr>
            <p:spPr>
              <a:xfrm flipH="1">
                <a:off x="91368" y="1064966"/>
                <a:ext cx="151768" cy="94420"/>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6"/>
              <p:cNvSpPr/>
              <p:nvPr/>
            </p:nvSpPr>
            <p:spPr>
              <a:xfrm flipH="1">
                <a:off x="-274468" y="-93788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6"/>
              <p:cNvSpPr/>
              <p:nvPr/>
            </p:nvSpPr>
            <p:spPr>
              <a:xfrm flipH="1">
                <a:off x="-43602" y="-76411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6"/>
              <p:cNvSpPr/>
              <p:nvPr/>
            </p:nvSpPr>
            <p:spPr>
              <a:xfrm flipH="1">
                <a:off x="-274108" y="-170466"/>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6"/>
              <p:cNvSpPr/>
              <p:nvPr/>
            </p:nvSpPr>
            <p:spPr>
              <a:xfrm flipH="1">
                <a:off x="-38958" y="-38389"/>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6"/>
              <p:cNvSpPr/>
              <p:nvPr/>
            </p:nvSpPr>
            <p:spPr>
              <a:xfrm flipH="1">
                <a:off x="4070422" y="5194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6"/>
              <p:cNvSpPr/>
              <p:nvPr/>
            </p:nvSpPr>
            <p:spPr>
              <a:xfrm flipH="1">
                <a:off x="1455350" y="142173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6"/>
              <p:cNvSpPr/>
              <p:nvPr/>
            </p:nvSpPr>
            <p:spPr>
              <a:xfrm flipH="1">
                <a:off x="1479101" y="144549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6"/>
              <p:cNvSpPr/>
              <p:nvPr/>
            </p:nvSpPr>
            <p:spPr>
              <a:xfrm flipH="1">
                <a:off x="1995153" y="115662"/>
                <a:ext cx="136720" cy="136721"/>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6"/>
              <p:cNvSpPr/>
              <p:nvPr/>
            </p:nvSpPr>
            <p:spPr>
              <a:xfrm flipH="1">
                <a:off x="2018904" y="139413"/>
                <a:ext cx="89219" cy="89218"/>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6"/>
              <p:cNvSpPr/>
              <p:nvPr/>
            </p:nvSpPr>
            <p:spPr>
              <a:xfrm flipH="1">
                <a:off x="2737118" y="-209848"/>
                <a:ext cx="89219"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6"/>
              <p:cNvSpPr/>
              <p:nvPr/>
            </p:nvSpPr>
            <p:spPr>
              <a:xfrm flipH="1">
                <a:off x="394853" y="497937"/>
                <a:ext cx="89219"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6"/>
              <p:cNvSpPr/>
              <p:nvPr/>
            </p:nvSpPr>
            <p:spPr>
              <a:xfrm flipH="1">
                <a:off x="3942405" y="44926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6"/>
              <p:cNvSpPr/>
              <p:nvPr/>
            </p:nvSpPr>
            <p:spPr>
              <a:xfrm flipH="1">
                <a:off x="3966156" y="47301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6"/>
              <p:cNvSpPr/>
              <p:nvPr/>
            </p:nvSpPr>
            <p:spPr>
              <a:xfrm flipH="1">
                <a:off x="5181872" y="-100101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6"/>
              <p:cNvSpPr/>
              <p:nvPr/>
            </p:nvSpPr>
            <p:spPr>
              <a:xfrm flipH="1">
                <a:off x="5206207" y="-97726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6"/>
              <p:cNvSpPr/>
              <p:nvPr/>
            </p:nvSpPr>
            <p:spPr>
              <a:xfrm flipH="1">
                <a:off x="4591117" y="-98652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6"/>
              <p:cNvSpPr/>
              <p:nvPr/>
            </p:nvSpPr>
            <p:spPr>
              <a:xfrm flipH="1">
                <a:off x="983325" y="13015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6"/>
              <p:cNvSpPr/>
              <p:nvPr/>
            </p:nvSpPr>
            <p:spPr>
              <a:xfrm flipH="1">
                <a:off x="1211522" y="117557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6"/>
              <p:cNvSpPr/>
              <p:nvPr/>
            </p:nvSpPr>
            <p:spPr>
              <a:xfrm flipH="1">
                <a:off x="2746380" y="90162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6"/>
              <p:cNvSpPr/>
              <p:nvPr/>
            </p:nvSpPr>
            <p:spPr>
              <a:xfrm flipH="1">
                <a:off x="3865950" y="24540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6"/>
              <p:cNvSpPr/>
              <p:nvPr/>
            </p:nvSpPr>
            <p:spPr>
              <a:xfrm flipH="1">
                <a:off x="1991702" y="86572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6"/>
              <p:cNvSpPr/>
              <p:nvPr/>
            </p:nvSpPr>
            <p:spPr>
              <a:xfrm flipH="1">
                <a:off x="4207092" y="-36042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6"/>
              <p:cNvSpPr/>
              <p:nvPr/>
            </p:nvSpPr>
            <p:spPr>
              <a:xfrm flipH="1">
                <a:off x="3934310" y="-63264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6"/>
              <p:cNvSpPr/>
              <p:nvPr/>
            </p:nvSpPr>
            <p:spPr>
              <a:xfrm flipH="1">
                <a:off x="3959787" y="-60658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6"/>
              <p:cNvSpPr/>
              <p:nvPr/>
            </p:nvSpPr>
            <p:spPr>
              <a:xfrm flipH="1">
                <a:off x="4344954" y="-96972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6"/>
              <p:cNvSpPr/>
              <p:nvPr/>
            </p:nvSpPr>
            <p:spPr>
              <a:xfrm flipH="1">
                <a:off x="6303193" y="-79134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6"/>
              <p:cNvSpPr/>
              <p:nvPr/>
            </p:nvSpPr>
            <p:spPr>
              <a:xfrm flipH="1">
                <a:off x="451617" y="-1700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6"/>
              <p:cNvSpPr/>
              <p:nvPr/>
            </p:nvSpPr>
            <p:spPr>
              <a:xfrm flipH="1">
                <a:off x="3911701" y="-12065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6"/>
              <p:cNvSpPr/>
              <p:nvPr/>
            </p:nvSpPr>
            <p:spPr>
              <a:xfrm flipH="1">
                <a:off x="3798199" y="-12065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6"/>
              <p:cNvSpPr/>
              <p:nvPr/>
            </p:nvSpPr>
            <p:spPr>
              <a:xfrm flipH="1">
                <a:off x="3684087" y="-12065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6"/>
              <p:cNvSpPr/>
              <p:nvPr/>
            </p:nvSpPr>
            <p:spPr>
              <a:xfrm flipH="1">
                <a:off x="3570560"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6"/>
              <p:cNvSpPr/>
              <p:nvPr/>
            </p:nvSpPr>
            <p:spPr>
              <a:xfrm flipH="1">
                <a:off x="3457057" y="-12065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6"/>
              <p:cNvSpPr/>
              <p:nvPr/>
            </p:nvSpPr>
            <p:spPr>
              <a:xfrm flipH="1">
                <a:off x="3342946" y="-12065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6"/>
              <p:cNvSpPr/>
              <p:nvPr/>
            </p:nvSpPr>
            <p:spPr>
              <a:xfrm flipH="1">
                <a:off x="3229418"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6"/>
              <p:cNvSpPr/>
              <p:nvPr/>
            </p:nvSpPr>
            <p:spPr>
              <a:xfrm flipH="1">
                <a:off x="3115332" y="-12065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6"/>
              <p:cNvSpPr/>
              <p:nvPr/>
            </p:nvSpPr>
            <p:spPr>
              <a:xfrm flipH="1">
                <a:off x="4594568" y="66764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6"/>
              <p:cNvSpPr/>
              <p:nvPr/>
            </p:nvSpPr>
            <p:spPr>
              <a:xfrm flipH="1">
                <a:off x="4383752" y="66764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6"/>
              <p:cNvSpPr/>
              <p:nvPr/>
            </p:nvSpPr>
            <p:spPr>
              <a:xfrm flipH="1">
                <a:off x="4172937" y="66764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6"/>
              <p:cNvSpPr/>
              <p:nvPr/>
            </p:nvSpPr>
            <p:spPr>
              <a:xfrm flipH="1">
                <a:off x="3961512" y="66764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6"/>
              <p:cNvSpPr/>
              <p:nvPr/>
            </p:nvSpPr>
            <p:spPr>
              <a:xfrm flipH="1">
                <a:off x="3750697" y="66764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6"/>
              <p:cNvSpPr/>
              <p:nvPr/>
            </p:nvSpPr>
            <p:spPr>
              <a:xfrm flipH="1">
                <a:off x="3539881" y="66764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4" name="Google Shape;1494;p16"/>
            <p:cNvSpPr/>
            <p:nvPr/>
          </p:nvSpPr>
          <p:spPr>
            <a:xfrm flipH="1">
              <a:off x="7520192" y="-1272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p:cSld name="CUSTOM_4">
    <p:spTree>
      <p:nvGrpSpPr>
        <p:cNvPr id="1495"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7"/>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7"/>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7"/>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7"/>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7"/>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7"/>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7"/>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7"/>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7"/>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7"/>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7"/>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7"/>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7"/>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7"/>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7"/>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7"/>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7"/>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7"/>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7"/>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7"/>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7"/>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7"/>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7"/>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7"/>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7"/>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7"/>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7"/>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7"/>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7"/>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7"/>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7"/>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7"/>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7"/>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7"/>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7"/>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7"/>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7"/>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7"/>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7"/>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7"/>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7"/>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7"/>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2" name="Google Shape;1542;p17"/>
          <p:cNvSpPr txBox="1"/>
          <p:nvPr>
            <p:ph type="title"/>
          </p:nvPr>
        </p:nvSpPr>
        <p:spPr>
          <a:xfrm>
            <a:off x="720125" y="1639950"/>
            <a:ext cx="3250500" cy="508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3" name="Google Shape;1543;p17"/>
          <p:cNvSpPr txBox="1"/>
          <p:nvPr>
            <p:ph idx="1" type="subTitle"/>
          </p:nvPr>
        </p:nvSpPr>
        <p:spPr>
          <a:xfrm>
            <a:off x="886200" y="2735875"/>
            <a:ext cx="3084300" cy="14172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1">
  <p:cSld name="CUSTOM_4_1">
    <p:spTree>
      <p:nvGrpSpPr>
        <p:cNvPr id="1544"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8"/>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8"/>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8"/>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8"/>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8"/>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8"/>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8"/>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8"/>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8"/>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8"/>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8"/>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8"/>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8"/>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8"/>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8"/>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8"/>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8"/>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8"/>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8"/>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8"/>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8"/>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8"/>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8"/>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8"/>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8"/>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8"/>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8"/>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8"/>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18"/>
          <p:cNvGrpSpPr/>
          <p:nvPr/>
        </p:nvGrpSpPr>
        <p:grpSpPr>
          <a:xfrm flipH="1" rot="-5400000">
            <a:off x="7579155" y="3321200"/>
            <a:ext cx="979800" cy="3475150"/>
            <a:chOff x="327125" y="2375600"/>
            <a:chExt cx="979800" cy="3475150"/>
          </a:xfrm>
        </p:grpSpPr>
        <p:sp>
          <p:nvSpPr>
            <p:cNvPr id="1576" name="Google Shape;1576;p18"/>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8"/>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8"/>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8"/>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8"/>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8"/>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8"/>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8"/>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8"/>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8"/>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8"/>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8"/>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8"/>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8"/>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8"/>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1" name="Google Shape;1591;p18"/>
          <p:cNvSpPr txBox="1"/>
          <p:nvPr>
            <p:ph type="title"/>
          </p:nvPr>
        </p:nvSpPr>
        <p:spPr>
          <a:xfrm>
            <a:off x="5173500" y="1639950"/>
            <a:ext cx="3250500" cy="508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2" name="Google Shape;1592;p18"/>
          <p:cNvSpPr txBox="1"/>
          <p:nvPr>
            <p:ph idx="1" type="subTitle"/>
          </p:nvPr>
        </p:nvSpPr>
        <p:spPr>
          <a:xfrm>
            <a:off x="5173375" y="2571750"/>
            <a:ext cx="3250500" cy="1503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593" name="Shape 1593"/>
        <p:cNvGrpSpPr/>
        <p:nvPr/>
      </p:nvGrpSpPr>
      <p:grpSpPr>
        <a:xfrm>
          <a:off x="0" y="0"/>
          <a:ext cx="0" cy="0"/>
          <a:chOff x="0" y="0"/>
          <a:chExt cx="0" cy="0"/>
        </a:xfrm>
      </p:grpSpPr>
      <p:grpSp>
        <p:nvGrpSpPr>
          <p:cNvPr id="1594" name="Google Shape;1594;p19"/>
          <p:cNvGrpSpPr/>
          <p:nvPr/>
        </p:nvGrpSpPr>
        <p:grpSpPr>
          <a:xfrm flipH="1">
            <a:off x="-370165" y="-2483486"/>
            <a:ext cx="7884219" cy="3433770"/>
            <a:chOff x="24125" y="294775"/>
            <a:chExt cx="7767703" cy="3383025"/>
          </a:xfrm>
        </p:grpSpPr>
        <p:sp>
          <p:nvSpPr>
            <p:cNvPr id="1595" name="Google Shape;1595;p1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9" name="Google Shape;1689;p19"/>
          <p:cNvGrpSpPr/>
          <p:nvPr/>
        </p:nvGrpSpPr>
        <p:grpSpPr>
          <a:xfrm>
            <a:off x="7222182" y="4568872"/>
            <a:ext cx="881035" cy="290677"/>
            <a:chOff x="7222182" y="4568872"/>
            <a:chExt cx="881035" cy="290677"/>
          </a:xfrm>
        </p:grpSpPr>
        <p:sp>
          <p:nvSpPr>
            <p:cNvPr id="1690" name="Google Shape;1690;p19"/>
            <p:cNvSpPr/>
            <p:nvPr/>
          </p:nvSpPr>
          <p:spPr>
            <a:xfrm>
              <a:off x="722218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9"/>
            <p:cNvSpPr/>
            <p:nvPr/>
          </p:nvSpPr>
          <p:spPr>
            <a:xfrm>
              <a:off x="7370543"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9"/>
            <p:cNvSpPr/>
            <p:nvPr/>
          </p:nvSpPr>
          <p:spPr>
            <a:xfrm>
              <a:off x="7515820"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9"/>
            <p:cNvSpPr/>
            <p:nvPr/>
          </p:nvSpPr>
          <p:spPr>
            <a:xfrm>
              <a:off x="7664180"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9"/>
            <p:cNvSpPr/>
            <p:nvPr/>
          </p:nvSpPr>
          <p:spPr>
            <a:xfrm>
              <a:off x="78094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9"/>
            <p:cNvSpPr/>
            <p:nvPr/>
          </p:nvSpPr>
          <p:spPr>
            <a:xfrm>
              <a:off x="7957817"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6" name="Google Shape;1696;p19"/>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7" name="Google Shape;1697;p19"/>
          <p:cNvSpPr txBox="1"/>
          <p:nvPr>
            <p:ph idx="1" type="subTitle"/>
          </p:nvPr>
        </p:nvSpPr>
        <p:spPr>
          <a:xfrm>
            <a:off x="7200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98" name="Google Shape;1698;p19"/>
          <p:cNvSpPr txBox="1"/>
          <p:nvPr>
            <p:ph idx="2" type="title"/>
          </p:nvPr>
        </p:nvSpPr>
        <p:spPr>
          <a:xfrm>
            <a:off x="7200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99" name="Google Shape;1699;p19"/>
          <p:cNvSpPr txBox="1"/>
          <p:nvPr>
            <p:ph idx="3" type="subTitle"/>
          </p:nvPr>
        </p:nvSpPr>
        <p:spPr>
          <a:xfrm>
            <a:off x="7200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0" name="Google Shape;1700;p19"/>
          <p:cNvSpPr txBox="1"/>
          <p:nvPr>
            <p:ph idx="4" type="title"/>
          </p:nvPr>
        </p:nvSpPr>
        <p:spPr>
          <a:xfrm>
            <a:off x="7200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1" name="Google Shape;1701;p19"/>
          <p:cNvSpPr txBox="1"/>
          <p:nvPr>
            <p:ph idx="5" type="subTitle"/>
          </p:nvPr>
        </p:nvSpPr>
        <p:spPr>
          <a:xfrm>
            <a:off x="348885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2" name="Google Shape;1702;p19"/>
          <p:cNvSpPr txBox="1"/>
          <p:nvPr>
            <p:ph idx="6" type="title"/>
          </p:nvPr>
        </p:nvSpPr>
        <p:spPr>
          <a:xfrm>
            <a:off x="348885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3" name="Google Shape;1703;p19"/>
          <p:cNvSpPr txBox="1"/>
          <p:nvPr>
            <p:ph idx="7" type="subTitle"/>
          </p:nvPr>
        </p:nvSpPr>
        <p:spPr>
          <a:xfrm>
            <a:off x="348885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4" name="Google Shape;1704;p19"/>
          <p:cNvSpPr txBox="1"/>
          <p:nvPr>
            <p:ph idx="8" type="title"/>
          </p:nvPr>
        </p:nvSpPr>
        <p:spPr>
          <a:xfrm>
            <a:off x="348885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5" name="Google Shape;1705;p19"/>
          <p:cNvSpPr txBox="1"/>
          <p:nvPr>
            <p:ph idx="9" type="subTitle"/>
          </p:nvPr>
        </p:nvSpPr>
        <p:spPr>
          <a:xfrm>
            <a:off x="62577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6" name="Google Shape;1706;p19"/>
          <p:cNvSpPr txBox="1"/>
          <p:nvPr>
            <p:ph idx="13" type="title"/>
          </p:nvPr>
        </p:nvSpPr>
        <p:spPr>
          <a:xfrm>
            <a:off x="62577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7" name="Google Shape;1707;p19"/>
          <p:cNvSpPr txBox="1"/>
          <p:nvPr>
            <p:ph idx="14" type="subTitle"/>
          </p:nvPr>
        </p:nvSpPr>
        <p:spPr>
          <a:xfrm>
            <a:off x="62577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8" name="Google Shape;1708;p19"/>
          <p:cNvSpPr txBox="1"/>
          <p:nvPr>
            <p:ph idx="15" type="title"/>
          </p:nvPr>
        </p:nvSpPr>
        <p:spPr>
          <a:xfrm>
            <a:off x="62577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709" name="Shape 1709"/>
        <p:cNvGrpSpPr/>
        <p:nvPr/>
      </p:nvGrpSpPr>
      <p:grpSpPr>
        <a:xfrm>
          <a:off x="0" y="0"/>
          <a:ext cx="0" cy="0"/>
          <a:chOff x="0" y="0"/>
          <a:chExt cx="0" cy="0"/>
        </a:xfrm>
      </p:grpSpPr>
      <p:grpSp>
        <p:nvGrpSpPr>
          <p:cNvPr id="1710" name="Google Shape;1710;p20"/>
          <p:cNvGrpSpPr/>
          <p:nvPr/>
        </p:nvGrpSpPr>
        <p:grpSpPr>
          <a:xfrm>
            <a:off x="730476" y="4569012"/>
            <a:ext cx="1602149" cy="244468"/>
            <a:chOff x="1675453" y="-1233273"/>
            <a:chExt cx="1032712" cy="157579"/>
          </a:xfrm>
        </p:grpSpPr>
        <p:sp>
          <p:nvSpPr>
            <p:cNvPr id="1711" name="Google Shape;1711;p20"/>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2" name="Google Shape;1722;p20"/>
          <p:cNvGrpSpPr/>
          <p:nvPr/>
        </p:nvGrpSpPr>
        <p:grpSpPr>
          <a:xfrm>
            <a:off x="8488400" y="2728975"/>
            <a:ext cx="1552150" cy="3475150"/>
            <a:chOff x="327125" y="2375600"/>
            <a:chExt cx="1552150" cy="3475150"/>
          </a:xfrm>
        </p:grpSpPr>
        <p:sp>
          <p:nvSpPr>
            <p:cNvPr id="1723" name="Google Shape;1723;p2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4" name="Google Shape;1744;p20"/>
          <p:cNvGrpSpPr/>
          <p:nvPr/>
        </p:nvGrpSpPr>
        <p:grpSpPr>
          <a:xfrm>
            <a:off x="-364925" y="-2353500"/>
            <a:ext cx="9644000" cy="3383025"/>
            <a:chOff x="-364925" y="-2353500"/>
            <a:chExt cx="9644000" cy="3383025"/>
          </a:xfrm>
        </p:grpSpPr>
        <p:grpSp>
          <p:nvGrpSpPr>
            <p:cNvPr id="1745" name="Google Shape;1745;p20"/>
            <p:cNvGrpSpPr/>
            <p:nvPr/>
          </p:nvGrpSpPr>
          <p:grpSpPr>
            <a:xfrm>
              <a:off x="-364925" y="-2353500"/>
              <a:ext cx="9644000" cy="3383025"/>
              <a:chOff x="-364925" y="-1720950"/>
              <a:chExt cx="9644000" cy="3383025"/>
            </a:xfrm>
          </p:grpSpPr>
          <p:grpSp>
            <p:nvGrpSpPr>
              <p:cNvPr id="1746" name="Google Shape;1746;p20"/>
              <p:cNvGrpSpPr/>
              <p:nvPr/>
            </p:nvGrpSpPr>
            <p:grpSpPr>
              <a:xfrm flipH="1">
                <a:off x="-364925" y="-1720950"/>
                <a:ext cx="8364453" cy="3383025"/>
                <a:chOff x="-572625" y="294775"/>
                <a:chExt cx="8364453" cy="3383025"/>
              </a:xfrm>
            </p:grpSpPr>
            <p:sp>
              <p:nvSpPr>
                <p:cNvPr id="1747" name="Google Shape;1747;p20"/>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0"/>
                <p:cNvSpPr/>
                <p:nvPr/>
              </p:nvSpPr>
              <p:spPr>
                <a:xfrm>
                  <a:off x="-572625" y="2889150"/>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0"/>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0"/>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41" name="Google Shape;1841;p20"/>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1842" name="Google Shape;1842;p20"/>
            <p:cNvSpPr/>
            <p:nvPr/>
          </p:nvSpPr>
          <p:spPr>
            <a:xfrm flipH="1">
              <a:off x="6008353" y="-398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3" name="Google Shape;1843;p20"/>
          <p:cNvSpPr txBox="1"/>
          <p:nvPr>
            <p:ph type="title"/>
          </p:nvPr>
        </p:nvSpPr>
        <p:spPr>
          <a:xfrm>
            <a:off x="720000" y="314175"/>
            <a:ext cx="7704000" cy="893400"/>
          </a:xfrm>
          <a:prstGeom prst="rect">
            <a:avLst/>
          </a:prstGeom>
        </p:spPr>
        <p:txBody>
          <a:bodyPr anchorCtr="0" anchor="t" bIns="0" lIns="0" spcFirstLastPara="1" rIns="0" wrap="square" tIns="0">
            <a:noAutofit/>
          </a:bodyPr>
          <a:lstStyle>
            <a:lvl1pPr lvl="0" rtl="0">
              <a:spcBef>
                <a:spcPts val="0"/>
              </a:spcBef>
              <a:spcAft>
                <a:spcPts val="0"/>
              </a:spcAft>
              <a:buSzPts val="36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44" name="Google Shape;1844;p20"/>
          <p:cNvSpPr txBox="1"/>
          <p:nvPr>
            <p:ph idx="1" type="subTitle"/>
          </p:nvPr>
        </p:nvSpPr>
        <p:spPr>
          <a:xfrm>
            <a:off x="3488850" y="1978325"/>
            <a:ext cx="2166300" cy="1584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45" name="Google Shape;1845;p20"/>
          <p:cNvSpPr txBox="1"/>
          <p:nvPr/>
        </p:nvSpPr>
        <p:spPr>
          <a:xfrm>
            <a:off x="2493000" y="3787200"/>
            <a:ext cx="4158000" cy="525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sz="1200">
                <a:solidFill>
                  <a:schemeClr val="dk1"/>
                </a:solidFill>
                <a:latin typeface="Roboto"/>
                <a:ea typeface="Roboto"/>
                <a:cs typeface="Roboto"/>
                <a:sym typeface="Roboto"/>
              </a:rPr>
              <a:t>CREDITS: This presentation template was created by </a:t>
            </a:r>
            <a:r>
              <a:rPr b="1" lang="en" sz="1200">
                <a:solidFill>
                  <a:schemeClr val="dk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dk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and infographics &amp; images by </a:t>
            </a:r>
            <a:r>
              <a:rPr b="1" lang="en" sz="1200">
                <a:solidFill>
                  <a:schemeClr val="dk2"/>
                </a:solidFill>
                <a:uFill>
                  <a:noFill/>
                </a:uFill>
                <a:latin typeface="Roboto"/>
                <a:ea typeface="Roboto"/>
                <a:cs typeface="Roboto"/>
                <a:sym typeface="Roboto"/>
                <a:hlinkClick r:id="rId4">
                  <a:extLst>
                    <a:ext uri="{A12FA001-AC4F-418D-AE19-62706E023703}">
                      <ahyp:hlinkClr val="tx"/>
                    </a:ext>
                  </a:extLst>
                </a:hlinkClick>
              </a:rPr>
              <a:t>Freepik</a:t>
            </a:r>
            <a:endParaRPr>
              <a:solidFill>
                <a:schemeClr val="dk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grpSp>
        <p:nvGrpSpPr>
          <p:cNvPr id="172" name="Google Shape;172;p3"/>
          <p:cNvGrpSpPr/>
          <p:nvPr/>
        </p:nvGrpSpPr>
        <p:grpSpPr>
          <a:xfrm>
            <a:off x="-3091593" y="-2017662"/>
            <a:ext cx="7908519" cy="3095522"/>
            <a:chOff x="-3091593" y="-1484262"/>
            <a:chExt cx="7908519" cy="3095522"/>
          </a:xfrm>
        </p:grpSpPr>
        <p:grpSp>
          <p:nvGrpSpPr>
            <p:cNvPr id="173" name="Google Shape;173;p3"/>
            <p:cNvGrpSpPr/>
            <p:nvPr/>
          </p:nvGrpSpPr>
          <p:grpSpPr>
            <a:xfrm>
              <a:off x="-3091593" y="-1484262"/>
              <a:ext cx="7884347" cy="3095522"/>
              <a:chOff x="-3091593" y="-1484262"/>
              <a:chExt cx="7884347" cy="3095522"/>
            </a:xfrm>
          </p:grpSpPr>
          <p:sp>
            <p:nvSpPr>
              <p:cNvPr id="174" name="Google Shape;174;p3"/>
              <p:cNvSpPr/>
              <p:nvPr/>
            </p:nvSpPr>
            <p:spPr>
              <a:xfrm rot="10800000">
                <a:off x="-3091593" y="-453301"/>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10800000">
                <a:off x="-2488881" y="58715"/>
                <a:ext cx="6303378" cy="1490426"/>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10800000">
                <a:off x="-2860727" y="-1484262"/>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10800000">
                <a:off x="-1953114" y="264887"/>
                <a:ext cx="4762126" cy="1309020"/>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800000">
                <a:off x="-55114" y="833084"/>
                <a:ext cx="3182685" cy="7781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10800000">
                <a:off x="2654352" y="663960"/>
                <a:ext cx="2054994" cy="401407"/>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10800000">
                <a:off x="3113081" y="264887"/>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3798841" y="59274"/>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rot="10800000">
                <a:off x="394353" y="672080"/>
                <a:ext cx="136695" cy="13669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rot="10800000">
                <a:off x="418079" y="695805"/>
                <a:ext cx="88660" cy="89244"/>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rot="10800000">
                <a:off x="2364747" y="600243"/>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rot="10800000">
                <a:off x="2389082" y="62399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rot="10800000">
                <a:off x="3119450" y="794286"/>
                <a:ext cx="96171" cy="96171"/>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rot="10800000">
                <a:off x="3137391" y="812226"/>
                <a:ext cx="60849" cy="60849"/>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rot="10800000">
                <a:off x="1773992" y="614732"/>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rot="10800000">
                <a:off x="1389967" y="30321"/>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rot="10800000">
                <a:off x="1117185" y="222029"/>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rot="10800000">
                <a:off x="1142662" y="248089"/>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rot="10800000">
                <a:off x="2750498" y="215660"/>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rot="10800000">
                <a:off x="3063828" y="215660"/>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rot="10800000">
                <a:off x="3750755" y="10630"/>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rot="10800000">
                <a:off x="4206008" y="458930"/>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rot="10800000">
                <a:off x="1527829" y="631531"/>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rot="10800000">
                <a:off x="3486068" y="45314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rot="10800000">
                <a:off x="-539320" y="1055496"/>
                <a:ext cx="3040788" cy="9871"/>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rot="10800000">
                <a:off x="2486953" y="1023650"/>
                <a:ext cx="74171" cy="74146"/>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rot="10800000">
                <a:off x="-192368" y="1292955"/>
                <a:ext cx="280927" cy="175519"/>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3"/>
            <p:cNvSpPr/>
            <p:nvPr/>
          </p:nvSpPr>
          <p:spPr>
            <a:xfrm rot="10800000">
              <a:off x="4766122" y="487397"/>
              <a:ext cx="50803" cy="50803"/>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3"/>
          <p:cNvGrpSpPr/>
          <p:nvPr/>
        </p:nvGrpSpPr>
        <p:grpSpPr>
          <a:xfrm>
            <a:off x="296418" y="4572778"/>
            <a:ext cx="2668622" cy="250644"/>
            <a:chOff x="5926468" y="4708190"/>
            <a:chExt cx="2668622" cy="250644"/>
          </a:xfrm>
        </p:grpSpPr>
        <p:sp>
          <p:nvSpPr>
            <p:cNvPr id="203" name="Google Shape;203;p3"/>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3"/>
          <p:cNvSpPr txBox="1"/>
          <p:nvPr>
            <p:ph type="title"/>
          </p:nvPr>
        </p:nvSpPr>
        <p:spPr>
          <a:xfrm>
            <a:off x="720000" y="1581275"/>
            <a:ext cx="3509700" cy="633000"/>
          </a:xfrm>
          <a:prstGeom prst="rect">
            <a:avLst/>
          </a:prstGeom>
        </p:spPr>
        <p:txBody>
          <a:bodyPr anchorCtr="0" anchor="ctr" bIns="0" lIns="0" spcFirstLastPara="1" rIns="0" wrap="square" tIns="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1" name="Google Shape;221;p3"/>
          <p:cNvSpPr txBox="1"/>
          <p:nvPr>
            <p:ph idx="1" type="subTitle"/>
          </p:nvPr>
        </p:nvSpPr>
        <p:spPr>
          <a:xfrm>
            <a:off x="720000" y="2616563"/>
            <a:ext cx="3509700" cy="1389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2" name="Google Shape;222;p3"/>
          <p:cNvSpPr/>
          <p:nvPr/>
        </p:nvSpPr>
        <p:spPr>
          <a:xfrm>
            <a:off x="4410200" y="570713"/>
            <a:ext cx="4659902" cy="4002069"/>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846" name="Shape 18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3"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3" name="Google Shape;273;p4"/>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lvl1pPr indent="-330200" lvl="0" marL="457200">
              <a:lnSpc>
                <a:spcPct val="100000"/>
              </a:lnSpc>
              <a:spcBef>
                <a:spcPts val="0"/>
              </a:spcBef>
              <a:spcAft>
                <a:spcPts val="0"/>
              </a:spcAft>
              <a:buClr>
                <a:schemeClr val="dk2"/>
              </a:buClr>
              <a:buSzPts val="1600"/>
              <a:buChar char="●"/>
              <a:defRPr sz="1200"/>
            </a:lvl1pPr>
            <a:lvl2pPr indent="-330200" lvl="1" marL="914400">
              <a:spcBef>
                <a:spcPts val="16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4" name="Shape 274"/>
        <p:cNvGrpSpPr/>
        <p:nvPr/>
      </p:nvGrpSpPr>
      <p:grpSpPr>
        <a:xfrm>
          <a:off x="0" y="0"/>
          <a:ext cx="0" cy="0"/>
          <a:chOff x="0" y="0"/>
          <a:chExt cx="0" cy="0"/>
        </a:xfrm>
      </p:grpSpPr>
      <p:grpSp>
        <p:nvGrpSpPr>
          <p:cNvPr id="275" name="Google Shape;275;p5"/>
          <p:cNvGrpSpPr/>
          <p:nvPr/>
        </p:nvGrpSpPr>
        <p:grpSpPr>
          <a:xfrm flipH="1">
            <a:off x="-741540" y="-2483486"/>
            <a:ext cx="7884219" cy="3433770"/>
            <a:chOff x="24125" y="294775"/>
            <a:chExt cx="7767703" cy="3383025"/>
          </a:xfrm>
        </p:grpSpPr>
        <p:sp>
          <p:nvSpPr>
            <p:cNvPr id="276" name="Google Shape;276;p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5"/>
          <p:cNvGrpSpPr/>
          <p:nvPr/>
        </p:nvGrpSpPr>
        <p:grpSpPr>
          <a:xfrm>
            <a:off x="8757750" y="2728975"/>
            <a:ext cx="1552150" cy="3475150"/>
            <a:chOff x="327125" y="2375600"/>
            <a:chExt cx="1552150" cy="3475150"/>
          </a:xfrm>
        </p:grpSpPr>
        <p:sp>
          <p:nvSpPr>
            <p:cNvPr id="371" name="Google Shape;371;p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3" name="Google Shape;393;p5"/>
          <p:cNvSpPr txBox="1"/>
          <p:nvPr>
            <p:ph idx="1" type="subTitle"/>
          </p:nvPr>
        </p:nvSpPr>
        <p:spPr>
          <a:xfrm>
            <a:off x="1216375"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4" name="Google Shape;394;p5"/>
          <p:cNvSpPr txBox="1"/>
          <p:nvPr>
            <p:ph idx="2" type="subTitle"/>
          </p:nvPr>
        </p:nvSpPr>
        <p:spPr>
          <a:xfrm>
            <a:off x="5234100"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5" name="Google Shape;395;p5"/>
          <p:cNvSpPr txBox="1"/>
          <p:nvPr>
            <p:ph idx="3" type="title"/>
          </p:nvPr>
        </p:nvSpPr>
        <p:spPr>
          <a:xfrm>
            <a:off x="121635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96" name="Google Shape;396;p5"/>
          <p:cNvSpPr txBox="1"/>
          <p:nvPr>
            <p:ph idx="4" type="title"/>
          </p:nvPr>
        </p:nvSpPr>
        <p:spPr>
          <a:xfrm>
            <a:off x="523410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7"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a:off x="6124123" y="-68601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6"/>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6"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rect b="b" l="l" r="r" t="t"/>
              <a:pathLst>
                <a:path extrusionOk="0" fill="none" h="43392" w="1">
                  <a:moveTo>
                    <a:pt x="0" y="43391"/>
                  </a:moveTo>
                  <a:lnTo>
                    <a:pt x="0" y="0"/>
                  </a:lnTo>
                </a:path>
              </a:pathLst>
            </a:custGeom>
            <a:solidFill>
              <a:schemeClr val="accent1"/>
            </a:solidFill>
            <a:ln cap="flat" cmpd="sng" w="190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a:off x="4289175" y="3929550"/>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7"/>
          <p:cNvSpPr txBox="1"/>
          <p:nvPr>
            <p:ph type="title"/>
          </p:nvPr>
        </p:nvSpPr>
        <p:spPr>
          <a:xfrm>
            <a:off x="4914300" y="1600200"/>
            <a:ext cx="3509700" cy="587100"/>
          </a:xfrm>
          <a:prstGeom prst="rect">
            <a:avLst/>
          </a:prstGeom>
        </p:spPr>
        <p:txBody>
          <a:bodyPr anchorCtr="0" anchor="ctr" bIns="0" lIns="0" spcFirstLastPara="1" rIns="0" wrap="square" tIns="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71" name="Google Shape;471;p7"/>
          <p:cNvSpPr txBox="1"/>
          <p:nvPr>
            <p:ph idx="1" type="subTitle"/>
          </p:nvPr>
        </p:nvSpPr>
        <p:spPr>
          <a:xfrm>
            <a:off x="4914175" y="2571750"/>
            <a:ext cx="3509700" cy="14934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a:off x="1114412" y="3017876"/>
              <a:ext cx="230477" cy="296"/>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a:off x="1144037" y="2439021"/>
              <a:ext cx="200852" cy="296"/>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a:off x="1032650" y="2025910"/>
              <a:ext cx="312240" cy="296"/>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rect b="b" l="l" r="r" t="t"/>
              <a:pathLst>
                <a:path extrusionOk="0" fill="none" h="93767" w="4498">
                  <a:moveTo>
                    <a:pt x="4497" y="93766"/>
                  </a:moveTo>
                  <a:lnTo>
                    <a:pt x="4497" y="50855"/>
                  </a:lnTo>
                  <a:lnTo>
                    <a:pt x="1" y="46358"/>
                  </a:lnTo>
                  <a:lnTo>
                    <a:pt x="1" y="0"/>
                  </a:lnTo>
                </a:path>
              </a:pathLst>
            </a:custGeom>
            <a:noFill/>
            <a:ln cap="flat" cmpd="sng" w="13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rot="5400000">
              <a:off x="949513" y="2537563"/>
              <a:ext cx="192900" cy="374375"/>
            </a:xfrm>
            <a:custGeom>
              <a:rect b="b" l="l" r="r" t="t"/>
              <a:pathLst>
                <a:path extrusionOk="0" fill="none" h="14975" w="7716">
                  <a:moveTo>
                    <a:pt x="1" y="14974"/>
                  </a:moveTo>
                  <a:lnTo>
                    <a:pt x="7716" y="7259"/>
                  </a:lnTo>
                  <a:lnTo>
                    <a:pt x="7716" y="1"/>
                  </a:lnTo>
                </a:path>
              </a:pathLst>
            </a:custGeom>
            <a:noFill/>
            <a:ln cap="flat" cmpd="sng" w="190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rot="5400000">
              <a:off x="1194225" y="27834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rot="5400000">
              <a:off x="947950" y="25899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
            <p:cNvSpPr/>
            <p:nvPr/>
          </p:nvSpPr>
          <p:spPr>
            <a:xfrm>
              <a:off x="3886708" y="34319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
            <p:cNvSpPr/>
            <p:nvPr/>
          </p:nvSpPr>
          <p:spPr>
            <a:xfrm>
              <a:off x="9826894" y="1712989"/>
              <a:ext cx="136721" cy="13672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7339839" y="74051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7363590" y="764268"/>
              <a:ext cx="89218" cy="89218"/>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6124123" y="-68601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9" name="Google Shape;529;p7"/>
            <p:cNvCxnSpPr/>
            <p:nvPr/>
          </p:nvCxnSpPr>
          <p:spPr>
            <a:xfrm rot="10800000">
              <a:off x="1697950" y="877825"/>
              <a:ext cx="2233200" cy="0"/>
            </a:xfrm>
            <a:prstGeom prst="straightConnector1">
              <a:avLst/>
            </a:prstGeom>
            <a:noFill/>
            <a:ln cap="flat" cmpd="sng" w="19050">
              <a:solidFill>
                <a:schemeClr val="accent2"/>
              </a:solidFill>
              <a:prstDash val="solid"/>
              <a:round/>
              <a:headEnd len="med" w="med" type="oval"/>
              <a:tailEnd len="med" w="med" type="none"/>
            </a:ln>
          </p:spPr>
        </p:cxnSp>
        <p:sp>
          <p:nvSpPr>
            <p:cNvPr id="530" name="Google Shape;530;p7"/>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7"/>
            <p:cNvGrpSpPr/>
            <p:nvPr/>
          </p:nvGrpSpPr>
          <p:grpSpPr>
            <a:xfrm flipH="1" rot="-5400000">
              <a:off x="266770" y="647027"/>
              <a:ext cx="2094354" cy="800631"/>
              <a:chOff x="5593937" y="1366150"/>
              <a:chExt cx="1612903" cy="622575"/>
            </a:xfrm>
          </p:grpSpPr>
          <p:sp>
            <p:nvSpPr>
              <p:cNvPr id="533" name="Google Shape;533;p7"/>
              <p:cNvSpPr/>
              <p:nvPr/>
            </p:nvSpPr>
            <p:spPr>
              <a:xfrm>
                <a:off x="5593937"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7100690"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5" name="Google Shape;535;p7"/>
          <p:cNvSpPr/>
          <p:nvPr/>
        </p:nvSpPr>
        <p:spPr>
          <a:xfrm flipH="1" rot="10800000">
            <a:off x="-3890200" y="634939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3839318"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3984595"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4132955"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427823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4426592"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3"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txBox="1"/>
          <p:nvPr>
            <p:ph type="title"/>
          </p:nvPr>
        </p:nvSpPr>
        <p:spPr>
          <a:xfrm>
            <a:off x="1763250" y="1849800"/>
            <a:ext cx="5617500" cy="1443900"/>
          </a:xfrm>
          <a:prstGeom prst="rect">
            <a:avLst/>
          </a:prstGeom>
        </p:spPr>
        <p:txBody>
          <a:bodyPr anchorCtr="0" anchor="ctr" bIns="0" lIns="0" spcFirstLastPara="1" rIns="0" wrap="square" tIns="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6"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4" name="Google Shape;664;p9"/>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665" name="Google Shape;665;p9"/>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9"/>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8" name="Google Shape;708;p9"/>
          <p:cNvSpPr txBox="1"/>
          <p:nvPr>
            <p:ph type="title"/>
          </p:nvPr>
        </p:nvSpPr>
        <p:spPr>
          <a:xfrm>
            <a:off x="2549400" y="2221500"/>
            <a:ext cx="4045200" cy="754800"/>
          </a:xfrm>
          <a:prstGeom prst="rect">
            <a:avLst/>
          </a:prstGeom>
        </p:spPr>
        <p:txBody>
          <a:bodyPr anchorCtr="0" anchor="ctr" bIns="0" lIns="0" spcFirstLastPara="1" rIns="0" wrap="square" tIns="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09" name="Google Shape;709;p9"/>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10" name="Google Shape;710;p9"/>
          <p:cNvSpPr txBox="1"/>
          <p:nvPr>
            <p:ph hasCustomPrompt="1" idx="2" type="title"/>
          </p:nvPr>
        </p:nvSpPr>
        <p:spPr>
          <a:xfrm>
            <a:off x="3647325" y="1212825"/>
            <a:ext cx="1926600" cy="7548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72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10"/>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43" name="Google Shape;743;p10"/>
          <p:cNvGrpSpPr/>
          <p:nvPr/>
        </p:nvGrpSpPr>
        <p:grpSpPr>
          <a:xfrm flipH="1" rot="5400000">
            <a:off x="-113625" y="3210625"/>
            <a:ext cx="536425" cy="3475150"/>
            <a:chOff x="327125" y="2375600"/>
            <a:chExt cx="536425" cy="3475150"/>
          </a:xfrm>
        </p:grpSpPr>
        <p:sp>
          <p:nvSpPr>
            <p:cNvPr id="744" name="Google Shape;744;p1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p:txBody>
      </p:sp>
      <p:sp>
        <p:nvSpPr>
          <p:cNvPr id="7" name="Google Shape;7;p1"/>
          <p:cNvSpPr txBox="1"/>
          <p:nvPr>
            <p:ph idx="1" type="body"/>
          </p:nvPr>
        </p:nvSpPr>
        <p:spPr>
          <a:xfrm>
            <a:off x="720000" y="1617575"/>
            <a:ext cx="7704000" cy="2951400"/>
          </a:xfrm>
          <a:prstGeom prst="rect">
            <a:avLst/>
          </a:prstGeom>
          <a:noFill/>
          <a:ln>
            <a:noFill/>
          </a:ln>
        </p:spPr>
        <p:txBody>
          <a:bodyPr anchorCtr="0" anchor="t" bIns="0" lIns="0" spcFirstLastPara="1" rIns="0" wrap="square" tIns="0">
            <a:noAutofit/>
          </a:bodyPr>
          <a:lstStyle>
            <a:lvl1pPr indent="-330200" lvl="0" marL="457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indent="-330200" lvl="1" marL="914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indent="-330200" lvl="2" marL="1371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indent="-330200" lvl="3" marL="18288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indent="-330200" lvl="4" marL="22860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indent="-330200" lvl="5" marL="2743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indent="-330200" lvl="6" marL="3200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indent="-330200" lvl="7" marL="3657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indent="-330200" lvl="8" marL="41148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4.jpg"/><Relationship Id="rId4" Type="http://schemas.openxmlformats.org/officeDocument/2006/relationships/image" Target="../media/image1.jpg"/><Relationship Id="rId5" Type="http://schemas.openxmlformats.org/officeDocument/2006/relationships/image" Target="../media/image4.jpg"/><Relationship Id="rId6" Type="http://schemas.openxmlformats.org/officeDocument/2006/relationships/image" Target="../media/image2.jpg"/><Relationship Id="rId7"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2.jpg"/><Relationship Id="rId4" Type="http://schemas.openxmlformats.org/officeDocument/2006/relationships/image" Target="../media/image7.jpg"/><Relationship Id="rId5" Type="http://schemas.openxmlformats.org/officeDocument/2006/relationships/image" Target="../media/image11.jpg"/><Relationship Id="rId6"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medium.com/analytics-vidhya/visually-interpreting-the-confusion-matrix-787a70b6567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grpSp>
        <p:nvGrpSpPr>
          <p:cNvPr id="1851" name="Google Shape;1851;p22"/>
          <p:cNvGrpSpPr/>
          <p:nvPr/>
        </p:nvGrpSpPr>
        <p:grpSpPr>
          <a:xfrm>
            <a:off x="-223784" y="-6"/>
            <a:ext cx="2284525" cy="985488"/>
            <a:chOff x="-223784" y="-6"/>
            <a:chExt cx="2284525" cy="985488"/>
          </a:xfrm>
        </p:grpSpPr>
        <p:sp>
          <p:nvSpPr>
            <p:cNvPr id="1852" name="Google Shape;1852;p22"/>
            <p:cNvSpPr/>
            <p:nvPr/>
          </p:nvSpPr>
          <p:spPr>
            <a:xfrm rot="5400000">
              <a:off x="751670" y="-653904"/>
              <a:ext cx="291159" cy="1770887"/>
            </a:xfrm>
            <a:custGeom>
              <a:rect b="b" l="l" r="r" t="t"/>
              <a:pathLst>
                <a:path extrusionOk="0" fill="none" h="20126" w="3309">
                  <a:moveTo>
                    <a:pt x="3309" y="20126"/>
                  </a:moveTo>
                  <a:lnTo>
                    <a:pt x="3309" y="10627"/>
                  </a:lnTo>
                  <a:lnTo>
                    <a:pt x="1" y="7293"/>
                  </a:ln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2"/>
            <p:cNvSpPr/>
            <p:nvPr/>
          </p:nvSpPr>
          <p:spPr>
            <a:xfrm rot="5400000">
              <a:off x="294064" y="-86060"/>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2"/>
            <p:cNvSpPr/>
            <p:nvPr/>
          </p:nvSpPr>
          <p:spPr>
            <a:xfrm rot="5400000">
              <a:off x="575332" y="113545"/>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2"/>
            <p:cNvSpPr/>
            <p:nvPr/>
          </p:nvSpPr>
          <p:spPr>
            <a:xfrm rot="5400000">
              <a:off x="873382" y="-351369"/>
              <a:ext cx="147899" cy="1895787"/>
            </a:xfrm>
            <a:custGeom>
              <a:rect b="b" l="l" r="r" t="t"/>
              <a:pathLst>
                <a:path extrusionOk="0" fill="none" h="21405" w="1681">
                  <a:moveTo>
                    <a:pt x="1" y="21405"/>
                  </a:moveTo>
                  <a:lnTo>
                    <a:pt x="1" y="5114"/>
                  </a:lnTo>
                  <a:lnTo>
                    <a:pt x="1680" y="3434"/>
                  </a:lnTo>
                  <a:lnTo>
                    <a:pt x="168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2"/>
            <p:cNvSpPr/>
            <p:nvPr/>
          </p:nvSpPr>
          <p:spPr>
            <a:xfrm rot="5400000">
              <a:off x="551408" y="-235203"/>
              <a:ext cx="361727" cy="1912111"/>
            </a:xfrm>
            <a:custGeom>
              <a:rect b="b" l="l" r="r" t="t"/>
              <a:pathLst>
                <a:path extrusionOk="0" fill="none" h="21731" w="4111">
                  <a:moveTo>
                    <a:pt x="0" y="21730"/>
                  </a:moveTo>
                  <a:lnTo>
                    <a:pt x="0" y="14562"/>
                  </a:lnTo>
                  <a:lnTo>
                    <a:pt x="4110" y="10427"/>
                  </a:lnTo>
                  <a:lnTo>
                    <a:pt x="4110" y="1"/>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2"/>
            <p:cNvSpPr/>
            <p:nvPr/>
          </p:nvSpPr>
          <p:spPr>
            <a:xfrm rot="5400000">
              <a:off x="1689436" y="81896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2"/>
            <p:cNvSpPr/>
            <p:nvPr/>
          </p:nvSpPr>
          <p:spPr>
            <a:xfrm rot="5400000">
              <a:off x="1894132" y="585435"/>
              <a:ext cx="167709" cy="165509"/>
            </a:xfrm>
            <a:custGeom>
              <a:rect b="b" l="l" r="r" t="t"/>
              <a:pathLst>
                <a:path extrusionOk="0" h="1881" w="1906">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2"/>
            <p:cNvSpPr/>
            <p:nvPr/>
          </p:nvSpPr>
          <p:spPr>
            <a:xfrm rot="5400000">
              <a:off x="1782751" y="-50"/>
              <a:ext cx="167621" cy="167709"/>
            </a:xfrm>
            <a:custGeom>
              <a:rect b="b" l="l" r="r" t="t"/>
              <a:pathLst>
                <a:path extrusionOk="0" h="1906" w="1905">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0" name="Google Shape;1860;p22"/>
          <p:cNvGrpSpPr/>
          <p:nvPr/>
        </p:nvGrpSpPr>
        <p:grpSpPr>
          <a:xfrm>
            <a:off x="5876365" y="118125"/>
            <a:ext cx="3316597" cy="2830576"/>
            <a:chOff x="5876365" y="118125"/>
            <a:chExt cx="3316597" cy="2830576"/>
          </a:xfrm>
        </p:grpSpPr>
        <p:sp>
          <p:nvSpPr>
            <p:cNvPr id="1861" name="Google Shape;1861;p22"/>
            <p:cNvSpPr/>
            <p:nvPr/>
          </p:nvSpPr>
          <p:spPr>
            <a:xfrm rot="10800000">
              <a:off x="9025253" y="996438"/>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2"/>
            <p:cNvSpPr/>
            <p:nvPr/>
          </p:nvSpPr>
          <p:spPr>
            <a:xfrm>
              <a:off x="6008817" y="118125"/>
              <a:ext cx="3134824" cy="182018"/>
            </a:xfrm>
            <a:custGeom>
              <a:rect b="b" l="l" r="r" t="t"/>
              <a:pathLst>
                <a:path extrusionOk="0" fill="none" h="1480" w="25490">
                  <a:moveTo>
                    <a:pt x="1" y="1479"/>
                  </a:moveTo>
                  <a:lnTo>
                    <a:pt x="13710" y="1479"/>
                  </a:lnTo>
                  <a:lnTo>
                    <a:pt x="15164" y="0"/>
                  </a:lnTo>
                  <a:lnTo>
                    <a:pt x="25490" y="0"/>
                  </a:lnTo>
                </a:path>
              </a:pathLst>
            </a:custGeom>
            <a:noFill/>
            <a:ln cap="rnd"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2"/>
            <p:cNvSpPr/>
            <p:nvPr/>
          </p:nvSpPr>
          <p:spPr>
            <a:xfrm>
              <a:off x="5876365" y="182815"/>
              <a:ext cx="234282" cy="234409"/>
            </a:xfrm>
            <a:custGeom>
              <a:rect b="b" l="l" r="r" t="t"/>
              <a:pathLst>
                <a:path extrusionOk="0" h="1906" w="1905">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2"/>
            <p:cNvSpPr/>
            <p:nvPr/>
          </p:nvSpPr>
          <p:spPr>
            <a:xfrm rot="10800000">
              <a:off x="9109108" y="515661"/>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2"/>
            <p:cNvSpPr/>
            <p:nvPr/>
          </p:nvSpPr>
          <p:spPr>
            <a:xfrm rot="10800000">
              <a:off x="8441048" y="515657"/>
              <a:ext cx="361727" cy="2369168"/>
            </a:xfrm>
            <a:custGeom>
              <a:rect b="b" l="l" r="r" t="t"/>
              <a:pathLst>
                <a:path extrusionOk="0" fill="none" h="21731" w="4111">
                  <a:moveTo>
                    <a:pt x="0" y="21730"/>
                  </a:moveTo>
                  <a:lnTo>
                    <a:pt x="0" y="14562"/>
                  </a:lnTo>
                  <a:lnTo>
                    <a:pt x="4110" y="10427"/>
                  </a:lnTo>
                  <a:lnTo>
                    <a:pt x="411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2"/>
            <p:cNvSpPr/>
            <p:nvPr/>
          </p:nvSpPr>
          <p:spPr>
            <a:xfrm rot="10800000">
              <a:off x="8357275" y="278108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7" name="Google Shape;1867;p22"/>
          <p:cNvSpPr txBox="1"/>
          <p:nvPr>
            <p:ph type="ctrTitle"/>
          </p:nvPr>
        </p:nvSpPr>
        <p:spPr>
          <a:xfrm>
            <a:off x="1009200" y="1918272"/>
            <a:ext cx="7125600" cy="1147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4700">
                <a:solidFill>
                  <a:srgbClr val="FFD966"/>
                </a:solidFill>
              </a:rPr>
              <a:t>Risk Identification and</a:t>
            </a:r>
            <a:endParaRPr sz="4700">
              <a:solidFill>
                <a:srgbClr val="FFD966"/>
              </a:solidFill>
            </a:endParaRPr>
          </a:p>
          <a:p>
            <a:pPr indent="0" lvl="0" marL="0" rtl="0" algn="ctr">
              <a:spcBef>
                <a:spcPts val="0"/>
              </a:spcBef>
              <a:spcAft>
                <a:spcPts val="0"/>
              </a:spcAft>
              <a:buNone/>
            </a:pPr>
            <a:r>
              <a:rPr lang="en" sz="4700">
                <a:solidFill>
                  <a:srgbClr val="FFD966"/>
                </a:solidFill>
              </a:rPr>
              <a:t>Prediction for Long COVID</a:t>
            </a:r>
            <a:endParaRPr sz="4700">
              <a:solidFill>
                <a:srgbClr val="FFD966"/>
              </a:solidFill>
            </a:endParaRPr>
          </a:p>
        </p:txBody>
      </p:sp>
      <p:sp>
        <p:nvSpPr>
          <p:cNvPr id="1868" name="Google Shape;1868;p22"/>
          <p:cNvSpPr txBox="1"/>
          <p:nvPr>
            <p:ph idx="1" type="subTitle"/>
          </p:nvPr>
        </p:nvSpPr>
        <p:spPr>
          <a:xfrm>
            <a:off x="1009200" y="3320971"/>
            <a:ext cx="7125600" cy="514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700">
                <a:solidFill>
                  <a:schemeClr val="dk1"/>
                </a:solidFill>
                <a:latin typeface="Maven Pro"/>
                <a:ea typeface="Maven Pro"/>
                <a:cs typeface="Maven Pro"/>
                <a:sym typeface="Maven Pro"/>
              </a:rPr>
              <a:t>Emma Jin, Elliot Kim, Victoria Song</a:t>
            </a:r>
            <a:endParaRPr sz="1700">
              <a:solidFill>
                <a:schemeClr val="dk1"/>
              </a:solidFill>
              <a:latin typeface="Maven Pro"/>
              <a:ea typeface="Maven Pro"/>
              <a:cs typeface="Maven Pro"/>
              <a:sym typeface="Maven Pro"/>
            </a:endParaRPr>
          </a:p>
          <a:p>
            <a:pPr indent="0" lvl="0" marL="0" rtl="0" algn="ctr">
              <a:spcBef>
                <a:spcPts val="0"/>
              </a:spcBef>
              <a:spcAft>
                <a:spcPts val="0"/>
              </a:spcAft>
              <a:buNone/>
            </a:pPr>
            <a:r>
              <a:rPr lang="en" sz="1700">
                <a:solidFill>
                  <a:schemeClr val="dk1"/>
                </a:solidFill>
                <a:latin typeface="Maven Pro"/>
                <a:ea typeface="Maven Pro"/>
                <a:cs typeface="Maven Pro"/>
                <a:sym typeface="Maven Pro"/>
              </a:rPr>
              <a:t>CPSC 66 (Fall 2021)</a:t>
            </a:r>
            <a:endParaRPr sz="1700">
              <a:solidFill>
                <a:schemeClr val="dk1"/>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8" name="Shape 1958"/>
        <p:cNvGrpSpPr/>
        <p:nvPr/>
      </p:nvGrpSpPr>
      <p:grpSpPr>
        <a:xfrm>
          <a:off x="0" y="0"/>
          <a:ext cx="0" cy="0"/>
          <a:chOff x="0" y="0"/>
          <a:chExt cx="0" cy="0"/>
        </a:xfrm>
      </p:grpSpPr>
      <p:sp>
        <p:nvSpPr>
          <p:cNvPr id="1959" name="Google Shape;1959;p31"/>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confusion Matrices After Tuning</a:t>
            </a:r>
            <a:endParaRPr/>
          </a:p>
        </p:txBody>
      </p:sp>
      <p:pic>
        <p:nvPicPr>
          <p:cNvPr id="1960" name="Google Shape;1960;p31"/>
          <p:cNvPicPr preferRelativeResize="0"/>
          <p:nvPr/>
        </p:nvPicPr>
        <p:blipFill>
          <a:blip r:embed="rId3">
            <a:alphaModFix/>
          </a:blip>
          <a:stretch>
            <a:fillRect/>
          </a:stretch>
        </p:blipFill>
        <p:spPr>
          <a:xfrm>
            <a:off x="693925" y="1236162"/>
            <a:ext cx="1810575" cy="1608170"/>
          </a:xfrm>
          <a:prstGeom prst="rect">
            <a:avLst/>
          </a:prstGeom>
          <a:noFill/>
          <a:ln>
            <a:noFill/>
          </a:ln>
        </p:spPr>
      </p:pic>
      <p:pic>
        <p:nvPicPr>
          <p:cNvPr id="1961" name="Google Shape;1961;p31"/>
          <p:cNvPicPr preferRelativeResize="0"/>
          <p:nvPr/>
        </p:nvPicPr>
        <p:blipFill>
          <a:blip r:embed="rId4">
            <a:alphaModFix/>
          </a:blip>
          <a:stretch>
            <a:fillRect/>
          </a:stretch>
        </p:blipFill>
        <p:spPr>
          <a:xfrm>
            <a:off x="693925" y="2844324"/>
            <a:ext cx="1810575" cy="1676350"/>
          </a:xfrm>
          <a:prstGeom prst="rect">
            <a:avLst/>
          </a:prstGeom>
          <a:noFill/>
          <a:ln>
            <a:noFill/>
          </a:ln>
        </p:spPr>
      </p:pic>
      <p:pic>
        <p:nvPicPr>
          <p:cNvPr id="1962" name="Google Shape;1962;p31"/>
          <p:cNvPicPr preferRelativeResize="0"/>
          <p:nvPr/>
        </p:nvPicPr>
        <p:blipFill>
          <a:blip r:embed="rId5">
            <a:alphaModFix/>
          </a:blip>
          <a:stretch>
            <a:fillRect/>
          </a:stretch>
        </p:blipFill>
        <p:spPr>
          <a:xfrm>
            <a:off x="2765975" y="1202075"/>
            <a:ext cx="3774651" cy="3352700"/>
          </a:xfrm>
          <a:prstGeom prst="rect">
            <a:avLst/>
          </a:prstGeom>
          <a:noFill/>
          <a:ln>
            <a:noFill/>
          </a:ln>
        </p:spPr>
      </p:pic>
      <p:pic>
        <p:nvPicPr>
          <p:cNvPr id="1963" name="Google Shape;1963;p31"/>
          <p:cNvPicPr preferRelativeResize="0"/>
          <p:nvPr/>
        </p:nvPicPr>
        <p:blipFill>
          <a:blip r:embed="rId6">
            <a:alphaModFix/>
          </a:blip>
          <a:stretch>
            <a:fillRect/>
          </a:stretch>
        </p:blipFill>
        <p:spPr>
          <a:xfrm>
            <a:off x="6802100" y="1202063"/>
            <a:ext cx="1887325" cy="1676350"/>
          </a:xfrm>
          <a:prstGeom prst="rect">
            <a:avLst/>
          </a:prstGeom>
          <a:noFill/>
          <a:ln>
            <a:noFill/>
          </a:ln>
        </p:spPr>
      </p:pic>
      <p:pic>
        <p:nvPicPr>
          <p:cNvPr id="1964" name="Google Shape;1964;p31"/>
          <p:cNvPicPr preferRelativeResize="0"/>
          <p:nvPr/>
        </p:nvPicPr>
        <p:blipFill>
          <a:blip r:embed="rId7">
            <a:alphaModFix/>
          </a:blip>
          <a:stretch>
            <a:fillRect/>
          </a:stretch>
        </p:blipFill>
        <p:spPr>
          <a:xfrm>
            <a:off x="6802100" y="2844325"/>
            <a:ext cx="1887325" cy="167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8" name="Shape 1968"/>
        <p:cNvGrpSpPr/>
        <p:nvPr/>
      </p:nvGrpSpPr>
      <p:grpSpPr>
        <a:xfrm>
          <a:off x="0" y="0"/>
          <a:ext cx="0" cy="0"/>
          <a:chOff x="0" y="0"/>
          <a:chExt cx="0" cy="0"/>
        </a:xfrm>
      </p:grpSpPr>
      <p:sp>
        <p:nvSpPr>
          <p:cNvPr id="1969" name="Google Shape;1969;p32"/>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Tuning on precision</a:t>
            </a:r>
            <a:endParaRPr/>
          </a:p>
        </p:txBody>
      </p:sp>
      <p:pic>
        <p:nvPicPr>
          <p:cNvPr id="1970" name="Google Shape;1970;p32"/>
          <p:cNvPicPr preferRelativeResize="0"/>
          <p:nvPr/>
        </p:nvPicPr>
        <p:blipFill>
          <a:blip r:embed="rId3">
            <a:alphaModFix/>
          </a:blip>
          <a:stretch>
            <a:fillRect/>
          </a:stretch>
        </p:blipFill>
        <p:spPr>
          <a:xfrm>
            <a:off x="4882275" y="1311200"/>
            <a:ext cx="3438100" cy="3053775"/>
          </a:xfrm>
          <a:prstGeom prst="rect">
            <a:avLst/>
          </a:prstGeom>
          <a:noFill/>
          <a:ln>
            <a:noFill/>
          </a:ln>
        </p:spPr>
      </p:pic>
      <p:sp>
        <p:nvSpPr>
          <p:cNvPr id="1971" name="Google Shape;1971;p32"/>
          <p:cNvSpPr txBox="1"/>
          <p:nvPr>
            <p:ph idx="4294967295" type="body"/>
          </p:nvPr>
        </p:nvSpPr>
        <p:spPr>
          <a:xfrm>
            <a:off x="931200" y="1375963"/>
            <a:ext cx="3640800" cy="3192900"/>
          </a:xfrm>
          <a:prstGeom prst="rect">
            <a:avLst/>
          </a:prstGeom>
        </p:spPr>
        <p:txBody>
          <a:bodyPr anchorCtr="0" anchor="t" bIns="0" lIns="0" spcFirstLastPara="1" rIns="0" wrap="square" tIns="0">
            <a:noAutofit/>
          </a:bodyPr>
          <a:lstStyle/>
          <a:p>
            <a:pPr indent="-330200" lvl="0" marL="457200" rtl="0" algn="l">
              <a:spcBef>
                <a:spcPts val="0"/>
              </a:spcBef>
              <a:spcAft>
                <a:spcPts val="0"/>
              </a:spcAft>
              <a:buClr>
                <a:srgbClr val="F2F2F2"/>
              </a:buClr>
              <a:buSzPts val="1600"/>
              <a:buFont typeface="Maven Pro"/>
              <a:buChar char="●"/>
            </a:pPr>
            <a:r>
              <a:rPr lang="en">
                <a:solidFill>
                  <a:srgbClr val="F2F2F2"/>
                </a:solidFill>
                <a:latin typeface="Maven Pro"/>
                <a:ea typeface="Maven Pro"/>
                <a:cs typeface="Maven Pro"/>
                <a:sym typeface="Maven Pro"/>
              </a:rPr>
              <a:t>number of estimations = 75, max depth = 5, max leaf nodes = 15, max leaf nodes = 15, max features = 50% and min samples leaf = 25</a:t>
            </a:r>
            <a:endParaRPr>
              <a:solidFill>
                <a:srgbClr val="F2F2F2"/>
              </a:solidFill>
              <a:latin typeface="Maven Pro"/>
              <a:ea typeface="Maven Pro"/>
              <a:cs typeface="Maven Pro"/>
              <a:sym typeface="Maven Pro"/>
            </a:endParaRPr>
          </a:p>
          <a:p>
            <a:pPr indent="0" lvl="0" marL="457200" rtl="0" algn="l">
              <a:spcBef>
                <a:spcPts val="1000"/>
              </a:spcBef>
              <a:spcAft>
                <a:spcPts val="0"/>
              </a:spcAft>
              <a:buNone/>
            </a:pPr>
            <a:r>
              <a:t/>
            </a:r>
            <a:endParaRPr sz="900">
              <a:solidFill>
                <a:srgbClr val="F2F2F2"/>
              </a:solidFill>
              <a:latin typeface="Maven Pro"/>
              <a:ea typeface="Maven Pro"/>
              <a:cs typeface="Maven Pro"/>
              <a:sym typeface="Maven Pro"/>
            </a:endParaRPr>
          </a:p>
          <a:p>
            <a:pPr indent="-330200" lvl="0" marL="457200" rtl="0" algn="l">
              <a:spcBef>
                <a:spcPts val="1000"/>
              </a:spcBef>
              <a:spcAft>
                <a:spcPts val="0"/>
              </a:spcAft>
              <a:buClr>
                <a:srgbClr val="F2F2F2"/>
              </a:buClr>
              <a:buSzPts val="1600"/>
              <a:buFont typeface="Maven Pro"/>
              <a:buChar char="●"/>
            </a:pPr>
            <a:r>
              <a:rPr lang="en">
                <a:solidFill>
                  <a:srgbClr val="F2F2F2"/>
                </a:solidFill>
                <a:latin typeface="Maven Pro"/>
                <a:ea typeface="Maven Pro"/>
                <a:cs typeface="Maven Pro"/>
                <a:sym typeface="Maven Pro"/>
              </a:rPr>
              <a:t>Performing a hold-out validation on this model yields accuracy = 0.723, precision = 0.815, recall = 0.768, and f1-score= 0.791</a:t>
            </a:r>
            <a:endParaRPr>
              <a:solidFill>
                <a:srgbClr val="F2F2F2"/>
              </a:solidFill>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5" name="Shape 1975"/>
        <p:cNvGrpSpPr/>
        <p:nvPr/>
      </p:nvGrpSpPr>
      <p:grpSpPr>
        <a:xfrm>
          <a:off x="0" y="0"/>
          <a:ext cx="0" cy="0"/>
          <a:chOff x="0" y="0"/>
          <a:chExt cx="0" cy="0"/>
        </a:xfrm>
      </p:grpSpPr>
      <p:sp>
        <p:nvSpPr>
          <p:cNvPr id="1976" name="Google Shape;1976;p33"/>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Normalized confusion matrix</a:t>
            </a:r>
            <a:endParaRPr/>
          </a:p>
        </p:txBody>
      </p:sp>
      <p:pic>
        <p:nvPicPr>
          <p:cNvPr id="1977" name="Google Shape;1977;p33"/>
          <p:cNvPicPr preferRelativeResize="0"/>
          <p:nvPr/>
        </p:nvPicPr>
        <p:blipFill>
          <a:blip r:embed="rId3">
            <a:alphaModFix/>
          </a:blip>
          <a:stretch>
            <a:fillRect/>
          </a:stretch>
        </p:blipFill>
        <p:spPr>
          <a:xfrm>
            <a:off x="639325" y="1413250"/>
            <a:ext cx="3124200" cy="2800350"/>
          </a:xfrm>
          <a:prstGeom prst="rect">
            <a:avLst/>
          </a:prstGeom>
          <a:noFill/>
          <a:ln>
            <a:noFill/>
          </a:ln>
        </p:spPr>
      </p:pic>
      <p:pic>
        <p:nvPicPr>
          <p:cNvPr id="1978" name="Google Shape;1978;p33"/>
          <p:cNvPicPr preferRelativeResize="0"/>
          <p:nvPr/>
        </p:nvPicPr>
        <p:blipFill>
          <a:blip r:embed="rId4">
            <a:alphaModFix/>
          </a:blip>
          <a:stretch>
            <a:fillRect/>
          </a:stretch>
        </p:blipFill>
        <p:spPr>
          <a:xfrm>
            <a:off x="5364575" y="1413250"/>
            <a:ext cx="3124200" cy="2800350"/>
          </a:xfrm>
          <a:prstGeom prst="rect">
            <a:avLst/>
          </a:prstGeom>
          <a:noFill/>
          <a:ln>
            <a:noFill/>
          </a:ln>
        </p:spPr>
      </p:pic>
      <p:grpSp>
        <p:nvGrpSpPr>
          <p:cNvPr id="1979" name="Google Shape;1979;p33"/>
          <p:cNvGrpSpPr/>
          <p:nvPr/>
        </p:nvGrpSpPr>
        <p:grpSpPr>
          <a:xfrm>
            <a:off x="4079037" y="2465550"/>
            <a:ext cx="970026" cy="695751"/>
            <a:chOff x="5037700" y="2430325"/>
            <a:chExt cx="75950" cy="65850"/>
          </a:xfrm>
        </p:grpSpPr>
        <p:sp>
          <p:nvSpPr>
            <p:cNvPr id="1980" name="Google Shape;1980;p33"/>
            <p:cNvSpPr/>
            <p:nvPr/>
          </p:nvSpPr>
          <p:spPr>
            <a:xfrm>
              <a:off x="5059700" y="2430325"/>
              <a:ext cx="53950" cy="65850"/>
            </a:xfrm>
            <a:custGeom>
              <a:rect b="b" l="l" r="r" t="t"/>
              <a:pathLst>
                <a:path extrusionOk="0" h="2634" w="2158">
                  <a:moveTo>
                    <a:pt x="1" y="1"/>
                  </a:moveTo>
                  <a:lnTo>
                    <a:pt x="866" y="1321"/>
                  </a:lnTo>
                  <a:lnTo>
                    <a:pt x="1" y="2633"/>
                  </a:lnTo>
                  <a:lnTo>
                    <a:pt x="1292" y="2633"/>
                  </a:lnTo>
                  <a:lnTo>
                    <a:pt x="2157" y="1321"/>
                  </a:lnTo>
                  <a:lnTo>
                    <a:pt x="1292" y="1"/>
                  </a:lnTo>
                  <a:close/>
                </a:path>
              </a:pathLst>
            </a:custGeom>
            <a:noFill/>
            <a:ln cap="flat" cmpd="sng" w="3810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981" name="Google Shape;1981;p33"/>
            <p:cNvSpPr/>
            <p:nvPr/>
          </p:nvSpPr>
          <p:spPr>
            <a:xfrm>
              <a:off x="5037700" y="2430325"/>
              <a:ext cx="34100" cy="65850"/>
            </a:xfrm>
            <a:custGeom>
              <a:rect b="b" l="l" r="r" t="t"/>
              <a:pathLst>
                <a:path extrusionOk="0" h="2634" w="1364">
                  <a:moveTo>
                    <a:pt x="1" y="1"/>
                  </a:moveTo>
                  <a:lnTo>
                    <a:pt x="866" y="1321"/>
                  </a:lnTo>
                  <a:lnTo>
                    <a:pt x="1" y="2633"/>
                  </a:lnTo>
                  <a:lnTo>
                    <a:pt x="498" y="2633"/>
                  </a:lnTo>
                  <a:lnTo>
                    <a:pt x="1364" y="1321"/>
                  </a:lnTo>
                  <a:lnTo>
                    <a:pt x="498" y="1"/>
                  </a:lnTo>
                  <a:close/>
                </a:path>
              </a:pathLst>
            </a:custGeom>
            <a:noFill/>
            <a:ln cap="flat" cmpd="sng" w="3810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5" name="Shape 1985"/>
        <p:cNvGrpSpPr/>
        <p:nvPr/>
      </p:nvGrpSpPr>
      <p:grpSpPr>
        <a:xfrm>
          <a:off x="0" y="0"/>
          <a:ext cx="0" cy="0"/>
          <a:chOff x="0" y="0"/>
          <a:chExt cx="0" cy="0"/>
        </a:xfrm>
      </p:grpSpPr>
      <p:sp>
        <p:nvSpPr>
          <p:cNvPr id="1986" name="Google Shape;1986;p34"/>
          <p:cNvSpPr txBox="1"/>
          <p:nvPr>
            <p:ph idx="2" type="title"/>
          </p:nvPr>
        </p:nvSpPr>
        <p:spPr>
          <a:xfrm>
            <a:off x="3647325" y="1212825"/>
            <a:ext cx="19266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1987" name="Google Shape;1987;p34"/>
          <p:cNvSpPr txBox="1"/>
          <p:nvPr>
            <p:ph type="title"/>
          </p:nvPr>
        </p:nvSpPr>
        <p:spPr>
          <a:xfrm>
            <a:off x="1659900" y="2221500"/>
            <a:ext cx="58242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Analyzing Risk Factors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1" name="Shape 1991"/>
        <p:cNvGrpSpPr/>
        <p:nvPr/>
      </p:nvGrpSpPr>
      <p:grpSpPr>
        <a:xfrm>
          <a:off x="0" y="0"/>
          <a:ext cx="0" cy="0"/>
          <a:chOff x="0" y="0"/>
          <a:chExt cx="0" cy="0"/>
        </a:xfrm>
      </p:grpSpPr>
      <p:sp>
        <p:nvSpPr>
          <p:cNvPr id="1992" name="Google Shape;1992;p35"/>
          <p:cNvSpPr txBox="1"/>
          <p:nvPr>
            <p:ph type="title"/>
          </p:nvPr>
        </p:nvSpPr>
        <p:spPr>
          <a:xfrm>
            <a:off x="4914300" y="1600200"/>
            <a:ext cx="3509700" cy="587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sz="3700">
                <a:solidFill>
                  <a:srgbClr val="FFD966"/>
                </a:solidFill>
              </a:rPr>
              <a:t>Gini </a:t>
            </a:r>
            <a:r>
              <a:rPr lang="en" sz="3700">
                <a:solidFill>
                  <a:srgbClr val="FFD966"/>
                </a:solidFill>
              </a:rPr>
              <a:t>importance</a:t>
            </a:r>
            <a:r>
              <a:rPr lang="en"/>
              <a:t> for random forests</a:t>
            </a:r>
            <a:endParaRPr/>
          </a:p>
        </p:txBody>
      </p:sp>
      <p:sp>
        <p:nvSpPr>
          <p:cNvPr id="1993" name="Google Shape;1993;p35"/>
          <p:cNvSpPr txBox="1"/>
          <p:nvPr>
            <p:ph idx="1" type="subTitle"/>
          </p:nvPr>
        </p:nvSpPr>
        <p:spPr>
          <a:xfrm>
            <a:off x="5039475" y="2719700"/>
            <a:ext cx="3711300" cy="1493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latin typeface="Maven Pro"/>
                <a:ea typeface="Maven Pro"/>
                <a:cs typeface="Maven Pro"/>
                <a:sym typeface="Maven Pro"/>
              </a:rPr>
              <a:t>The Gini importance for a feature θ is defined as:</a:t>
            </a:r>
            <a:endParaRPr>
              <a:latin typeface="Maven Pro"/>
              <a:ea typeface="Maven Pro"/>
              <a:cs typeface="Maven Pro"/>
              <a:sym typeface="Maven Pro"/>
            </a:endParaRPr>
          </a:p>
          <a:p>
            <a:pPr indent="0" lvl="0" marL="0" rtl="0" algn="l">
              <a:spcBef>
                <a:spcPts val="0"/>
              </a:spcBef>
              <a:spcAft>
                <a:spcPts val="0"/>
              </a:spcAft>
              <a:buNone/>
            </a:pPr>
            <a:r>
              <a:t/>
            </a:r>
            <a:endParaRPr>
              <a:latin typeface="Maven Pro"/>
              <a:ea typeface="Maven Pro"/>
              <a:cs typeface="Maven Pro"/>
              <a:sym typeface="Maven Pro"/>
            </a:endParaRPr>
          </a:p>
          <a:p>
            <a:pPr indent="0" lvl="0" marL="0" rtl="0" algn="l">
              <a:spcBef>
                <a:spcPts val="0"/>
              </a:spcBef>
              <a:spcAft>
                <a:spcPts val="0"/>
              </a:spcAft>
              <a:buNone/>
            </a:pPr>
            <a:r>
              <a:rPr lang="en">
                <a:latin typeface="Maven Pro"/>
                <a:ea typeface="Maven Pro"/>
                <a:cs typeface="Maven Pro"/>
                <a:sym typeface="Maven Pro"/>
              </a:rPr>
              <a:t>The total decrease in node impurity when θ is chosen to split the node , averaged over all trees in the forest</a:t>
            </a:r>
            <a:endParaRPr>
              <a:latin typeface="Maven Pro"/>
              <a:ea typeface="Maven Pro"/>
              <a:cs typeface="Maven Pro"/>
              <a:sym typeface="Maven Pro"/>
            </a:endParaRPr>
          </a:p>
        </p:txBody>
      </p:sp>
      <p:pic>
        <p:nvPicPr>
          <p:cNvPr id="1994" name="Google Shape;1994;p35"/>
          <p:cNvPicPr preferRelativeResize="0"/>
          <p:nvPr/>
        </p:nvPicPr>
        <p:blipFill>
          <a:blip r:embed="rId3">
            <a:alphaModFix/>
          </a:blip>
          <a:stretch>
            <a:fillRect/>
          </a:stretch>
        </p:blipFill>
        <p:spPr>
          <a:xfrm>
            <a:off x="888425" y="1242300"/>
            <a:ext cx="3609975" cy="2857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8" name="Shape 1998"/>
        <p:cNvGrpSpPr/>
        <p:nvPr/>
      </p:nvGrpSpPr>
      <p:grpSpPr>
        <a:xfrm>
          <a:off x="0" y="0"/>
          <a:ext cx="0" cy="0"/>
          <a:chOff x="0" y="0"/>
          <a:chExt cx="0" cy="0"/>
        </a:xfrm>
      </p:grpSpPr>
      <p:sp>
        <p:nvSpPr>
          <p:cNvPr id="1999" name="Google Shape;1999;p36"/>
          <p:cNvSpPr txBox="1"/>
          <p:nvPr>
            <p:ph type="title"/>
          </p:nvPr>
        </p:nvSpPr>
        <p:spPr>
          <a:xfrm>
            <a:off x="3624625" y="583100"/>
            <a:ext cx="46227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Identifying </a:t>
            </a:r>
            <a:r>
              <a:rPr lang="en">
                <a:solidFill>
                  <a:srgbClr val="FFD966"/>
                </a:solidFill>
              </a:rPr>
              <a:t>risk factors</a:t>
            </a:r>
            <a:endParaRPr>
              <a:solidFill>
                <a:srgbClr val="FFD966"/>
              </a:solidFill>
            </a:endParaRPr>
          </a:p>
        </p:txBody>
      </p:sp>
      <p:sp>
        <p:nvSpPr>
          <p:cNvPr id="2000" name="Google Shape;2000;p36"/>
          <p:cNvSpPr txBox="1"/>
          <p:nvPr/>
        </p:nvSpPr>
        <p:spPr>
          <a:xfrm>
            <a:off x="460225" y="1767775"/>
            <a:ext cx="2351100" cy="2300100"/>
          </a:xfrm>
          <a:prstGeom prst="rect">
            <a:avLst/>
          </a:prstGeom>
          <a:noFill/>
          <a:ln>
            <a:noFill/>
          </a:ln>
        </p:spPr>
        <p:txBody>
          <a:bodyPr anchorCtr="0" anchor="ctr" bIns="0" lIns="0" spcFirstLastPara="1" rIns="0" wrap="square" tIns="0">
            <a:noAutofit/>
          </a:bodyPr>
          <a:lstStyle/>
          <a:p>
            <a:pPr indent="-406400" lvl="0" marL="457200" rtl="0" algn="l">
              <a:spcBef>
                <a:spcPts val="0"/>
              </a:spcBef>
              <a:spcAft>
                <a:spcPts val="0"/>
              </a:spcAft>
              <a:buClr>
                <a:schemeClr val="dk2"/>
              </a:buClr>
              <a:buSzPts val="2800"/>
              <a:buFont typeface="Bebas Neue"/>
              <a:buAutoNum type="arabicPeriod"/>
            </a:pPr>
            <a:r>
              <a:rPr lang="en" sz="2800">
                <a:solidFill>
                  <a:schemeClr val="dk2"/>
                </a:solidFill>
                <a:latin typeface="Bebas Neue"/>
                <a:ea typeface="Bebas Neue"/>
                <a:cs typeface="Bebas Neue"/>
                <a:sym typeface="Bebas Neue"/>
              </a:rPr>
              <a:t>Severity of CV19 Symptoms</a:t>
            </a:r>
            <a:endParaRPr sz="2800">
              <a:solidFill>
                <a:schemeClr val="dk2"/>
              </a:solidFill>
              <a:latin typeface="Bebas Neue"/>
              <a:ea typeface="Bebas Neue"/>
              <a:cs typeface="Bebas Neue"/>
              <a:sym typeface="Bebas Neue"/>
            </a:endParaRPr>
          </a:p>
          <a:p>
            <a:pPr indent="0" lvl="0" marL="457200" rtl="0" algn="l">
              <a:spcBef>
                <a:spcPts val="0"/>
              </a:spcBef>
              <a:spcAft>
                <a:spcPts val="0"/>
              </a:spcAft>
              <a:buNone/>
            </a:pPr>
            <a:r>
              <a:t/>
            </a:r>
            <a:endParaRPr sz="1600">
              <a:solidFill>
                <a:schemeClr val="dk2"/>
              </a:solidFill>
              <a:latin typeface="Bebas Neue"/>
              <a:ea typeface="Bebas Neue"/>
              <a:cs typeface="Bebas Neue"/>
              <a:sym typeface="Bebas Neue"/>
            </a:endParaRPr>
          </a:p>
          <a:p>
            <a:pPr indent="-406400" lvl="0" marL="457200" rtl="0" algn="l">
              <a:spcBef>
                <a:spcPts val="0"/>
              </a:spcBef>
              <a:spcAft>
                <a:spcPts val="0"/>
              </a:spcAft>
              <a:buClr>
                <a:schemeClr val="dk2"/>
              </a:buClr>
              <a:buSzPts val="2800"/>
              <a:buFont typeface="Bebas Neue"/>
              <a:buAutoNum type="arabicPeriod"/>
            </a:pPr>
            <a:r>
              <a:rPr lang="en" sz="2800">
                <a:solidFill>
                  <a:schemeClr val="dk2"/>
                </a:solidFill>
                <a:latin typeface="Bebas Neue"/>
                <a:ea typeface="Bebas Neue"/>
                <a:cs typeface="Bebas Neue"/>
                <a:sym typeface="Bebas Neue"/>
              </a:rPr>
              <a:t>Sought Medical Care for CV19</a:t>
            </a:r>
            <a:endParaRPr sz="2800">
              <a:solidFill>
                <a:schemeClr val="dk2"/>
              </a:solidFill>
              <a:latin typeface="Bebas Neue"/>
              <a:ea typeface="Bebas Neue"/>
              <a:cs typeface="Bebas Neue"/>
              <a:sym typeface="Bebas Neue"/>
            </a:endParaRPr>
          </a:p>
        </p:txBody>
      </p:sp>
      <p:pic>
        <p:nvPicPr>
          <p:cNvPr id="2001" name="Google Shape;2001;p36"/>
          <p:cNvPicPr preferRelativeResize="0"/>
          <p:nvPr/>
        </p:nvPicPr>
        <p:blipFill>
          <a:blip r:embed="rId3">
            <a:alphaModFix/>
          </a:blip>
          <a:stretch>
            <a:fillRect/>
          </a:stretch>
        </p:blipFill>
        <p:spPr>
          <a:xfrm>
            <a:off x="3048175" y="1564450"/>
            <a:ext cx="5775601" cy="2706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5" name="Shape 2005"/>
        <p:cNvGrpSpPr/>
        <p:nvPr/>
      </p:nvGrpSpPr>
      <p:grpSpPr>
        <a:xfrm>
          <a:off x="0" y="0"/>
          <a:ext cx="0" cy="0"/>
          <a:chOff x="0" y="0"/>
          <a:chExt cx="0" cy="0"/>
        </a:xfrm>
      </p:grpSpPr>
      <p:sp>
        <p:nvSpPr>
          <p:cNvPr id="2006" name="Google Shape;2006;p37"/>
          <p:cNvSpPr txBox="1"/>
          <p:nvPr>
            <p:ph type="title"/>
          </p:nvPr>
        </p:nvSpPr>
        <p:spPr>
          <a:xfrm>
            <a:off x="4914300" y="1600200"/>
            <a:ext cx="3509700" cy="587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Percentages by </a:t>
            </a:r>
            <a:r>
              <a:rPr lang="en"/>
              <a:t>value</a:t>
            </a:r>
            <a:r>
              <a:rPr lang="en"/>
              <a:t> </a:t>
            </a:r>
            <a:endParaRPr/>
          </a:p>
        </p:txBody>
      </p:sp>
      <p:sp>
        <p:nvSpPr>
          <p:cNvPr id="2007" name="Google Shape;2007;p37"/>
          <p:cNvSpPr/>
          <p:nvPr/>
        </p:nvSpPr>
        <p:spPr>
          <a:xfrm>
            <a:off x="1478750" y="1877375"/>
            <a:ext cx="1864500" cy="1851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8" name="Google Shape;2008;p37"/>
          <p:cNvGrpSpPr/>
          <p:nvPr/>
        </p:nvGrpSpPr>
        <p:grpSpPr>
          <a:xfrm>
            <a:off x="1883825" y="2274343"/>
            <a:ext cx="1054370" cy="1057658"/>
            <a:chOff x="2093915" y="2484194"/>
            <a:chExt cx="701184" cy="689387"/>
          </a:xfrm>
        </p:grpSpPr>
        <p:sp>
          <p:nvSpPr>
            <p:cNvPr id="2009" name="Google Shape;2009;p37"/>
            <p:cNvSpPr/>
            <p:nvPr/>
          </p:nvSpPr>
          <p:spPr>
            <a:xfrm>
              <a:off x="2093915" y="2484194"/>
              <a:ext cx="298277" cy="293949"/>
            </a:xfrm>
            <a:custGeom>
              <a:rect b="b" l="l" r="r" t="t"/>
              <a:pathLst>
                <a:path extrusionOk="0" h="2459" w="2426">
                  <a:moveTo>
                    <a:pt x="1197" y="820"/>
                  </a:moveTo>
                  <a:cubicBezTo>
                    <a:pt x="1449" y="820"/>
                    <a:pt x="1607" y="1009"/>
                    <a:pt x="1607" y="1261"/>
                  </a:cubicBezTo>
                  <a:cubicBezTo>
                    <a:pt x="1607" y="1481"/>
                    <a:pt x="1418" y="1639"/>
                    <a:pt x="1197" y="1639"/>
                  </a:cubicBezTo>
                  <a:cubicBezTo>
                    <a:pt x="1008" y="1639"/>
                    <a:pt x="819" y="1450"/>
                    <a:pt x="819" y="1261"/>
                  </a:cubicBezTo>
                  <a:cubicBezTo>
                    <a:pt x="788" y="977"/>
                    <a:pt x="977" y="820"/>
                    <a:pt x="1197" y="820"/>
                  </a:cubicBezTo>
                  <a:close/>
                  <a:moveTo>
                    <a:pt x="1197" y="1"/>
                  </a:moveTo>
                  <a:cubicBezTo>
                    <a:pt x="536" y="1"/>
                    <a:pt x="0" y="536"/>
                    <a:pt x="0" y="1261"/>
                  </a:cubicBezTo>
                  <a:cubicBezTo>
                    <a:pt x="0" y="1954"/>
                    <a:pt x="504" y="2458"/>
                    <a:pt x="1197" y="2458"/>
                  </a:cubicBezTo>
                  <a:cubicBezTo>
                    <a:pt x="1890" y="2458"/>
                    <a:pt x="2426" y="1922"/>
                    <a:pt x="2426" y="1261"/>
                  </a:cubicBezTo>
                  <a:cubicBezTo>
                    <a:pt x="2426" y="568"/>
                    <a:pt x="1890" y="1"/>
                    <a:pt x="11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7"/>
            <p:cNvSpPr/>
            <p:nvPr/>
          </p:nvSpPr>
          <p:spPr>
            <a:xfrm>
              <a:off x="2492888" y="2879632"/>
              <a:ext cx="302211" cy="293949"/>
            </a:xfrm>
            <a:custGeom>
              <a:rect b="b" l="l" r="r" t="t"/>
              <a:pathLst>
                <a:path extrusionOk="0" h="2459" w="2458">
                  <a:moveTo>
                    <a:pt x="1229" y="788"/>
                  </a:moveTo>
                  <a:cubicBezTo>
                    <a:pt x="1512" y="820"/>
                    <a:pt x="1670" y="977"/>
                    <a:pt x="1670" y="1198"/>
                  </a:cubicBezTo>
                  <a:cubicBezTo>
                    <a:pt x="1670" y="1450"/>
                    <a:pt x="1481" y="1639"/>
                    <a:pt x="1229" y="1639"/>
                  </a:cubicBezTo>
                  <a:cubicBezTo>
                    <a:pt x="1008" y="1639"/>
                    <a:pt x="851" y="1450"/>
                    <a:pt x="851" y="1198"/>
                  </a:cubicBezTo>
                  <a:cubicBezTo>
                    <a:pt x="851" y="977"/>
                    <a:pt x="1040" y="788"/>
                    <a:pt x="1229" y="788"/>
                  </a:cubicBezTo>
                  <a:close/>
                  <a:moveTo>
                    <a:pt x="1229" y="1"/>
                  </a:moveTo>
                  <a:cubicBezTo>
                    <a:pt x="567" y="1"/>
                    <a:pt x="0" y="536"/>
                    <a:pt x="0" y="1198"/>
                  </a:cubicBezTo>
                  <a:cubicBezTo>
                    <a:pt x="0" y="1891"/>
                    <a:pt x="567" y="2458"/>
                    <a:pt x="1229" y="2458"/>
                  </a:cubicBezTo>
                  <a:cubicBezTo>
                    <a:pt x="1922" y="2458"/>
                    <a:pt x="2458" y="1922"/>
                    <a:pt x="2458" y="1198"/>
                  </a:cubicBezTo>
                  <a:cubicBezTo>
                    <a:pt x="2458" y="536"/>
                    <a:pt x="1922" y="1"/>
                    <a:pt x="12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7"/>
            <p:cNvSpPr/>
            <p:nvPr/>
          </p:nvSpPr>
          <p:spPr>
            <a:xfrm>
              <a:off x="2182931" y="2579347"/>
              <a:ext cx="519218" cy="495374"/>
            </a:xfrm>
            <a:custGeom>
              <a:rect b="b" l="l" r="r" t="t"/>
              <a:pathLst>
                <a:path extrusionOk="0" h="4144" w="4223">
                  <a:moveTo>
                    <a:pt x="3766" y="0"/>
                  </a:moveTo>
                  <a:cubicBezTo>
                    <a:pt x="3655" y="0"/>
                    <a:pt x="3545" y="40"/>
                    <a:pt x="3466" y="118"/>
                  </a:cubicBezTo>
                  <a:lnTo>
                    <a:pt x="158" y="3426"/>
                  </a:lnTo>
                  <a:cubicBezTo>
                    <a:pt x="1" y="3615"/>
                    <a:pt x="1" y="3836"/>
                    <a:pt x="158" y="4025"/>
                  </a:cubicBezTo>
                  <a:cubicBezTo>
                    <a:pt x="237" y="4104"/>
                    <a:pt x="347" y="4143"/>
                    <a:pt x="458" y="4143"/>
                  </a:cubicBezTo>
                  <a:cubicBezTo>
                    <a:pt x="568" y="4143"/>
                    <a:pt x="678" y="4104"/>
                    <a:pt x="757" y="4025"/>
                  </a:cubicBezTo>
                  <a:lnTo>
                    <a:pt x="4065" y="717"/>
                  </a:lnTo>
                  <a:cubicBezTo>
                    <a:pt x="4222" y="559"/>
                    <a:pt x="4222" y="276"/>
                    <a:pt x="4065" y="118"/>
                  </a:cubicBezTo>
                  <a:cubicBezTo>
                    <a:pt x="3986" y="40"/>
                    <a:pt x="3876" y="0"/>
                    <a:pt x="37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5" name="Shape 2015"/>
        <p:cNvGrpSpPr/>
        <p:nvPr/>
      </p:nvGrpSpPr>
      <p:grpSpPr>
        <a:xfrm>
          <a:off x="0" y="0"/>
          <a:ext cx="0" cy="0"/>
          <a:chOff x="0" y="0"/>
          <a:chExt cx="0" cy="0"/>
        </a:xfrm>
      </p:grpSpPr>
      <p:sp>
        <p:nvSpPr>
          <p:cNvPr id="2016" name="Google Shape;2016;p38"/>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Percentages by Value</a:t>
            </a:r>
            <a:endParaRPr/>
          </a:p>
        </p:txBody>
      </p:sp>
      <p:pic>
        <p:nvPicPr>
          <p:cNvPr id="2017" name="Google Shape;2017;p38"/>
          <p:cNvPicPr preferRelativeResize="0"/>
          <p:nvPr/>
        </p:nvPicPr>
        <p:blipFill>
          <a:blip r:embed="rId3">
            <a:alphaModFix/>
          </a:blip>
          <a:stretch>
            <a:fillRect/>
          </a:stretch>
        </p:blipFill>
        <p:spPr>
          <a:xfrm>
            <a:off x="1040412" y="1031188"/>
            <a:ext cx="3319039" cy="1890000"/>
          </a:xfrm>
          <a:prstGeom prst="rect">
            <a:avLst/>
          </a:prstGeom>
          <a:noFill/>
          <a:ln>
            <a:noFill/>
          </a:ln>
        </p:spPr>
      </p:pic>
      <p:pic>
        <p:nvPicPr>
          <p:cNvPr id="2018" name="Google Shape;2018;p38"/>
          <p:cNvPicPr preferRelativeResize="0"/>
          <p:nvPr/>
        </p:nvPicPr>
        <p:blipFill>
          <a:blip r:embed="rId4">
            <a:alphaModFix/>
          </a:blip>
          <a:stretch>
            <a:fillRect/>
          </a:stretch>
        </p:blipFill>
        <p:spPr>
          <a:xfrm>
            <a:off x="1040400" y="3002100"/>
            <a:ext cx="3319050" cy="1890006"/>
          </a:xfrm>
          <a:prstGeom prst="rect">
            <a:avLst/>
          </a:prstGeom>
          <a:noFill/>
          <a:ln>
            <a:noFill/>
          </a:ln>
        </p:spPr>
      </p:pic>
      <p:pic>
        <p:nvPicPr>
          <p:cNvPr id="2019" name="Google Shape;2019;p38"/>
          <p:cNvPicPr preferRelativeResize="0"/>
          <p:nvPr/>
        </p:nvPicPr>
        <p:blipFill>
          <a:blip r:embed="rId5">
            <a:alphaModFix/>
          </a:blip>
          <a:stretch>
            <a:fillRect/>
          </a:stretch>
        </p:blipFill>
        <p:spPr>
          <a:xfrm>
            <a:off x="4784550" y="1033050"/>
            <a:ext cx="3319049" cy="1886271"/>
          </a:xfrm>
          <a:prstGeom prst="rect">
            <a:avLst/>
          </a:prstGeom>
          <a:noFill/>
          <a:ln>
            <a:noFill/>
          </a:ln>
        </p:spPr>
      </p:pic>
      <p:pic>
        <p:nvPicPr>
          <p:cNvPr id="2020" name="Google Shape;2020;p38"/>
          <p:cNvPicPr preferRelativeResize="0"/>
          <p:nvPr/>
        </p:nvPicPr>
        <p:blipFill>
          <a:blip r:embed="rId6">
            <a:alphaModFix/>
          </a:blip>
          <a:stretch>
            <a:fillRect/>
          </a:stretch>
        </p:blipFill>
        <p:spPr>
          <a:xfrm>
            <a:off x="4784550" y="3002100"/>
            <a:ext cx="3319049" cy="18862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4" name="Shape 2024"/>
        <p:cNvGrpSpPr/>
        <p:nvPr/>
      </p:nvGrpSpPr>
      <p:grpSpPr>
        <a:xfrm>
          <a:off x="0" y="0"/>
          <a:ext cx="0" cy="0"/>
          <a:chOff x="0" y="0"/>
          <a:chExt cx="0" cy="0"/>
        </a:xfrm>
      </p:grpSpPr>
      <p:sp>
        <p:nvSpPr>
          <p:cNvPr id="2025" name="Google Shape;2025;p39"/>
          <p:cNvSpPr txBox="1"/>
          <p:nvPr>
            <p:ph idx="1" type="body"/>
          </p:nvPr>
        </p:nvSpPr>
        <p:spPr>
          <a:xfrm>
            <a:off x="686400" y="1342975"/>
            <a:ext cx="7771200" cy="3225900"/>
          </a:xfrm>
          <a:prstGeom prst="rect">
            <a:avLst/>
          </a:prstGeom>
        </p:spPr>
        <p:txBody>
          <a:bodyPr anchorCtr="0" anchor="t" bIns="0" lIns="0" spcFirstLastPara="1" rIns="0" wrap="square" tIns="0">
            <a:noAutofit/>
          </a:bodyPr>
          <a:lstStyle/>
          <a:p>
            <a:pPr indent="-342900" lvl="0" marL="457200" rtl="0" algn="l">
              <a:lnSpc>
                <a:spcPct val="115000"/>
              </a:lnSpc>
              <a:spcBef>
                <a:spcPts val="0"/>
              </a:spcBef>
              <a:spcAft>
                <a:spcPts val="0"/>
              </a:spcAft>
              <a:buClr>
                <a:schemeClr val="dk1"/>
              </a:buClr>
              <a:buSzPts val="1800"/>
              <a:buFont typeface="Maven Pro"/>
              <a:buChar char="●"/>
            </a:pPr>
            <a:r>
              <a:rPr lang="en" sz="1800">
                <a:latin typeface="Maven Pro"/>
                <a:ea typeface="Maven Pro"/>
                <a:cs typeface="Maven Pro"/>
                <a:sym typeface="Maven Pro"/>
              </a:rPr>
              <a:t>Random Forest Classifier with</a:t>
            </a:r>
            <a:r>
              <a:rPr lang="en" sz="1800">
                <a:solidFill>
                  <a:srgbClr val="FFD966"/>
                </a:solidFill>
                <a:latin typeface="Maven Pro"/>
                <a:ea typeface="Maven Pro"/>
                <a:cs typeface="Maven Pro"/>
                <a:sym typeface="Maven Pro"/>
              </a:rPr>
              <a:t> 0.723</a:t>
            </a:r>
            <a:r>
              <a:rPr lang="en" sz="1800">
                <a:latin typeface="Maven Pro"/>
                <a:ea typeface="Maven Pro"/>
                <a:cs typeface="Maven Pro"/>
                <a:sym typeface="Maven Pro"/>
              </a:rPr>
              <a:t> accuracy and</a:t>
            </a:r>
            <a:r>
              <a:rPr lang="en" sz="1800">
                <a:solidFill>
                  <a:srgbClr val="FFD966"/>
                </a:solidFill>
                <a:latin typeface="Maven Pro"/>
                <a:ea typeface="Maven Pro"/>
                <a:cs typeface="Maven Pro"/>
                <a:sym typeface="Maven Pro"/>
              </a:rPr>
              <a:t> 0.815</a:t>
            </a:r>
            <a:r>
              <a:rPr lang="en" sz="1800">
                <a:latin typeface="Maven Pro"/>
                <a:ea typeface="Maven Pro"/>
                <a:cs typeface="Maven Pro"/>
                <a:sym typeface="Maven Pro"/>
              </a:rPr>
              <a:t> precision</a:t>
            </a:r>
            <a:endParaRPr sz="1800">
              <a:latin typeface="Maven Pro"/>
              <a:ea typeface="Maven Pro"/>
              <a:cs typeface="Maven Pro"/>
              <a:sym typeface="Maven Pro"/>
            </a:endParaRPr>
          </a:p>
          <a:p>
            <a:pPr indent="-342900" lvl="0" marL="457200" rtl="0" algn="l">
              <a:lnSpc>
                <a:spcPct val="115000"/>
              </a:lnSpc>
              <a:spcBef>
                <a:spcPts val="1000"/>
              </a:spcBef>
              <a:spcAft>
                <a:spcPts val="0"/>
              </a:spcAft>
              <a:buClr>
                <a:schemeClr val="dk1"/>
              </a:buClr>
              <a:buSzPts val="1800"/>
              <a:buFont typeface="Maven Pro"/>
              <a:buChar char="●"/>
            </a:pPr>
            <a:r>
              <a:rPr lang="en" sz="1800">
                <a:latin typeface="Maven Pro"/>
                <a:ea typeface="Maven Pro"/>
                <a:cs typeface="Maven Pro"/>
                <a:sym typeface="Maven Pro"/>
              </a:rPr>
              <a:t>Most prominent risk factors: </a:t>
            </a:r>
            <a:r>
              <a:rPr lang="en" sz="1800">
                <a:solidFill>
                  <a:srgbClr val="FFD966"/>
                </a:solidFill>
                <a:latin typeface="Maven Pro"/>
                <a:ea typeface="Maven Pro"/>
                <a:cs typeface="Maven Pro"/>
                <a:sym typeface="Maven Pro"/>
              </a:rPr>
              <a:t>“Severity of COVID-19 Symptoms” </a:t>
            </a:r>
            <a:r>
              <a:rPr lang="en" sz="1800">
                <a:latin typeface="Maven Pro"/>
                <a:ea typeface="Maven Pro"/>
                <a:cs typeface="Maven Pro"/>
                <a:sym typeface="Maven Pro"/>
              </a:rPr>
              <a:t>and </a:t>
            </a:r>
            <a:r>
              <a:rPr lang="en" sz="1800">
                <a:solidFill>
                  <a:srgbClr val="FFD966"/>
                </a:solidFill>
                <a:latin typeface="Maven Pro"/>
                <a:ea typeface="Maven Pro"/>
                <a:cs typeface="Maven Pro"/>
                <a:sym typeface="Maven Pro"/>
              </a:rPr>
              <a:t>“Sought medical care for COVID-19”</a:t>
            </a:r>
            <a:endParaRPr sz="1800">
              <a:latin typeface="Maven Pro"/>
              <a:ea typeface="Maven Pro"/>
              <a:cs typeface="Maven Pro"/>
              <a:sym typeface="Maven Pro"/>
            </a:endParaRPr>
          </a:p>
          <a:p>
            <a:pPr indent="-342900" lvl="0" marL="457200" rtl="0" algn="l">
              <a:lnSpc>
                <a:spcPct val="115000"/>
              </a:lnSpc>
              <a:spcBef>
                <a:spcPts val="1000"/>
              </a:spcBef>
              <a:spcAft>
                <a:spcPts val="0"/>
              </a:spcAft>
              <a:buClr>
                <a:schemeClr val="dk1"/>
              </a:buClr>
              <a:buSzPts val="1800"/>
              <a:buFont typeface="Maven Pro"/>
              <a:buChar char="●"/>
            </a:pPr>
            <a:r>
              <a:rPr lang="en" sz="1800">
                <a:latin typeface="Maven Pro"/>
                <a:ea typeface="Maven Pro"/>
                <a:cs typeface="Maven Pro"/>
                <a:sym typeface="Maven Pro"/>
              </a:rPr>
              <a:t>More severe COVID symptoms ⇒ greater likelihood of</a:t>
            </a:r>
            <a:r>
              <a:rPr lang="en" sz="1800">
                <a:solidFill>
                  <a:srgbClr val="F2F2F2"/>
                </a:solidFill>
                <a:latin typeface="Maven Pro"/>
                <a:ea typeface="Maven Pro"/>
                <a:cs typeface="Maven Pro"/>
                <a:sym typeface="Maven Pro"/>
              </a:rPr>
              <a:t> long COVID</a:t>
            </a:r>
            <a:endParaRPr sz="1800">
              <a:solidFill>
                <a:srgbClr val="F2F2F2"/>
              </a:solidFill>
              <a:latin typeface="Maven Pro"/>
              <a:ea typeface="Maven Pro"/>
              <a:cs typeface="Maven Pro"/>
              <a:sym typeface="Maven Pro"/>
            </a:endParaRPr>
          </a:p>
          <a:p>
            <a:pPr indent="-342900" lvl="0" marL="457200" rtl="0" algn="l">
              <a:lnSpc>
                <a:spcPct val="115000"/>
              </a:lnSpc>
              <a:spcBef>
                <a:spcPts val="1000"/>
              </a:spcBef>
              <a:spcAft>
                <a:spcPts val="0"/>
              </a:spcAft>
              <a:buClr>
                <a:srgbClr val="F2F2F2"/>
              </a:buClr>
              <a:buSzPts val="1800"/>
              <a:buFont typeface="Maven Pro"/>
              <a:buChar char="●"/>
            </a:pPr>
            <a:r>
              <a:rPr lang="en" sz="1800">
                <a:solidFill>
                  <a:srgbClr val="F2F2F2"/>
                </a:solidFill>
                <a:latin typeface="Maven Pro"/>
                <a:ea typeface="Maven Pro"/>
                <a:cs typeface="Maven Pro"/>
                <a:sym typeface="Maven Pro"/>
              </a:rPr>
              <a:t>Patients who sought medical care for COVID are more likely to have long COVID</a:t>
            </a:r>
            <a:endParaRPr sz="1800">
              <a:solidFill>
                <a:srgbClr val="F2F2F2"/>
              </a:solidFill>
              <a:latin typeface="Maven Pro"/>
              <a:ea typeface="Maven Pro"/>
              <a:cs typeface="Maven Pro"/>
              <a:sym typeface="Maven Pro"/>
            </a:endParaRPr>
          </a:p>
          <a:p>
            <a:pPr indent="-342900" lvl="0" marL="457200" rtl="0" algn="l">
              <a:lnSpc>
                <a:spcPct val="115000"/>
              </a:lnSpc>
              <a:spcBef>
                <a:spcPts val="1000"/>
              </a:spcBef>
              <a:spcAft>
                <a:spcPts val="1000"/>
              </a:spcAft>
              <a:buClr>
                <a:schemeClr val="dk1"/>
              </a:buClr>
              <a:buSzPts val="1800"/>
              <a:buFont typeface="Maven Pro"/>
              <a:buChar char="●"/>
            </a:pPr>
            <a:r>
              <a:rPr lang="en" sz="1800">
                <a:latin typeface="Maven Pro"/>
                <a:ea typeface="Maven Pro"/>
                <a:cs typeface="Maven Pro"/>
                <a:sym typeface="Maven Pro"/>
              </a:rPr>
              <a:t>Patients can still get long COVID with</a:t>
            </a:r>
            <a:r>
              <a:rPr lang="en" sz="1800">
                <a:solidFill>
                  <a:srgbClr val="FFD966"/>
                </a:solidFill>
                <a:latin typeface="Maven Pro"/>
                <a:ea typeface="Maven Pro"/>
                <a:cs typeface="Maven Pro"/>
                <a:sym typeface="Maven Pro"/>
              </a:rPr>
              <a:t> mild or even no COVID symptoms.</a:t>
            </a:r>
            <a:r>
              <a:rPr lang="en" sz="1800">
                <a:latin typeface="Maven Pro"/>
                <a:ea typeface="Maven Pro"/>
                <a:cs typeface="Maven Pro"/>
                <a:sym typeface="Maven Pro"/>
              </a:rPr>
              <a:t> </a:t>
            </a:r>
            <a:endParaRPr sz="1800">
              <a:latin typeface="Maven Pro"/>
              <a:ea typeface="Maven Pro"/>
              <a:cs typeface="Maven Pro"/>
              <a:sym typeface="Maven Pro"/>
            </a:endParaRPr>
          </a:p>
        </p:txBody>
      </p:sp>
      <p:sp>
        <p:nvSpPr>
          <p:cNvPr id="2026" name="Google Shape;2026;p39"/>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0" name="Shape 2030"/>
        <p:cNvGrpSpPr/>
        <p:nvPr/>
      </p:nvGrpSpPr>
      <p:grpSpPr>
        <a:xfrm>
          <a:off x="0" y="0"/>
          <a:ext cx="0" cy="0"/>
          <a:chOff x="0" y="0"/>
          <a:chExt cx="0" cy="0"/>
        </a:xfrm>
      </p:grpSpPr>
      <p:sp>
        <p:nvSpPr>
          <p:cNvPr id="2031" name="Google Shape;2031;p40"/>
          <p:cNvSpPr txBox="1"/>
          <p:nvPr>
            <p:ph idx="1" type="body"/>
          </p:nvPr>
        </p:nvSpPr>
        <p:spPr>
          <a:xfrm>
            <a:off x="686400" y="1111325"/>
            <a:ext cx="7771200" cy="34575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0"/>
              </a:spcAft>
              <a:buNone/>
            </a:pPr>
            <a:r>
              <a:t/>
            </a:r>
            <a:endParaRPr sz="500">
              <a:latin typeface="Maven Pro"/>
              <a:ea typeface="Maven Pro"/>
              <a:cs typeface="Maven Pro"/>
              <a:sym typeface="Maven Pro"/>
            </a:endParaRPr>
          </a:p>
          <a:p>
            <a:pPr indent="0" lvl="0" marL="0" rtl="0" algn="l">
              <a:lnSpc>
                <a:spcPct val="140000"/>
              </a:lnSpc>
              <a:spcBef>
                <a:spcPts val="0"/>
              </a:spcBef>
              <a:spcAft>
                <a:spcPts val="0"/>
              </a:spcAft>
              <a:buNone/>
            </a:pPr>
            <a:r>
              <a:rPr lang="en" sz="1800">
                <a:latin typeface="Maven Pro"/>
                <a:ea typeface="Maven Pro"/>
                <a:cs typeface="Maven Pro"/>
                <a:sym typeface="Maven Pro"/>
              </a:rPr>
              <a:t>  Implications</a:t>
            </a:r>
            <a:endParaRPr sz="1800">
              <a:latin typeface="Maven Pro"/>
              <a:ea typeface="Maven Pro"/>
              <a:cs typeface="Maven Pro"/>
              <a:sym typeface="Maven Pro"/>
            </a:endParaRPr>
          </a:p>
          <a:p>
            <a:pPr indent="-336550" lvl="0" marL="457200" rtl="0" algn="l">
              <a:lnSpc>
                <a:spcPct val="140000"/>
              </a:lnSpc>
              <a:spcBef>
                <a:spcPts val="0"/>
              </a:spcBef>
              <a:spcAft>
                <a:spcPts val="0"/>
              </a:spcAft>
              <a:buClr>
                <a:schemeClr val="dk1"/>
              </a:buClr>
              <a:buSzPts val="1700"/>
              <a:buFont typeface="Maven Pro"/>
              <a:buChar char="●"/>
            </a:pPr>
            <a:r>
              <a:rPr lang="en" sz="1600">
                <a:latin typeface="Maven Pro"/>
                <a:ea typeface="Maven Pro"/>
                <a:cs typeface="Maven Pro"/>
                <a:sym typeface="Maven Pro"/>
              </a:rPr>
              <a:t>Reinforce the importance of existing research dedicated to </a:t>
            </a:r>
            <a:r>
              <a:rPr lang="en" sz="1600">
                <a:solidFill>
                  <a:srgbClr val="FFD966"/>
                </a:solidFill>
                <a:latin typeface="Maven Pro"/>
                <a:ea typeface="Maven Pro"/>
                <a:cs typeface="Maven Pro"/>
                <a:sym typeface="Maven Pro"/>
              </a:rPr>
              <a:t>preventing and minimizing severe COVID-19.</a:t>
            </a:r>
            <a:endParaRPr sz="1600">
              <a:solidFill>
                <a:srgbClr val="FFD966"/>
              </a:solidFill>
              <a:latin typeface="Maven Pro"/>
              <a:ea typeface="Maven Pro"/>
              <a:cs typeface="Maven Pro"/>
              <a:sym typeface="Maven Pro"/>
            </a:endParaRPr>
          </a:p>
          <a:p>
            <a:pPr indent="-330200" lvl="0" marL="457200" rtl="0" algn="l">
              <a:lnSpc>
                <a:spcPct val="140000"/>
              </a:lnSpc>
              <a:spcBef>
                <a:spcPts val="0"/>
              </a:spcBef>
              <a:spcAft>
                <a:spcPts val="0"/>
              </a:spcAft>
              <a:buClr>
                <a:schemeClr val="dk1"/>
              </a:buClr>
              <a:buSzPts val="1600"/>
              <a:buFont typeface="Maven Pro"/>
              <a:buChar char="●"/>
            </a:pPr>
            <a:r>
              <a:rPr lang="en" sz="1600">
                <a:latin typeface="Maven Pro"/>
                <a:ea typeface="Maven Pro"/>
                <a:cs typeface="Maven Pro"/>
                <a:sym typeface="Maven Pro"/>
              </a:rPr>
              <a:t>Indicate potential need for public health messaging to emphasize risk of long COVID even for patients with no or mild COVID symptoms</a:t>
            </a:r>
            <a:endParaRPr sz="1600">
              <a:latin typeface="Maven Pro"/>
              <a:ea typeface="Maven Pro"/>
              <a:cs typeface="Maven Pro"/>
              <a:sym typeface="Maven Pro"/>
            </a:endParaRPr>
          </a:p>
          <a:p>
            <a:pPr indent="0" lvl="0" marL="0" rtl="0" algn="l">
              <a:lnSpc>
                <a:spcPct val="140000"/>
              </a:lnSpc>
              <a:spcBef>
                <a:spcPts val="0"/>
              </a:spcBef>
              <a:spcAft>
                <a:spcPts val="0"/>
              </a:spcAft>
              <a:buNone/>
            </a:pPr>
            <a:r>
              <a:t/>
            </a:r>
            <a:endParaRPr sz="1000">
              <a:latin typeface="Maven Pro"/>
              <a:ea typeface="Maven Pro"/>
              <a:cs typeface="Maven Pro"/>
              <a:sym typeface="Maven Pro"/>
            </a:endParaRPr>
          </a:p>
          <a:p>
            <a:pPr indent="0" lvl="0" marL="0" rtl="0" algn="l">
              <a:lnSpc>
                <a:spcPct val="140000"/>
              </a:lnSpc>
              <a:spcBef>
                <a:spcPts val="0"/>
              </a:spcBef>
              <a:spcAft>
                <a:spcPts val="0"/>
              </a:spcAft>
              <a:buNone/>
            </a:pPr>
            <a:r>
              <a:rPr lang="en" sz="1800">
                <a:latin typeface="Maven Pro"/>
                <a:ea typeface="Maven Pro"/>
                <a:cs typeface="Maven Pro"/>
                <a:sym typeface="Maven Pro"/>
              </a:rPr>
              <a:t>  Future Directions</a:t>
            </a:r>
            <a:endParaRPr sz="1800">
              <a:latin typeface="Maven Pro"/>
              <a:ea typeface="Maven Pro"/>
              <a:cs typeface="Maven Pro"/>
              <a:sym typeface="Maven Pro"/>
            </a:endParaRPr>
          </a:p>
          <a:p>
            <a:pPr indent="-330200" lvl="0" marL="457200" rtl="0" algn="l">
              <a:lnSpc>
                <a:spcPct val="140000"/>
              </a:lnSpc>
              <a:spcBef>
                <a:spcPts val="0"/>
              </a:spcBef>
              <a:spcAft>
                <a:spcPts val="0"/>
              </a:spcAft>
              <a:buClr>
                <a:srgbClr val="F2F2F2"/>
              </a:buClr>
              <a:buSzPts val="1600"/>
              <a:buFont typeface="Maven Pro"/>
              <a:buChar char="●"/>
            </a:pPr>
            <a:r>
              <a:rPr lang="en" sz="1600">
                <a:solidFill>
                  <a:srgbClr val="F2F2F2"/>
                </a:solidFill>
                <a:latin typeface="Maven Pro"/>
                <a:ea typeface="Maven Pro"/>
                <a:cs typeface="Maven Pro"/>
                <a:sym typeface="Maven Pro"/>
              </a:rPr>
              <a:t>Develop more ways to </a:t>
            </a:r>
            <a:r>
              <a:rPr lang="en" sz="1600">
                <a:solidFill>
                  <a:srgbClr val="FFD966"/>
                </a:solidFill>
                <a:latin typeface="Maven Pro"/>
                <a:ea typeface="Maven Pro"/>
                <a:cs typeface="Maven Pro"/>
                <a:sym typeface="Maven Pro"/>
              </a:rPr>
              <a:t>alleviate severe COVID</a:t>
            </a:r>
            <a:endParaRPr sz="1600">
              <a:solidFill>
                <a:srgbClr val="F2F2F2"/>
              </a:solidFill>
              <a:latin typeface="Maven Pro"/>
              <a:ea typeface="Maven Pro"/>
              <a:cs typeface="Maven Pro"/>
              <a:sym typeface="Maven Pro"/>
            </a:endParaRPr>
          </a:p>
          <a:p>
            <a:pPr indent="-330200" lvl="0" marL="457200" rtl="0" algn="l">
              <a:lnSpc>
                <a:spcPct val="140000"/>
              </a:lnSpc>
              <a:spcBef>
                <a:spcPts val="0"/>
              </a:spcBef>
              <a:spcAft>
                <a:spcPts val="0"/>
              </a:spcAft>
              <a:buClr>
                <a:srgbClr val="F2F2F2"/>
              </a:buClr>
              <a:buSzPts val="1600"/>
              <a:buFont typeface="Maven Pro"/>
              <a:buChar char="●"/>
            </a:pPr>
            <a:r>
              <a:rPr lang="en" sz="1600">
                <a:solidFill>
                  <a:srgbClr val="F2F2F2"/>
                </a:solidFill>
                <a:latin typeface="Maven Pro"/>
                <a:ea typeface="Maven Pro"/>
                <a:cs typeface="Maven Pro"/>
                <a:sym typeface="Maven Pro"/>
              </a:rPr>
              <a:t>Reconsider definition of </a:t>
            </a:r>
            <a:r>
              <a:rPr lang="en" sz="1600">
                <a:solidFill>
                  <a:srgbClr val="FFD966"/>
                </a:solidFill>
                <a:latin typeface="Maven Pro"/>
                <a:ea typeface="Maven Pro"/>
                <a:cs typeface="Maven Pro"/>
                <a:sym typeface="Maven Pro"/>
              </a:rPr>
              <a:t>“fully recovered from COVID-19”</a:t>
            </a:r>
            <a:endParaRPr sz="1600">
              <a:latin typeface="Maven Pro"/>
              <a:ea typeface="Maven Pro"/>
              <a:cs typeface="Maven Pro"/>
              <a:sym typeface="Maven Pro"/>
            </a:endParaRPr>
          </a:p>
        </p:txBody>
      </p:sp>
      <p:sp>
        <p:nvSpPr>
          <p:cNvPr id="2032" name="Google Shape;2032;p40"/>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2" name="Shape 1872"/>
        <p:cNvGrpSpPr/>
        <p:nvPr/>
      </p:nvGrpSpPr>
      <p:grpSpPr>
        <a:xfrm>
          <a:off x="0" y="0"/>
          <a:ext cx="0" cy="0"/>
          <a:chOff x="0" y="0"/>
          <a:chExt cx="0" cy="0"/>
        </a:xfrm>
      </p:grpSpPr>
      <p:sp>
        <p:nvSpPr>
          <p:cNvPr id="1873" name="Google Shape;1873;p23"/>
          <p:cNvSpPr txBox="1"/>
          <p:nvPr/>
        </p:nvSpPr>
        <p:spPr>
          <a:xfrm>
            <a:off x="6071650" y="3207075"/>
            <a:ext cx="2352300" cy="12831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Maven Pro"/>
                <a:ea typeface="Maven Pro"/>
                <a:cs typeface="Maven Pro"/>
                <a:sym typeface="Maven Pro"/>
              </a:rPr>
              <a:t>Prevalence</a:t>
            </a:r>
            <a:r>
              <a:rPr lang="en" sz="1200">
                <a:solidFill>
                  <a:schemeClr val="dk1"/>
                </a:solidFill>
                <a:latin typeface="Maven Pro"/>
                <a:ea typeface="Maven Pro"/>
                <a:cs typeface="Maven Pro"/>
                <a:sym typeface="Maven Pro"/>
              </a:rPr>
              <a:t> </a:t>
            </a:r>
            <a:r>
              <a:rPr lang="en" sz="1000">
                <a:solidFill>
                  <a:schemeClr val="dk1"/>
                </a:solidFill>
                <a:latin typeface="Maven Pro"/>
                <a:ea typeface="Maven Pro"/>
                <a:cs typeface="Maven Pro"/>
                <a:sym typeface="Maven Pro"/>
              </a:rPr>
              <a:t>(</a:t>
            </a:r>
            <a:r>
              <a:rPr lang="en" sz="1000">
                <a:solidFill>
                  <a:schemeClr val="dk1"/>
                </a:solidFill>
                <a:latin typeface="Maven Pro"/>
                <a:ea typeface="Maven Pro"/>
                <a:cs typeface="Maven Pro"/>
                <a:sym typeface="Maven Pro"/>
              </a:rPr>
              <a:t>Carfì et al., 2020</a:t>
            </a:r>
            <a:r>
              <a:rPr lang="en" sz="1000">
                <a:solidFill>
                  <a:schemeClr val="dk1"/>
                </a:solidFill>
                <a:latin typeface="Maven Pro"/>
                <a:ea typeface="Maven Pro"/>
                <a:cs typeface="Maven Pro"/>
                <a:sym typeface="Maven Pro"/>
              </a:rPr>
              <a:t>)</a:t>
            </a:r>
            <a:endParaRPr sz="1000">
              <a:solidFill>
                <a:schemeClr val="dk1"/>
              </a:solidFill>
              <a:latin typeface="Maven Pro"/>
              <a:ea typeface="Maven Pro"/>
              <a:cs typeface="Maven Pro"/>
              <a:sym typeface="Maven Pro"/>
            </a:endParaRPr>
          </a:p>
          <a:p>
            <a:pPr indent="0" lvl="0" marL="0" rtl="0" algn="l">
              <a:lnSpc>
                <a:spcPct val="115000"/>
              </a:lnSpc>
              <a:spcBef>
                <a:spcPts val="500"/>
              </a:spcBef>
              <a:spcAft>
                <a:spcPts val="0"/>
              </a:spcAft>
              <a:buNone/>
            </a:pPr>
            <a:r>
              <a:rPr i="1" lang="en" sz="1200">
                <a:solidFill>
                  <a:schemeClr val="dk1"/>
                </a:solidFill>
                <a:latin typeface="Maven Pro"/>
                <a:ea typeface="Maven Pro"/>
                <a:cs typeface="Maven Pro"/>
                <a:sym typeface="Maven Pro"/>
              </a:rPr>
              <a:t>35% of COVID outpatients</a:t>
            </a:r>
            <a:endParaRPr i="1" sz="1200">
              <a:solidFill>
                <a:schemeClr val="dk1"/>
              </a:solidFill>
              <a:latin typeface="Maven Pro"/>
              <a:ea typeface="Maven Pro"/>
              <a:cs typeface="Maven Pro"/>
              <a:sym typeface="Maven Pro"/>
            </a:endParaRPr>
          </a:p>
          <a:p>
            <a:pPr indent="0" lvl="0" marL="0" rtl="0" algn="l">
              <a:lnSpc>
                <a:spcPct val="115000"/>
              </a:lnSpc>
              <a:spcBef>
                <a:spcPts val="0"/>
              </a:spcBef>
              <a:spcAft>
                <a:spcPts val="0"/>
              </a:spcAft>
              <a:buNone/>
            </a:pPr>
            <a:r>
              <a:rPr i="1" lang="en" sz="1200">
                <a:solidFill>
                  <a:schemeClr val="dk1"/>
                </a:solidFill>
                <a:latin typeface="Maven Pro"/>
                <a:ea typeface="Maven Pro"/>
                <a:cs typeface="Maven Pro"/>
                <a:sym typeface="Maven Pro"/>
              </a:rPr>
              <a:t>87% of inpatients</a:t>
            </a:r>
            <a:endParaRPr i="1" sz="1200">
              <a:solidFill>
                <a:schemeClr val="dk1"/>
              </a:solidFill>
              <a:latin typeface="Maven Pro"/>
              <a:ea typeface="Maven Pro"/>
              <a:cs typeface="Maven Pro"/>
              <a:sym typeface="Maven Pro"/>
            </a:endParaRPr>
          </a:p>
          <a:p>
            <a:pPr indent="-304800" lvl="0" marL="457200" rtl="0" algn="l">
              <a:lnSpc>
                <a:spcPct val="115000"/>
              </a:lnSpc>
              <a:spcBef>
                <a:spcPts val="0"/>
              </a:spcBef>
              <a:spcAft>
                <a:spcPts val="0"/>
              </a:spcAft>
              <a:buClr>
                <a:schemeClr val="dk1"/>
              </a:buClr>
              <a:buSzPts val="1200"/>
              <a:buFont typeface="Maven Pro"/>
              <a:buChar char="●"/>
            </a:pPr>
            <a:r>
              <a:rPr i="1" lang="en" sz="1200">
                <a:solidFill>
                  <a:schemeClr val="dk1"/>
                </a:solidFill>
                <a:latin typeface="Maven Pro"/>
                <a:ea typeface="Maven Pro"/>
                <a:cs typeface="Maven Pro"/>
                <a:sym typeface="Maven Pro"/>
              </a:rPr>
              <a:t>1-2 symptoms: 32%</a:t>
            </a:r>
            <a:endParaRPr i="1" sz="1200">
              <a:solidFill>
                <a:schemeClr val="dk1"/>
              </a:solidFill>
              <a:latin typeface="Maven Pro"/>
              <a:ea typeface="Maven Pro"/>
              <a:cs typeface="Maven Pro"/>
              <a:sym typeface="Maven Pro"/>
            </a:endParaRPr>
          </a:p>
          <a:p>
            <a:pPr indent="-304800" lvl="0" marL="457200" rtl="0" algn="l">
              <a:lnSpc>
                <a:spcPct val="115000"/>
              </a:lnSpc>
              <a:spcBef>
                <a:spcPts val="0"/>
              </a:spcBef>
              <a:spcAft>
                <a:spcPts val="0"/>
              </a:spcAft>
              <a:buClr>
                <a:schemeClr val="dk1"/>
              </a:buClr>
              <a:buSzPts val="1200"/>
              <a:buFont typeface="Maven Pro"/>
              <a:buChar char="●"/>
            </a:pPr>
            <a:r>
              <a:rPr i="1" lang="en" sz="1200">
                <a:solidFill>
                  <a:schemeClr val="dk1"/>
                </a:solidFill>
                <a:latin typeface="Maven Pro"/>
                <a:ea typeface="Maven Pro"/>
                <a:cs typeface="Maven Pro"/>
                <a:sym typeface="Maven Pro"/>
              </a:rPr>
              <a:t>3+ symptoms: 55%</a:t>
            </a:r>
            <a:endParaRPr i="1" sz="1200">
              <a:solidFill>
                <a:schemeClr val="dk1"/>
              </a:solidFill>
              <a:latin typeface="Maven Pro"/>
              <a:ea typeface="Maven Pro"/>
              <a:cs typeface="Maven Pro"/>
              <a:sym typeface="Maven Pro"/>
            </a:endParaRPr>
          </a:p>
        </p:txBody>
      </p:sp>
      <p:sp>
        <p:nvSpPr>
          <p:cNvPr id="1874" name="Google Shape;1874;p23"/>
          <p:cNvSpPr txBox="1"/>
          <p:nvPr/>
        </p:nvSpPr>
        <p:spPr>
          <a:xfrm>
            <a:off x="6071650" y="1242425"/>
            <a:ext cx="2352300" cy="1672500"/>
          </a:xfrm>
          <a:prstGeom prst="rect">
            <a:avLst/>
          </a:prstGeom>
          <a:noFill/>
          <a:ln cap="flat" cmpd="sng" w="19050">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Maven Pro"/>
                <a:ea typeface="Maven Pro"/>
                <a:cs typeface="Maven Pro"/>
                <a:sym typeface="Maven Pro"/>
              </a:rPr>
              <a:t>5 Most Common Symptoms</a:t>
            </a:r>
            <a:r>
              <a:rPr lang="en" sz="1200">
                <a:solidFill>
                  <a:schemeClr val="dk1"/>
                </a:solidFill>
                <a:latin typeface="Maven Pro"/>
                <a:ea typeface="Maven Pro"/>
                <a:cs typeface="Maven Pro"/>
                <a:sym typeface="Maven Pro"/>
              </a:rPr>
              <a:t> </a:t>
            </a:r>
            <a:r>
              <a:rPr lang="en" sz="1000">
                <a:solidFill>
                  <a:schemeClr val="dk1"/>
                </a:solidFill>
                <a:latin typeface="Maven Pro"/>
                <a:ea typeface="Maven Pro"/>
                <a:cs typeface="Maven Pro"/>
                <a:sym typeface="Maven Pro"/>
              </a:rPr>
              <a:t>(López-León et al., 2021)</a:t>
            </a:r>
            <a:endParaRPr sz="1000">
              <a:solidFill>
                <a:schemeClr val="dk1"/>
              </a:solidFill>
              <a:latin typeface="Maven Pro"/>
              <a:ea typeface="Maven Pro"/>
              <a:cs typeface="Maven Pro"/>
              <a:sym typeface="Maven Pro"/>
            </a:endParaRPr>
          </a:p>
          <a:p>
            <a:pPr indent="0" lvl="0" marL="0" rtl="0" algn="l">
              <a:lnSpc>
                <a:spcPct val="115000"/>
              </a:lnSpc>
              <a:spcBef>
                <a:spcPts val="500"/>
              </a:spcBef>
              <a:spcAft>
                <a:spcPts val="0"/>
              </a:spcAft>
              <a:buNone/>
            </a:pPr>
            <a:r>
              <a:rPr i="1" lang="en" sz="1200">
                <a:solidFill>
                  <a:schemeClr val="dk1"/>
                </a:solidFill>
                <a:latin typeface="Maven Pro"/>
                <a:ea typeface="Maven Pro"/>
                <a:cs typeface="Maven Pro"/>
                <a:sym typeface="Maven Pro"/>
              </a:rPr>
              <a:t>Fatigue (58%)</a:t>
            </a:r>
            <a:endParaRPr i="1" sz="1200">
              <a:solidFill>
                <a:schemeClr val="dk1"/>
              </a:solidFill>
              <a:latin typeface="Maven Pro"/>
              <a:ea typeface="Maven Pro"/>
              <a:cs typeface="Maven Pro"/>
              <a:sym typeface="Maven Pro"/>
            </a:endParaRPr>
          </a:p>
          <a:p>
            <a:pPr indent="0" lvl="0" marL="0" rtl="0" algn="l">
              <a:lnSpc>
                <a:spcPct val="115000"/>
              </a:lnSpc>
              <a:spcBef>
                <a:spcPts val="0"/>
              </a:spcBef>
              <a:spcAft>
                <a:spcPts val="0"/>
              </a:spcAft>
              <a:buNone/>
            </a:pPr>
            <a:r>
              <a:rPr i="1" lang="en" sz="1200">
                <a:solidFill>
                  <a:schemeClr val="dk1"/>
                </a:solidFill>
                <a:latin typeface="Maven Pro"/>
                <a:ea typeface="Maven Pro"/>
                <a:cs typeface="Maven Pro"/>
                <a:sym typeface="Maven Pro"/>
              </a:rPr>
              <a:t>Headache (44%)</a:t>
            </a:r>
            <a:endParaRPr i="1" sz="1200">
              <a:solidFill>
                <a:schemeClr val="dk1"/>
              </a:solidFill>
              <a:latin typeface="Maven Pro"/>
              <a:ea typeface="Maven Pro"/>
              <a:cs typeface="Maven Pro"/>
              <a:sym typeface="Maven Pro"/>
            </a:endParaRPr>
          </a:p>
          <a:p>
            <a:pPr indent="0" lvl="0" marL="0" rtl="0" algn="l">
              <a:lnSpc>
                <a:spcPct val="115000"/>
              </a:lnSpc>
              <a:spcBef>
                <a:spcPts val="0"/>
              </a:spcBef>
              <a:spcAft>
                <a:spcPts val="0"/>
              </a:spcAft>
              <a:buNone/>
            </a:pPr>
            <a:r>
              <a:rPr i="1" lang="en" sz="1200">
                <a:solidFill>
                  <a:schemeClr val="dk1"/>
                </a:solidFill>
                <a:latin typeface="Maven Pro"/>
                <a:ea typeface="Maven Pro"/>
                <a:cs typeface="Maven Pro"/>
                <a:sym typeface="Maven Pro"/>
              </a:rPr>
              <a:t>Attention disorder (27%)</a:t>
            </a:r>
            <a:endParaRPr i="1" sz="1200">
              <a:solidFill>
                <a:schemeClr val="dk1"/>
              </a:solidFill>
              <a:latin typeface="Maven Pro"/>
              <a:ea typeface="Maven Pro"/>
              <a:cs typeface="Maven Pro"/>
              <a:sym typeface="Maven Pro"/>
            </a:endParaRPr>
          </a:p>
          <a:p>
            <a:pPr indent="0" lvl="0" marL="0" rtl="0" algn="l">
              <a:lnSpc>
                <a:spcPct val="115000"/>
              </a:lnSpc>
              <a:spcBef>
                <a:spcPts val="0"/>
              </a:spcBef>
              <a:spcAft>
                <a:spcPts val="0"/>
              </a:spcAft>
              <a:buNone/>
            </a:pPr>
            <a:r>
              <a:rPr i="1" lang="en" sz="1200">
                <a:solidFill>
                  <a:schemeClr val="dk1"/>
                </a:solidFill>
                <a:latin typeface="Maven Pro"/>
                <a:ea typeface="Maven Pro"/>
                <a:cs typeface="Maven Pro"/>
                <a:sym typeface="Maven Pro"/>
              </a:rPr>
              <a:t>Hair loss (25%)</a:t>
            </a:r>
            <a:endParaRPr i="1" sz="1200">
              <a:solidFill>
                <a:schemeClr val="dk1"/>
              </a:solidFill>
              <a:latin typeface="Maven Pro"/>
              <a:ea typeface="Maven Pro"/>
              <a:cs typeface="Maven Pro"/>
              <a:sym typeface="Maven Pro"/>
            </a:endParaRPr>
          </a:p>
          <a:p>
            <a:pPr indent="0" lvl="0" marL="0" rtl="0" algn="l">
              <a:lnSpc>
                <a:spcPct val="115000"/>
              </a:lnSpc>
              <a:spcBef>
                <a:spcPts val="0"/>
              </a:spcBef>
              <a:spcAft>
                <a:spcPts val="0"/>
              </a:spcAft>
              <a:buNone/>
            </a:pPr>
            <a:r>
              <a:rPr i="1" lang="en" sz="1200">
                <a:solidFill>
                  <a:schemeClr val="dk1"/>
                </a:solidFill>
                <a:latin typeface="Maven Pro"/>
                <a:ea typeface="Maven Pro"/>
                <a:cs typeface="Maven Pro"/>
                <a:sym typeface="Maven Pro"/>
              </a:rPr>
              <a:t>Shortness of breath (24%)</a:t>
            </a:r>
            <a:endParaRPr i="1">
              <a:latin typeface="Roboto"/>
              <a:ea typeface="Roboto"/>
              <a:cs typeface="Roboto"/>
              <a:sym typeface="Roboto"/>
            </a:endParaRPr>
          </a:p>
        </p:txBody>
      </p:sp>
      <p:sp>
        <p:nvSpPr>
          <p:cNvPr id="1875" name="Google Shape;1875;p23"/>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rgbClr val="FFD966"/>
                </a:solidFill>
              </a:rPr>
              <a:t>Introduction</a:t>
            </a:r>
            <a:endParaRPr>
              <a:solidFill>
                <a:srgbClr val="FFD966"/>
              </a:solidFill>
            </a:endParaRPr>
          </a:p>
        </p:txBody>
      </p:sp>
      <p:sp>
        <p:nvSpPr>
          <p:cNvPr id="1876" name="Google Shape;1876;p23"/>
          <p:cNvSpPr txBox="1"/>
          <p:nvPr>
            <p:ph idx="1" type="body"/>
          </p:nvPr>
        </p:nvSpPr>
        <p:spPr>
          <a:xfrm>
            <a:off x="720000" y="1242425"/>
            <a:ext cx="4939200" cy="324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400">
                <a:latin typeface="Maven Pro"/>
                <a:ea typeface="Maven Pro"/>
                <a:cs typeface="Maven Pro"/>
                <a:sym typeface="Maven Pro"/>
              </a:rPr>
              <a:t>Long COVID:</a:t>
            </a:r>
            <a:r>
              <a:rPr lang="en" sz="1400">
                <a:latin typeface="Maven Pro"/>
                <a:ea typeface="Maven Pro"/>
                <a:cs typeface="Maven Pro"/>
                <a:sym typeface="Maven Pro"/>
              </a:rPr>
              <a:t> persistence of symptoms post-COVID-19</a:t>
            </a:r>
            <a:endParaRPr sz="1400">
              <a:latin typeface="Maven Pro"/>
              <a:ea typeface="Maven Pro"/>
              <a:cs typeface="Maven Pro"/>
              <a:sym typeface="Maven Pro"/>
            </a:endParaRPr>
          </a:p>
          <a:p>
            <a:pPr indent="-317500" lvl="0" marL="457200" rtl="0" algn="l">
              <a:spcBef>
                <a:spcPts val="500"/>
              </a:spcBef>
              <a:spcAft>
                <a:spcPts val="0"/>
              </a:spcAft>
              <a:buSzPts val="1400"/>
              <a:buFont typeface="Maven Pro"/>
              <a:buChar char="●"/>
            </a:pPr>
            <a:r>
              <a:rPr lang="en" sz="1400">
                <a:latin typeface="Maven Pro"/>
                <a:ea typeface="Maven Pro"/>
                <a:cs typeface="Maven Pro"/>
                <a:sym typeface="Maven Pro"/>
              </a:rPr>
              <a:t>Our dataset: Headaches, Fatigue, Shortness of breath, Anxiety, Heart problems, Muscle aches, Dizziness</a:t>
            </a:r>
            <a:endParaRPr sz="1400">
              <a:latin typeface="Maven Pro"/>
              <a:ea typeface="Maven Pro"/>
              <a:cs typeface="Maven Pro"/>
              <a:sym typeface="Maven Pro"/>
            </a:endParaRPr>
          </a:p>
          <a:p>
            <a:pPr indent="0" lvl="0" marL="0" rtl="0" algn="l">
              <a:spcBef>
                <a:spcPts val="1000"/>
              </a:spcBef>
              <a:spcAft>
                <a:spcPts val="0"/>
              </a:spcAft>
              <a:buNone/>
            </a:pPr>
            <a:r>
              <a:rPr b="1" lang="en" sz="1400">
                <a:latin typeface="Maven Pro"/>
                <a:ea typeface="Maven Pro"/>
                <a:cs typeface="Maven Pro"/>
                <a:sym typeface="Maven Pro"/>
              </a:rPr>
              <a:t>Goals:</a:t>
            </a:r>
            <a:r>
              <a:rPr lang="en" sz="1400">
                <a:latin typeface="Maven Pro"/>
                <a:ea typeface="Maven Pro"/>
                <a:cs typeface="Maven Pro"/>
                <a:sym typeface="Maven Pro"/>
              </a:rPr>
              <a:t> </a:t>
            </a:r>
            <a:r>
              <a:rPr lang="en" sz="1400">
                <a:latin typeface="Maven Pro"/>
                <a:ea typeface="Maven Pro"/>
                <a:cs typeface="Maven Pro"/>
                <a:sym typeface="Maven Pro"/>
              </a:rPr>
              <a:t>build a classifier for long COVID and </a:t>
            </a:r>
            <a:r>
              <a:rPr lang="en" sz="1400">
                <a:latin typeface="Maven Pro"/>
                <a:ea typeface="Maven Pro"/>
                <a:cs typeface="Maven Pro"/>
                <a:sym typeface="Maven Pro"/>
              </a:rPr>
              <a:t>identify risk factors of long COVID</a:t>
            </a:r>
            <a:endParaRPr sz="1400">
              <a:latin typeface="Maven Pro"/>
              <a:ea typeface="Maven Pro"/>
              <a:cs typeface="Maven Pro"/>
              <a:sym typeface="Maven Pro"/>
            </a:endParaRPr>
          </a:p>
          <a:p>
            <a:pPr indent="-317500" lvl="0" marL="457200" rtl="0" algn="l">
              <a:spcBef>
                <a:spcPts val="500"/>
              </a:spcBef>
              <a:spcAft>
                <a:spcPts val="0"/>
              </a:spcAft>
              <a:buSzPts val="1400"/>
              <a:buFont typeface="Maven Pro"/>
              <a:buChar char="●"/>
            </a:pPr>
            <a:r>
              <a:rPr lang="en" sz="1400">
                <a:latin typeface="Maven Pro"/>
                <a:ea typeface="Maven Pro"/>
                <a:cs typeface="Maven Pro"/>
                <a:sym typeface="Maven Pro"/>
              </a:rPr>
              <a:t>Gender: Women have 2x likelihood compared to men (Nabavi, 2020)</a:t>
            </a:r>
            <a:endParaRPr sz="1400">
              <a:latin typeface="Maven Pro"/>
              <a:ea typeface="Maven Pro"/>
              <a:cs typeface="Maven Pro"/>
              <a:sym typeface="Maven Pro"/>
            </a:endParaRPr>
          </a:p>
          <a:p>
            <a:pPr indent="-317500" lvl="0" marL="457200" rtl="0" algn="l">
              <a:spcBef>
                <a:spcPts val="500"/>
              </a:spcBef>
              <a:spcAft>
                <a:spcPts val="0"/>
              </a:spcAft>
              <a:buSzPts val="1400"/>
              <a:buFont typeface="Maven Pro"/>
              <a:buChar char="●"/>
            </a:pPr>
            <a:r>
              <a:rPr lang="en" sz="1400">
                <a:latin typeface="Maven Pro"/>
                <a:ea typeface="Maven Pro"/>
                <a:cs typeface="Maven Pro"/>
                <a:sym typeface="Maven Pro"/>
              </a:rPr>
              <a:t>Age: Mean age of long COVID patients = mean of non-long COVID patients + 4 (Nabavi, 2020)</a:t>
            </a:r>
            <a:endParaRPr sz="1400">
              <a:latin typeface="Maven Pro"/>
              <a:ea typeface="Maven Pro"/>
              <a:cs typeface="Maven Pro"/>
              <a:sym typeface="Maven Pro"/>
            </a:endParaRPr>
          </a:p>
          <a:p>
            <a:pPr indent="-317500" lvl="0" marL="457200" rtl="0" algn="l">
              <a:spcBef>
                <a:spcPts val="500"/>
              </a:spcBef>
              <a:spcAft>
                <a:spcPts val="0"/>
              </a:spcAft>
              <a:buSzPts val="1400"/>
              <a:buFont typeface="Maven Pro"/>
              <a:buChar char="●"/>
            </a:pPr>
            <a:r>
              <a:rPr lang="en" sz="1400">
                <a:latin typeface="Maven Pro"/>
                <a:ea typeface="Maven Pro"/>
                <a:cs typeface="Maven Pro"/>
                <a:sym typeface="Maven Pro"/>
              </a:rPr>
              <a:t>Comorbidities (Osmanov et al., 2021)</a:t>
            </a:r>
            <a:endParaRPr sz="1400">
              <a:latin typeface="Maven Pro"/>
              <a:ea typeface="Maven Pro"/>
              <a:cs typeface="Maven Pro"/>
              <a:sym typeface="Maven Pro"/>
            </a:endParaRPr>
          </a:p>
          <a:p>
            <a:pPr indent="0" lvl="0" marL="0" rtl="0" algn="l">
              <a:spcBef>
                <a:spcPts val="1000"/>
              </a:spcBef>
              <a:spcAft>
                <a:spcPts val="500"/>
              </a:spcAft>
              <a:buNone/>
            </a:pPr>
            <a:r>
              <a:rPr b="1" lang="en" sz="1400">
                <a:latin typeface="Maven Pro"/>
                <a:ea typeface="Maven Pro"/>
                <a:cs typeface="Maven Pro"/>
                <a:sym typeface="Maven Pro"/>
              </a:rPr>
              <a:t>Dataset:</a:t>
            </a:r>
            <a:r>
              <a:rPr lang="en" sz="1400">
                <a:latin typeface="Maven Pro"/>
                <a:ea typeface="Maven Pro"/>
                <a:cs typeface="Maven Pro"/>
                <a:sym typeface="Maven Pro"/>
              </a:rPr>
              <a:t> COVID-19 Fall 2020 &amp; Winter 2021 Community Supplement, MCBS (Medicare Current Beneficiary Survey)</a:t>
            </a:r>
            <a:endParaRPr sz="1400">
              <a:latin typeface="Maven Pro"/>
              <a:ea typeface="Maven Pro"/>
              <a:cs typeface="Maven Pro"/>
              <a:sym typeface="Maven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6" name="Shape 2036"/>
        <p:cNvGrpSpPr/>
        <p:nvPr/>
      </p:nvGrpSpPr>
      <p:grpSpPr>
        <a:xfrm>
          <a:off x="0" y="0"/>
          <a:ext cx="0" cy="0"/>
          <a:chOff x="0" y="0"/>
          <a:chExt cx="0" cy="0"/>
        </a:xfrm>
      </p:grpSpPr>
      <p:sp>
        <p:nvSpPr>
          <p:cNvPr id="2037" name="Google Shape;2037;p41"/>
          <p:cNvSpPr txBox="1"/>
          <p:nvPr>
            <p:ph idx="1" type="body"/>
          </p:nvPr>
        </p:nvSpPr>
        <p:spPr>
          <a:xfrm>
            <a:off x="686400" y="1111325"/>
            <a:ext cx="7771200" cy="3457500"/>
          </a:xfrm>
          <a:prstGeom prst="rect">
            <a:avLst/>
          </a:prstGeom>
          <a:ln>
            <a:noFill/>
          </a:ln>
        </p:spPr>
        <p:txBody>
          <a:bodyPr anchorCtr="0" anchor="t" bIns="0" lIns="0" spcFirstLastPara="1" rIns="0" wrap="square" tIns="0">
            <a:noAutofit/>
          </a:bodyPr>
          <a:lstStyle/>
          <a:p>
            <a:pPr indent="-298450" lvl="0" marL="457200" marR="50800" rtl="0" algn="l">
              <a:lnSpc>
                <a:spcPct val="115000"/>
              </a:lnSpc>
              <a:spcBef>
                <a:spcPts val="0"/>
              </a:spcBef>
              <a:spcAft>
                <a:spcPts val="0"/>
              </a:spcAft>
              <a:buClr>
                <a:srgbClr val="F2F2F2"/>
              </a:buClr>
              <a:buSzPts val="1100"/>
              <a:buFont typeface="Maven Pro"/>
              <a:buChar char="●"/>
            </a:pPr>
            <a:r>
              <a:rPr lang="en" sz="1100">
                <a:solidFill>
                  <a:srgbClr val="F2F2F2"/>
                </a:solidFill>
                <a:latin typeface="Maven Pro"/>
                <a:ea typeface="Maven Pro"/>
                <a:cs typeface="Maven Pro"/>
                <a:sym typeface="Maven Pro"/>
              </a:rPr>
              <a:t>Nisar, Riddhi. “(Visually) Interpreting the Confusion-Matrix: | by Riddhi Nisar | Analytics Vidhya | Medium.” </a:t>
            </a:r>
            <a:r>
              <a:rPr i="1" lang="en" sz="1100">
                <a:solidFill>
                  <a:srgbClr val="F2F2F2"/>
                </a:solidFill>
                <a:latin typeface="Maven Pro"/>
                <a:ea typeface="Maven Pro"/>
                <a:cs typeface="Maven Pro"/>
                <a:sym typeface="Maven Pro"/>
              </a:rPr>
              <a:t>Medium</a:t>
            </a:r>
            <a:r>
              <a:rPr lang="en" sz="1100">
                <a:solidFill>
                  <a:srgbClr val="F2F2F2"/>
                </a:solidFill>
                <a:latin typeface="Maven Pro"/>
                <a:ea typeface="Maven Pro"/>
                <a:cs typeface="Maven Pro"/>
                <a:sym typeface="Maven Pro"/>
              </a:rPr>
              <a:t>, Analytics Vidhya, 1 Nov. 2020, </a:t>
            </a:r>
            <a:r>
              <a:rPr lang="en" sz="1100" u="sng">
                <a:latin typeface="Maven Pro"/>
                <a:ea typeface="Maven Pro"/>
                <a:cs typeface="Maven Pro"/>
                <a:sym typeface="Maven Pro"/>
                <a:hlinkClick r:id="rId3"/>
              </a:rPr>
              <a:t>https://medium.com/analytics-vidhya/visually-interpreting-the-confusion-matrix-787a70b65678</a:t>
            </a:r>
            <a:r>
              <a:rPr lang="en" sz="1100">
                <a:solidFill>
                  <a:srgbClr val="F2F2F2"/>
                </a:solidFill>
                <a:latin typeface="Maven Pro"/>
                <a:ea typeface="Maven Pro"/>
                <a:cs typeface="Maven Pro"/>
                <a:sym typeface="Maven Pro"/>
              </a:rPr>
              <a:t>.</a:t>
            </a:r>
            <a:endParaRPr sz="1100">
              <a:solidFill>
                <a:srgbClr val="F2F2F2"/>
              </a:solidFill>
              <a:latin typeface="Maven Pro"/>
              <a:ea typeface="Maven Pro"/>
              <a:cs typeface="Maven Pro"/>
              <a:sym typeface="Maven Pro"/>
            </a:endParaRPr>
          </a:p>
          <a:p>
            <a:pPr indent="-298450" lvl="0" marL="457200" marR="50800" rtl="0" algn="l">
              <a:lnSpc>
                <a:spcPct val="115000"/>
              </a:lnSpc>
              <a:spcBef>
                <a:spcPts val="0"/>
              </a:spcBef>
              <a:spcAft>
                <a:spcPts val="0"/>
              </a:spcAft>
              <a:buClr>
                <a:srgbClr val="F2F2F2"/>
              </a:buClr>
              <a:buSzPts val="1100"/>
              <a:buFont typeface="Maven Pro"/>
              <a:buChar char="●"/>
            </a:pPr>
            <a:r>
              <a:rPr lang="en" sz="1100">
                <a:solidFill>
                  <a:srgbClr val="F2F2F2"/>
                </a:solidFill>
                <a:latin typeface="Maven Pro"/>
                <a:ea typeface="Maven Pro"/>
                <a:cs typeface="Maven Pro"/>
                <a:sym typeface="Maven Pro"/>
              </a:rPr>
              <a:t>Chen, Denise. “Statistical Learning: Data Sampling &amp; Resampling.” Medium, Towards Data Science, 12 Apr. 2020, </a:t>
            </a:r>
            <a:r>
              <a:rPr lang="en" sz="1100" u="sng">
                <a:solidFill>
                  <a:srgbClr val="F2F2F2"/>
                </a:solidFill>
                <a:latin typeface="Maven Pro"/>
                <a:ea typeface="Maven Pro"/>
                <a:cs typeface="Maven Pro"/>
                <a:sym typeface="Maven Pro"/>
              </a:rPr>
              <a:t>https://towardsdatascience.com/statistical-learning-ii-data-sampling-resampling-93a0208d6bb8. </a:t>
            </a:r>
            <a:endParaRPr sz="1100" u="sng">
              <a:solidFill>
                <a:srgbClr val="F2F2F2"/>
              </a:solidFill>
              <a:latin typeface="Maven Pro"/>
              <a:ea typeface="Maven Pro"/>
              <a:cs typeface="Maven Pro"/>
              <a:sym typeface="Maven Pro"/>
            </a:endParaRPr>
          </a:p>
          <a:p>
            <a:pPr indent="-298450" lvl="0" marL="457200" rtl="0" algn="l">
              <a:lnSpc>
                <a:spcPct val="115000"/>
              </a:lnSpc>
              <a:spcBef>
                <a:spcPts val="0"/>
              </a:spcBef>
              <a:spcAft>
                <a:spcPts val="0"/>
              </a:spcAft>
              <a:buClr>
                <a:srgbClr val="F2F2F2"/>
              </a:buClr>
              <a:buSzPts val="1100"/>
              <a:buFont typeface="Maven Pro"/>
              <a:buChar char="●"/>
            </a:pPr>
            <a:r>
              <a:rPr lang="en" sz="1100">
                <a:solidFill>
                  <a:srgbClr val="F2F2F2"/>
                </a:solidFill>
                <a:latin typeface="Maven Pro"/>
                <a:ea typeface="Maven Pro"/>
                <a:cs typeface="Maven Pro"/>
                <a:sym typeface="Maven Pro"/>
              </a:rPr>
              <a:t>“320000+ Environmental Cartoons Images, HD Pictures and Stock Photos for Free Download.” LovePik, </a:t>
            </a:r>
            <a:r>
              <a:rPr lang="en" sz="1100" u="sng">
                <a:solidFill>
                  <a:srgbClr val="F2F2F2"/>
                </a:solidFill>
                <a:latin typeface="Maven Pro"/>
                <a:ea typeface="Maven Pro"/>
                <a:cs typeface="Maven Pro"/>
                <a:sym typeface="Maven Pro"/>
              </a:rPr>
              <a:t>https://lovepik.com/images/environmental-cartoons.html. </a:t>
            </a:r>
            <a:endParaRPr sz="1100" u="sng">
              <a:solidFill>
                <a:srgbClr val="F2F2F2"/>
              </a:solidFill>
              <a:latin typeface="Maven Pro"/>
              <a:ea typeface="Maven Pro"/>
              <a:cs typeface="Maven Pro"/>
              <a:sym typeface="Maven Pro"/>
            </a:endParaRPr>
          </a:p>
          <a:p>
            <a:pPr indent="-298450" lvl="0" marL="457200" marR="50800" rtl="0" algn="l">
              <a:lnSpc>
                <a:spcPct val="115000"/>
              </a:lnSpc>
              <a:spcBef>
                <a:spcPts val="0"/>
              </a:spcBef>
              <a:spcAft>
                <a:spcPts val="0"/>
              </a:spcAft>
              <a:buClr>
                <a:srgbClr val="F2F2F2"/>
              </a:buClr>
              <a:buSzPts val="1100"/>
              <a:buFont typeface="Maven Pro"/>
              <a:buChar char="●"/>
            </a:pPr>
            <a:r>
              <a:rPr lang="en" sz="1100">
                <a:solidFill>
                  <a:srgbClr val="F2F2F2"/>
                </a:solidFill>
                <a:latin typeface="Maven Pro"/>
                <a:ea typeface="Maven Pro"/>
                <a:cs typeface="Maven Pro"/>
                <a:sym typeface="Maven Pro"/>
              </a:rPr>
              <a:t>Mahendrakumaran, Kayathiri. “Dealing with Imbalanced Data.” Medium, தழலி, 20 Dec. 2020, </a:t>
            </a:r>
            <a:r>
              <a:rPr lang="en" sz="1100" u="sng">
                <a:solidFill>
                  <a:srgbClr val="F2F2F2"/>
                </a:solidFill>
                <a:latin typeface="Maven Pro"/>
                <a:ea typeface="Maven Pro"/>
                <a:cs typeface="Maven Pro"/>
                <a:sym typeface="Maven Pro"/>
              </a:rPr>
              <a:t>https://medium.com/%E0%AE%A4%E0%AE%B4%E0%AE%B2%E0%AE%BF/dealing-with-imbalanced-data-aca93c421fff. </a:t>
            </a:r>
            <a:endParaRPr sz="1100">
              <a:solidFill>
                <a:srgbClr val="F2F2F2"/>
              </a:solidFill>
              <a:latin typeface="Maven Pro"/>
              <a:ea typeface="Maven Pro"/>
              <a:cs typeface="Maven Pro"/>
              <a:sym typeface="Maven Pro"/>
            </a:endParaRPr>
          </a:p>
          <a:p>
            <a:pPr indent="-298450" lvl="0" marL="457200" rtl="0" algn="l">
              <a:spcBef>
                <a:spcPts val="0"/>
              </a:spcBef>
              <a:spcAft>
                <a:spcPts val="0"/>
              </a:spcAft>
              <a:buClr>
                <a:srgbClr val="F2F2F2"/>
              </a:buClr>
              <a:buSzPts val="1100"/>
              <a:buFont typeface="Maven Pro"/>
              <a:buChar char="●"/>
            </a:pPr>
            <a:r>
              <a:rPr lang="en" sz="1100">
                <a:solidFill>
                  <a:srgbClr val="F2F2F2"/>
                </a:solidFill>
                <a:latin typeface="Maven Pro"/>
                <a:ea typeface="Maven Pro"/>
                <a:cs typeface="Maven Pro"/>
                <a:sym typeface="Maven Pro"/>
              </a:rPr>
              <a:t>López-León, Sandra, et al. “More than 50 Long-Term Effects of COVID-19: A Systematic Review and Meta-Analysis.” SSRN Electronic Journal, 20 Jan. 2021, https://doi.org/10.2139/ssrn.3769978.</a:t>
            </a:r>
            <a:endParaRPr sz="1100">
              <a:solidFill>
                <a:srgbClr val="F2F2F2"/>
              </a:solidFill>
              <a:latin typeface="Maven Pro"/>
              <a:ea typeface="Maven Pro"/>
              <a:cs typeface="Maven Pro"/>
              <a:sym typeface="Maven Pro"/>
            </a:endParaRPr>
          </a:p>
          <a:p>
            <a:pPr indent="-298450" lvl="0" marL="457200" rtl="0" algn="l">
              <a:spcBef>
                <a:spcPts val="0"/>
              </a:spcBef>
              <a:spcAft>
                <a:spcPts val="0"/>
              </a:spcAft>
              <a:buClr>
                <a:srgbClr val="F2F2F2"/>
              </a:buClr>
              <a:buSzPts val="1100"/>
              <a:buFont typeface="Maven Pro"/>
              <a:buChar char="●"/>
            </a:pPr>
            <a:r>
              <a:rPr lang="en" sz="1100">
                <a:solidFill>
                  <a:srgbClr val="F2F2F2"/>
                </a:solidFill>
                <a:latin typeface="Maven Pro"/>
                <a:ea typeface="Maven Pro"/>
                <a:cs typeface="Maven Pro"/>
                <a:sym typeface="Maven Pro"/>
              </a:rPr>
              <a:t>Osmanov, Ismail M, et al. “Risk Factors for Long Covid in Previously Hospitalised Children Using the ISARIC Global Follow-up Protocol: A Prospective Cohort Study.” European Respiratory Journal, 2021, p. 2101341., https://doi.org/10.1183/13993003.01341-2021.</a:t>
            </a:r>
            <a:endParaRPr sz="1100">
              <a:solidFill>
                <a:srgbClr val="F2F2F2"/>
              </a:solidFill>
              <a:latin typeface="Maven Pro"/>
              <a:ea typeface="Maven Pro"/>
              <a:cs typeface="Maven Pro"/>
              <a:sym typeface="Maven Pro"/>
            </a:endParaRPr>
          </a:p>
          <a:p>
            <a:pPr indent="-298450" lvl="0" marL="457200" rtl="0" algn="l">
              <a:spcBef>
                <a:spcPts val="0"/>
              </a:spcBef>
              <a:spcAft>
                <a:spcPts val="0"/>
              </a:spcAft>
              <a:buClr>
                <a:srgbClr val="F2F2F2"/>
              </a:buClr>
              <a:buSzPts val="1100"/>
              <a:buFont typeface="Maven Pro"/>
              <a:buChar char="●"/>
            </a:pPr>
            <a:r>
              <a:rPr lang="en" sz="1100">
                <a:solidFill>
                  <a:srgbClr val="F2F2F2"/>
                </a:solidFill>
                <a:latin typeface="Maven Pro"/>
                <a:ea typeface="Maven Pro"/>
                <a:cs typeface="Maven Pro"/>
                <a:sym typeface="Maven Pro"/>
              </a:rPr>
              <a:t>Nabavi, Nikki. “Long Covid: How to Define It and How to Manage It.” BMJ, 2020, p. m3489., https://doi.org/10.1136/bmj.m3489. </a:t>
            </a:r>
            <a:endParaRPr sz="1100">
              <a:solidFill>
                <a:srgbClr val="F2F2F2"/>
              </a:solidFill>
              <a:latin typeface="Maven Pro"/>
              <a:ea typeface="Maven Pro"/>
              <a:cs typeface="Maven Pro"/>
              <a:sym typeface="Maven Pro"/>
            </a:endParaRPr>
          </a:p>
          <a:p>
            <a:pPr indent="-298450" lvl="0" marL="457200" rtl="0" algn="l">
              <a:spcBef>
                <a:spcPts val="0"/>
              </a:spcBef>
              <a:spcAft>
                <a:spcPts val="0"/>
              </a:spcAft>
              <a:buClr>
                <a:srgbClr val="F2F2F2"/>
              </a:buClr>
              <a:buSzPts val="1100"/>
              <a:buFont typeface="Maven Pro"/>
              <a:buChar char="●"/>
            </a:pPr>
            <a:r>
              <a:rPr lang="en" sz="1100">
                <a:solidFill>
                  <a:srgbClr val="F2F2F2"/>
                </a:solidFill>
                <a:latin typeface="Maven Pro"/>
                <a:ea typeface="Maven Pro"/>
                <a:cs typeface="Maven Pro"/>
                <a:sym typeface="Maven Pro"/>
              </a:rPr>
              <a:t>Carfì, Angelo, et al. “Persistent Symptoms in Patients after Acute COVID-19.” JAMA, vol. 324, no. 6, 11 July 2020, p. 603., https://doi.org/10.1001/jama.2020.12603.</a:t>
            </a:r>
            <a:endParaRPr sz="500">
              <a:latin typeface="Maven Pro"/>
              <a:ea typeface="Maven Pro"/>
              <a:cs typeface="Maven Pro"/>
              <a:sym typeface="Maven Pro"/>
            </a:endParaRPr>
          </a:p>
        </p:txBody>
      </p:sp>
      <p:sp>
        <p:nvSpPr>
          <p:cNvPr id="2038" name="Google Shape;2038;p41"/>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REFERENCES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2" name="Shape 2042"/>
        <p:cNvGrpSpPr/>
        <p:nvPr/>
      </p:nvGrpSpPr>
      <p:grpSpPr>
        <a:xfrm>
          <a:off x="0" y="0"/>
          <a:ext cx="0" cy="0"/>
          <a:chOff x="0" y="0"/>
          <a:chExt cx="0" cy="0"/>
        </a:xfrm>
      </p:grpSpPr>
      <p:sp>
        <p:nvSpPr>
          <p:cNvPr id="2043" name="Google Shape;2043;p42"/>
          <p:cNvSpPr txBox="1"/>
          <p:nvPr>
            <p:ph type="title"/>
          </p:nvPr>
        </p:nvSpPr>
        <p:spPr>
          <a:xfrm>
            <a:off x="304500" y="1858875"/>
            <a:ext cx="8535000" cy="1983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7200">
                <a:solidFill>
                  <a:srgbClr val="FFD966"/>
                </a:solidFill>
              </a:rPr>
              <a:t>Thank YOu!</a:t>
            </a:r>
            <a:endParaRPr sz="7200">
              <a:solidFill>
                <a:srgbClr val="FFD9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0" name="Shape 1880"/>
        <p:cNvGrpSpPr/>
        <p:nvPr/>
      </p:nvGrpSpPr>
      <p:grpSpPr>
        <a:xfrm>
          <a:off x="0" y="0"/>
          <a:ext cx="0" cy="0"/>
          <a:chOff x="0" y="0"/>
          <a:chExt cx="0" cy="0"/>
        </a:xfrm>
      </p:grpSpPr>
      <p:sp>
        <p:nvSpPr>
          <p:cNvPr id="1881" name="Google Shape;1881;p24"/>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TABLE OF CONTENTS</a:t>
            </a:r>
            <a:endParaRPr/>
          </a:p>
        </p:txBody>
      </p:sp>
      <p:sp>
        <p:nvSpPr>
          <p:cNvPr id="1882" name="Google Shape;1882;p24"/>
          <p:cNvSpPr txBox="1"/>
          <p:nvPr>
            <p:ph idx="8" type="title"/>
          </p:nvPr>
        </p:nvSpPr>
        <p:spPr>
          <a:xfrm>
            <a:off x="6672300" y="2868050"/>
            <a:ext cx="13683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Analyzing Risk Factors</a:t>
            </a:r>
            <a:endParaRPr/>
          </a:p>
        </p:txBody>
      </p:sp>
      <p:sp>
        <p:nvSpPr>
          <p:cNvPr id="1883" name="Google Shape;1883;p24"/>
          <p:cNvSpPr txBox="1"/>
          <p:nvPr>
            <p:ph idx="9" type="title"/>
          </p:nvPr>
        </p:nvSpPr>
        <p:spPr>
          <a:xfrm>
            <a:off x="6832500" y="1766950"/>
            <a:ext cx="584700" cy="58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1884" name="Google Shape;1884;p24"/>
          <p:cNvSpPr txBox="1"/>
          <p:nvPr>
            <p:ph idx="5" type="title"/>
          </p:nvPr>
        </p:nvSpPr>
        <p:spPr>
          <a:xfrm>
            <a:off x="3666725" y="2868050"/>
            <a:ext cx="14220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Building our Model</a:t>
            </a:r>
            <a:endParaRPr/>
          </a:p>
        </p:txBody>
      </p:sp>
      <p:sp>
        <p:nvSpPr>
          <p:cNvPr id="1885" name="Google Shape;1885;p24"/>
          <p:cNvSpPr txBox="1"/>
          <p:nvPr>
            <p:ph idx="6" type="title"/>
          </p:nvPr>
        </p:nvSpPr>
        <p:spPr>
          <a:xfrm>
            <a:off x="3828350" y="1766950"/>
            <a:ext cx="584700" cy="58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1886" name="Google Shape;1886;p24"/>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400">
                <a:latin typeface="Maven Pro"/>
                <a:ea typeface="Maven Pro"/>
                <a:cs typeface="Maven Pro"/>
                <a:sym typeface="Maven Pro"/>
              </a:rPr>
              <a:t>Feature selection and extraction</a:t>
            </a:r>
            <a:endParaRPr sz="1400">
              <a:latin typeface="Maven Pro"/>
              <a:ea typeface="Maven Pro"/>
              <a:cs typeface="Maven Pro"/>
              <a:sym typeface="Maven Pro"/>
            </a:endParaRPr>
          </a:p>
        </p:txBody>
      </p:sp>
      <p:sp>
        <p:nvSpPr>
          <p:cNvPr id="1887" name="Google Shape;1887;p24"/>
          <p:cNvSpPr txBox="1"/>
          <p:nvPr>
            <p:ph idx="2" type="title"/>
          </p:nvPr>
        </p:nvSpPr>
        <p:spPr>
          <a:xfrm>
            <a:off x="720000" y="2868050"/>
            <a:ext cx="14667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 </a:t>
            </a:r>
            <a:r>
              <a:rPr lang="en"/>
              <a:t>Pre-</a:t>
            </a:r>
            <a:endParaRPr/>
          </a:p>
          <a:p>
            <a:pPr indent="0" lvl="0" marL="0" rtl="0" algn="l">
              <a:spcBef>
                <a:spcPts val="0"/>
              </a:spcBef>
              <a:spcAft>
                <a:spcPts val="0"/>
              </a:spcAft>
              <a:buNone/>
            </a:pPr>
            <a:r>
              <a:rPr lang="en"/>
              <a:t>Processing</a:t>
            </a:r>
            <a:endParaRPr/>
          </a:p>
        </p:txBody>
      </p:sp>
      <p:sp>
        <p:nvSpPr>
          <p:cNvPr id="1888" name="Google Shape;1888;p24"/>
          <p:cNvSpPr txBox="1"/>
          <p:nvPr>
            <p:ph idx="3" type="title"/>
          </p:nvPr>
        </p:nvSpPr>
        <p:spPr>
          <a:xfrm>
            <a:off x="878350" y="1766925"/>
            <a:ext cx="584700" cy="58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
        <p:nvSpPr>
          <p:cNvPr id="1889" name="Google Shape;1889;p24"/>
          <p:cNvSpPr txBox="1"/>
          <p:nvPr>
            <p:ph idx="4" type="subTitle"/>
          </p:nvPr>
        </p:nvSpPr>
        <p:spPr>
          <a:xfrm>
            <a:off x="3666725" y="3728575"/>
            <a:ext cx="1831500" cy="84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400">
                <a:latin typeface="Maven Pro"/>
                <a:ea typeface="Maven Pro"/>
                <a:cs typeface="Maven Pro"/>
                <a:sym typeface="Maven Pro"/>
              </a:rPr>
              <a:t>Build a classifier that accurately classifies whether a patient has long COVID </a:t>
            </a:r>
            <a:endParaRPr sz="1400">
              <a:latin typeface="Maven Pro"/>
              <a:ea typeface="Maven Pro"/>
              <a:cs typeface="Maven Pro"/>
              <a:sym typeface="Maven Pro"/>
            </a:endParaRPr>
          </a:p>
        </p:txBody>
      </p:sp>
      <p:sp>
        <p:nvSpPr>
          <p:cNvPr id="1890" name="Google Shape;1890;p24"/>
          <p:cNvSpPr txBox="1"/>
          <p:nvPr>
            <p:ph idx="7" type="subTitle"/>
          </p:nvPr>
        </p:nvSpPr>
        <p:spPr>
          <a:xfrm>
            <a:off x="6672300" y="3728575"/>
            <a:ext cx="1751700" cy="84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400">
                <a:latin typeface="Maven Pro"/>
                <a:ea typeface="Maven Pro"/>
                <a:cs typeface="Maven Pro"/>
                <a:sym typeface="Maven Pro"/>
              </a:rPr>
              <a:t>Identify the most defining risk factors for long COVID</a:t>
            </a:r>
            <a:endParaRPr sz="1400">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4" name="Shape 1894"/>
        <p:cNvGrpSpPr/>
        <p:nvPr/>
      </p:nvGrpSpPr>
      <p:grpSpPr>
        <a:xfrm>
          <a:off x="0" y="0"/>
          <a:ext cx="0" cy="0"/>
          <a:chOff x="0" y="0"/>
          <a:chExt cx="0" cy="0"/>
        </a:xfrm>
      </p:grpSpPr>
      <p:sp>
        <p:nvSpPr>
          <p:cNvPr id="1895" name="Google Shape;1895;p25"/>
          <p:cNvSpPr txBox="1"/>
          <p:nvPr>
            <p:ph idx="2" type="title"/>
          </p:nvPr>
        </p:nvSpPr>
        <p:spPr>
          <a:xfrm>
            <a:off x="3647325" y="1212825"/>
            <a:ext cx="19266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
        <p:nvSpPr>
          <p:cNvPr id="1896" name="Google Shape;1896;p25"/>
          <p:cNvSpPr txBox="1"/>
          <p:nvPr>
            <p:ph type="title"/>
          </p:nvPr>
        </p:nvSpPr>
        <p:spPr>
          <a:xfrm>
            <a:off x="2437125" y="2221500"/>
            <a:ext cx="43470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Pre-Processing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0" name="Shape 1900"/>
        <p:cNvGrpSpPr/>
        <p:nvPr/>
      </p:nvGrpSpPr>
      <p:grpSpPr>
        <a:xfrm>
          <a:off x="0" y="0"/>
          <a:ext cx="0" cy="0"/>
          <a:chOff x="0" y="0"/>
          <a:chExt cx="0" cy="0"/>
        </a:xfrm>
      </p:grpSpPr>
      <p:sp>
        <p:nvSpPr>
          <p:cNvPr id="1901" name="Google Shape;1901;p26"/>
          <p:cNvSpPr txBox="1"/>
          <p:nvPr>
            <p:ph idx="1" type="subTitle"/>
          </p:nvPr>
        </p:nvSpPr>
        <p:spPr>
          <a:xfrm>
            <a:off x="3956125" y="1752425"/>
            <a:ext cx="4482300" cy="29682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p:txBody>
      </p:sp>
      <p:sp>
        <p:nvSpPr>
          <p:cNvPr id="1902" name="Google Shape;1902;p26"/>
          <p:cNvSpPr txBox="1"/>
          <p:nvPr>
            <p:ph idx="1" type="subTitle"/>
          </p:nvPr>
        </p:nvSpPr>
        <p:spPr>
          <a:xfrm>
            <a:off x="4003525" y="1815425"/>
            <a:ext cx="4482300" cy="2968200"/>
          </a:xfrm>
          <a:prstGeom prst="rect">
            <a:avLst/>
          </a:prstGeom>
          <a:ln cap="flat" cmpd="sng" w="9525">
            <a:solidFill>
              <a:srgbClr val="FFF2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p:txBody>
      </p:sp>
      <p:sp>
        <p:nvSpPr>
          <p:cNvPr id="1903" name="Google Shape;1903;p26"/>
          <p:cNvSpPr/>
          <p:nvPr/>
        </p:nvSpPr>
        <p:spPr>
          <a:xfrm>
            <a:off x="6866625" y="3050150"/>
            <a:ext cx="1440300" cy="13032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6"/>
          <p:cNvSpPr/>
          <p:nvPr/>
        </p:nvSpPr>
        <p:spPr>
          <a:xfrm>
            <a:off x="4134300" y="4225200"/>
            <a:ext cx="2106900" cy="4611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6"/>
          <p:cNvSpPr/>
          <p:nvPr/>
        </p:nvSpPr>
        <p:spPr>
          <a:xfrm>
            <a:off x="4134300" y="3630250"/>
            <a:ext cx="2106900" cy="2334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6"/>
          <p:cNvSpPr/>
          <p:nvPr/>
        </p:nvSpPr>
        <p:spPr>
          <a:xfrm>
            <a:off x="4134300" y="3379350"/>
            <a:ext cx="2106900" cy="190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6"/>
          <p:cNvSpPr/>
          <p:nvPr/>
        </p:nvSpPr>
        <p:spPr>
          <a:xfrm>
            <a:off x="4134300" y="3949175"/>
            <a:ext cx="2106900" cy="190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6"/>
          <p:cNvSpPr txBox="1"/>
          <p:nvPr>
            <p:ph idx="1" type="subTitle"/>
          </p:nvPr>
        </p:nvSpPr>
        <p:spPr>
          <a:xfrm>
            <a:off x="590650" y="1499775"/>
            <a:ext cx="3434400" cy="2309100"/>
          </a:xfrm>
          <a:prstGeom prst="rect">
            <a:avLst/>
          </a:prstGeom>
          <a:ln cap="flat" cmpd="sng" w="9525">
            <a:solidFill>
              <a:srgbClr val="FFF2C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p:txBody>
      </p:sp>
      <p:sp>
        <p:nvSpPr>
          <p:cNvPr id="1909" name="Google Shape;1909;p26"/>
          <p:cNvSpPr txBox="1"/>
          <p:nvPr>
            <p:ph idx="1" type="subTitle"/>
          </p:nvPr>
        </p:nvSpPr>
        <p:spPr>
          <a:xfrm>
            <a:off x="646250" y="1464800"/>
            <a:ext cx="3434400" cy="2309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p:txBody>
      </p:sp>
      <p:sp>
        <p:nvSpPr>
          <p:cNvPr id="1910" name="Google Shape;1910;p26"/>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rgbClr val="FFD966"/>
                </a:solidFill>
              </a:rPr>
              <a:t>Dimensionality reduction</a:t>
            </a:r>
            <a:endParaRPr>
              <a:solidFill>
                <a:srgbClr val="FFD966"/>
              </a:solidFill>
            </a:endParaRPr>
          </a:p>
        </p:txBody>
      </p:sp>
      <p:sp>
        <p:nvSpPr>
          <p:cNvPr id="1911" name="Google Shape;1911;p26"/>
          <p:cNvSpPr txBox="1"/>
          <p:nvPr>
            <p:ph idx="1" type="subTitle"/>
          </p:nvPr>
        </p:nvSpPr>
        <p:spPr>
          <a:xfrm>
            <a:off x="747800" y="1919750"/>
            <a:ext cx="3355800" cy="130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Maven Pro"/>
                <a:ea typeface="Maven Pro"/>
                <a:cs typeface="Maven Pro"/>
                <a:sym typeface="Maven Pro"/>
              </a:rPr>
              <a:t>        </a:t>
            </a:r>
            <a:r>
              <a:rPr lang="en" sz="1500">
                <a:latin typeface="Maven Pro"/>
                <a:ea typeface="Maven Pro"/>
                <a:cs typeface="Maven Pro"/>
                <a:sym typeface="Maven Pro"/>
              </a:rPr>
              <a:t>For example…</a:t>
            </a:r>
            <a:endParaRPr sz="1500">
              <a:latin typeface="Maven Pro"/>
              <a:ea typeface="Maven Pro"/>
              <a:cs typeface="Maven Pro"/>
              <a:sym typeface="Maven Pro"/>
            </a:endParaRPr>
          </a:p>
          <a:p>
            <a:pPr indent="0" lvl="0" marL="0" rtl="0" algn="l">
              <a:spcBef>
                <a:spcPts val="0"/>
              </a:spcBef>
              <a:spcAft>
                <a:spcPts val="0"/>
              </a:spcAft>
              <a:buNone/>
            </a:pPr>
            <a:r>
              <a:t/>
            </a:r>
            <a:endParaRPr sz="700">
              <a:latin typeface="Maven Pro"/>
              <a:ea typeface="Maven Pro"/>
              <a:cs typeface="Maven Pro"/>
              <a:sym typeface="Maven Pro"/>
            </a:endParaRPr>
          </a:p>
          <a:p>
            <a:pPr indent="-355600" lvl="0" marL="457200" rtl="0" algn="l">
              <a:spcBef>
                <a:spcPts val="0"/>
              </a:spcBef>
              <a:spcAft>
                <a:spcPts val="0"/>
              </a:spcAft>
              <a:buSzPts val="2000"/>
              <a:buFont typeface="Maven Pro"/>
              <a:buChar char="➔"/>
            </a:pPr>
            <a:r>
              <a:rPr lang="en" sz="1500">
                <a:latin typeface="Maven Pro"/>
                <a:ea typeface="Maven Pro"/>
                <a:cs typeface="Maven Pro"/>
                <a:sym typeface="Maven Pro"/>
              </a:rPr>
              <a:t>The user_id of </a:t>
            </a:r>
            <a:r>
              <a:rPr lang="en" sz="1500">
                <a:latin typeface="Maven Pro"/>
                <a:ea typeface="Maven Pro"/>
                <a:cs typeface="Maven Pro"/>
                <a:sym typeface="Maven Pro"/>
              </a:rPr>
              <a:t>the</a:t>
            </a:r>
            <a:r>
              <a:rPr lang="en" sz="1500">
                <a:latin typeface="Maven Pro"/>
                <a:ea typeface="Maven Pro"/>
                <a:cs typeface="Maven Pro"/>
                <a:sym typeface="Maven Pro"/>
              </a:rPr>
              <a:t> subject</a:t>
            </a:r>
            <a:endParaRPr sz="1500">
              <a:latin typeface="Maven Pro"/>
              <a:ea typeface="Maven Pro"/>
              <a:cs typeface="Maven Pro"/>
              <a:sym typeface="Maven Pro"/>
            </a:endParaRPr>
          </a:p>
          <a:p>
            <a:pPr indent="-355600" lvl="0" marL="457200" rtl="0" algn="l">
              <a:spcBef>
                <a:spcPts val="0"/>
              </a:spcBef>
              <a:spcAft>
                <a:spcPts val="0"/>
              </a:spcAft>
              <a:buSzPts val="2000"/>
              <a:buFont typeface="Maven Pro"/>
              <a:buChar char="➔"/>
            </a:pPr>
            <a:r>
              <a:rPr lang="en" sz="1500">
                <a:latin typeface="Maven Pro"/>
                <a:ea typeface="Maven Pro"/>
                <a:cs typeface="Maven Pro"/>
                <a:sym typeface="Maven Pro"/>
              </a:rPr>
              <a:t>The week in which the subject completed the survey</a:t>
            </a:r>
            <a:endParaRPr sz="1500">
              <a:latin typeface="Maven Pro"/>
              <a:ea typeface="Maven Pro"/>
              <a:cs typeface="Maven Pro"/>
              <a:sym typeface="Maven Pro"/>
            </a:endParaRPr>
          </a:p>
        </p:txBody>
      </p:sp>
      <p:sp>
        <p:nvSpPr>
          <p:cNvPr id="1912" name="Google Shape;1912;p26"/>
          <p:cNvSpPr txBox="1"/>
          <p:nvPr>
            <p:ph idx="2" type="subTitle"/>
          </p:nvPr>
        </p:nvSpPr>
        <p:spPr>
          <a:xfrm>
            <a:off x="4298275" y="1924488"/>
            <a:ext cx="3798000" cy="48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latin typeface="Maven Pro"/>
                <a:ea typeface="Maven Pro"/>
                <a:cs typeface="Maven Pro"/>
                <a:sym typeface="Maven Pro"/>
              </a:rPr>
              <a:t>Produce a new set of features from the old ones</a:t>
            </a:r>
            <a:endParaRPr b="1">
              <a:latin typeface="Maven Pro"/>
              <a:ea typeface="Maven Pro"/>
              <a:cs typeface="Maven Pro"/>
              <a:sym typeface="Maven Pro"/>
            </a:endParaRPr>
          </a:p>
        </p:txBody>
      </p:sp>
      <p:sp>
        <p:nvSpPr>
          <p:cNvPr id="1913" name="Google Shape;1913;p26"/>
          <p:cNvSpPr txBox="1"/>
          <p:nvPr>
            <p:ph idx="3" type="title"/>
          </p:nvPr>
        </p:nvSpPr>
        <p:spPr>
          <a:xfrm>
            <a:off x="590650" y="1146363"/>
            <a:ext cx="1989300" cy="35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Feature selection</a:t>
            </a:r>
            <a:endParaRPr/>
          </a:p>
        </p:txBody>
      </p:sp>
      <p:sp>
        <p:nvSpPr>
          <p:cNvPr id="1914" name="Google Shape;1914;p26"/>
          <p:cNvSpPr txBox="1"/>
          <p:nvPr>
            <p:ph idx="4" type="title"/>
          </p:nvPr>
        </p:nvSpPr>
        <p:spPr>
          <a:xfrm>
            <a:off x="6378925" y="1437125"/>
            <a:ext cx="2106900" cy="35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Feature extraction</a:t>
            </a:r>
            <a:endParaRPr/>
          </a:p>
        </p:txBody>
      </p:sp>
      <p:pic>
        <p:nvPicPr>
          <p:cNvPr id="1915" name="Google Shape;1915;p26"/>
          <p:cNvPicPr preferRelativeResize="0"/>
          <p:nvPr/>
        </p:nvPicPr>
        <p:blipFill>
          <a:blip r:embed="rId3">
            <a:alphaModFix/>
          </a:blip>
          <a:stretch>
            <a:fillRect/>
          </a:stretch>
        </p:blipFill>
        <p:spPr>
          <a:xfrm>
            <a:off x="514462" y="3939851"/>
            <a:ext cx="2770815" cy="974675"/>
          </a:xfrm>
          <a:prstGeom prst="rect">
            <a:avLst/>
          </a:prstGeom>
          <a:noFill/>
          <a:ln>
            <a:noFill/>
          </a:ln>
        </p:spPr>
      </p:pic>
      <p:sp>
        <p:nvSpPr>
          <p:cNvPr id="1916" name="Google Shape;1916;p26"/>
          <p:cNvSpPr txBox="1"/>
          <p:nvPr>
            <p:ph idx="1" type="subTitle"/>
          </p:nvPr>
        </p:nvSpPr>
        <p:spPr>
          <a:xfrm>
            <a:off x="747800" y="1588625"/>
            <a:ext cx="3355800" cy="318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latin typeface="Maven Pro"/>
                <a:ea typeface="Maven Pro"/>
                <a:cs typeface="Maven Pro"/>
                <a:sym typeface="Maven Pro"/>
              </a:rPr>
              <a:t>Discard noisy or useless features</a:t>
            </a:r>
            <a:endParaRPr>
              <a:latin typeface="Maven Pro"/>
              <a:ea typeface="Maven Pro"/>
              <a:cs typeface="Maven Pro"/>
              <a:sym typeface="Maven Pro"/>
            </a:endParaRPr>
          </a:p>
        </p:txBody>
      </p:sp>
      <p:sp>
        <p:nvSpPr>
          <p:cNvPr id="1917" name="Google Shape;1917;p26"/>
          <p:cNvSpPr txBox="1"/>
          <p:nvPr>
            <p:ph idx="1" type="subTitle"/>
          </p:nvPr>
        </p:nvSpPr>
        <p:spPr>
          <a:xfrm>
            <a:off x="768263" y="3222950"/>
            <a:ext cx="3434400" cy="318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500">
                <a:latin typeface="Maven Pro"/>
                <a:ea typeface="Maven Pro"/>
                <a:cs typeface="Maven Pro"/>
                <a:sym typeface="Maven Pro"/>
              </a:rPr>
              <a:t>We also discarded features that are shown to have trivial importance </a:t>
            </a:r>
            <a:endParaRPr sz="1500">
              <a:latin typeface="Maven Pro"/>
              <a:ea typeface="Maven Pro"/>
              <a:cs typeface="Maven Pro"/>
              <a:sym typeface="Maven Pro"/>
            </a:endParaRPr>
          </a:p>
        </p:txBody>
      </p:sp>
      <p:sp>
        <p:nvSpPr>
          <p:cNvPr id="1918" name="Google Shape;1918;p26"/>
          <p:cNvSpPr/>
          <p:nvPr/>
        </p:nvSpPr>
        <p:spPr>
          <a:xfrm>
            <a:off x="4134275" y="2830525"/>
            <a:ext cx="2106900" cy="4884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6"/>
          <p:cNvSpPr txBox="1"/>
          <p:nvPr>
            <p:ph idx="1" type="subTitle"/>
          </p:nvPr>
        </p:nvSpPr>
        <p:spPr>
          <a:xfrm>
            <a:off x="4177738" y="2451913"/>
            <a:ext cx="1989300" cy="20466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a:latin typeface="Maven Pro"/>
                <a:ea typeface="Maven Pro"/>
                <a:cs typeface="Maven Pro"/>
                <a:sym typeface="Maven Pro"/>
              </a:rPr>
              <a:t>      </a:t>
            </a:r>
            <a:r>
              <a:rPr lang="en" sz="1500">
                <a:latin typeface="Maven Pro"/>
                <a:ea typeface="Maven Pro"/>
                <a:cs typeface="Maven Pro"/>
                <a:sym typeface="Maven Pro"/>
              </a:rPr>
              <a:t>For example…</a:t>
            </a:r>
            <a:endParaRPr sz="1500">
              <a:latin typeface="Maven Pro"/>
              <a:ea typeface="Maven Pro"/>
              <a:cs typeface="Maven Pro"/>
              <a:sym typeface="Maven Pro"/>
            </a:endParaRPr>
          </a:p>
          <a:p>
            <a:pPr indent="0" lvl="0" marL="0" rtl="0" algn="l">
              <a:lnSpc>
                <a:spcPct val="100000"/>
              </a:lnSpc>
              <a:spcBef>
                <a:spcPts val="0"/>
              </a:spcBef>
              <a:spcAft>
                <a:spcPts val="0"/>
              </a:spcAft>
              <a:buNone/>
            </a:pPr>
            <a:r>
              <a:t/>
            </a:r>
            <a:endParaRPr sz="600">
              <a:latin typeface="Maven Pro"/>
              <a:ea typeface="Maven Pro"/>
              <a:cs typeface="Maven Pro"/>
              <a:sym typeface="Maven Pro"/>
            </a:endParaRPr>
          </a:p>
          <a:p>
            <a:pPr indent="0" lvl="0" marL="0" rtl="0" algn="l">
              <a:lnSpc>
                <a:spcPct val="100000"/>
              </a:lnSpc>
              <a:spcBef>
                <a:spcPts val="0"/>
              </a:spcBef>
              <a:spcAft>
                <a:spcPts val="0"/>
              </a:spcAft>
              <a:buNone/>
            </a:pPr>
            <a:r>
              <a:t/>
            </a:r>
            <a:endParaRPr sz="300">
              <a:latin typeface="Maven Pro"/>
              <a:ea typeface="Maven Pro"/>
              <a:cs typeface="Maven Pro"/>
              <a:sym typeface="Maven Pro"/>
            </a:endParaRPr>
          </a:p>
          <a:p>
            <a:pPr indent="0" lvl="0" marL="0" rtl="0" algn="l">
              <a:lnSpc>
                <a:spcPct val="100000"/>
              </a:lnSpc>
              <a:spcBef>
                <a:spcPts val="0"/>
              </a:spcBef>
              <a:spcAft>
                <a:spcPts val="0"/>
              </a:spcAft>
              <a:buNone/>
            </a:pPr>
            <a:r>
              <a:rPr lang="en" sz="1400">
                <a:latin typeface="Maven Pro"/>
                <a:ea typeface="Maven Pro"/>
                <a:cs typeface="Maven Pro"/>
                <a:sym typeface="Maven Pro"/>
              </a:rPr>
              <a:t>Do experts recommend hand-washing?</a:t>
            </a:r>
            <a:endParaRPr sz="1400">
              <a:latin typeface="Maven Pro"/>
              <a:ea typeface="Maven Pro"/>
              <a:cs typeface="Maven Pro"/>
              <a:sym typeface="Maven Pro"/>
            </a:endParaRPr>
          </a:p>
          <a:p>
            <a:pPr indent="0" lvl="0" marL="0" rtl="0" algn="l">
              <a:lnSpc>
                <a:spcPct val="100000"/>
              </a:lnSpc>
              <a:spcBef>
                <a:spcPts val="0"/>
              </a:spcBef>
              <a:spcAft>
                <a:spcPts val="0"/>
              </a:spcAft>
              <a:buNone/>
            </a:pPr>
            <a:r>
              <a:t/>
            </a:r>
            <a:endParaRPr sz="600">
              <a:latin typeface="Maven Pro"/>
              <a:ea typeface="Maven Pro"/>
              <a:cs typeface="Maven Pro"/>
              <a:sym typeface="Maven Pro"/>
            </a:endParaRPr>
          </a:p>
          <a:p>
            <a:pPr indent="0" lvl="0" marL="0" rtl="0" algn="l">
              <a:lnSpc>
                <a:spcPct val="100000"/>
              </a:lnSpc>
              <a:spcBef>
                <a:spcPts val="0"/>
              </a:spcBef>
              <a:spcAft>
                <a:spcPts val="0"/>
              </a:spcAft>
              <a:buNone/>
            </a:pPr>
            <a:r>
              <a:rPr lang="en" sz="1400">
                <a:latin typeface="Maven Pro"/>
                <a:ea typeface="Maven Pro"/>
                <a:cs typeface="Maven Pro"/>
                <a:sym typeface="Maven Pro"/>
              </a:rPr>
              <a:t>… wearing masks?</a:t>
            </a:r>
            <a:endParaRPr sz="1400">
              <a:latin typeface="Maven Pro"/>
              <a:ea typeface="Maven Pro"/>
              <a:cs typeface="Maven Pro"/>
              <a:sym typeface="Maven Pro"/>
            </a:endParaRPr>
          </a:p>
          <a:p>
            <a:pPr indent="0" lvl="0" marL="0" rtl="0" algn="l">
              <a:lnSpc>
                <a:spcPct val="100000"/>
              </a:lnSpc>
              <a:spcBef>
                <a:spcPts val="0"/>
              </a:spcBef>
              <a:spcAft>
                <a:spcPts val="0"/>
              </a:spcAft>
              <a:buNone/>
            </a:pPr>
            <a:r>
              <a:t/>
            </a:r>
            <a:endParaRPr sz="500">
              <a:latin typeface="Maven Pro"/>
              <a:ea typeface="Maven Pro"/>
              <a:cs typeface="Maven Pro"/>
              <a:sym typeface="Maven Pro"/>
            </a:endParaRPr>
          </a:p>
          <a:p>
            <a:pPr indent="0" lvl="0" marL="0" rtl="0" algn="l">
              <a:lnSpc>
                <a:spcPct val="100000"/>
              </a:lnSpc>
              <a:spcBef>
                <a:spcPts val="0"/>
              </a:spcBef>
              <a:spcAft>
                <a:spcPts val="0"/>
              </a:spcAft>
              <a:buNone/>
            </a:pPr>
            <a:r>
              <a:rPr lang="en" sz="1400">
                <a:latin typeface="Maven Pro"/>
                <a:ea typeface="Maven Pro"/>
                <a:cs typeface="Maven Pro"/>
                <a:sym typeface="Maven Pro"/>
              </a:rPr>
              <a:t>… avoiding gatherings?</a:t>
            </a:r>
            <a:endParaRPr sz="1400">
              <a:latin typeface="Maven Pro"/>
              <a:ea typeface="Maven Pro"/>
              <a:cs typeface="Maven Pro"/>
              <a:sym typeface="Maven Pro"/>
            </a:endParaRPr>
          </a:p>
          <a:p>
            <a:pPr indent="0" lvl="0" marL="0" rtl="0" algn="l">
              <a:lnSpc>
                <a:spcPct val="100000"/>
              </a:lnSpc>
              <a:spcBef>
                <a:spcPts val="0"/>
              </a:spcBef>
              <a:spcAft>
                <a:spcPts val="0"/>
              </a:spcAft>
              <a:buNone/>
            </a:pPr>
            <a:r>
              <a:t/>
            </a:r>
            <a:endParaRPr sz="500">
              <a:latin typeface="Maven Pro"/>
              <a:ea typeface="Maven Pro"/>
              <a:cs typeface="Maven Pro"/>
              <a:sym typeface="Maven Pro"/>
            </a:endParaRPr>
          </a:p>
          <a:p>
            <a:pPr indent="0" lvl="0" marL="0" rtl="0" algn="l">
              <a:lnSpc>
                <a:spcPct val="100000"/>
              </a:lnSpc>
              <a:spcBef>
                <a:spcPts val="0"/>
              </a:spcBef>
              <a:spcAft>
                <a:spcPts val="0"/>
              </a:spcAft>
              <a:buNone/>
            </a:pPr>
            <a:r>
              <a:rPr lang="en" sz="1400">
                <a:latin typeface="Maven Pro"/>
                <a:ea typeface="Maven Pro"/>
                <a:cs typeface="Maven Pro"/>
                <a:sym typeface="Maven Pro"/>
              </a:rPr>
              <a:t>… staying at home?</a:t>
            </a:r>
            <a:endParaRPr sz="1400">
              <a:latin typeface="Maven Pro"/>
              <a:ea typeface="Maven Pro"/>
              <a:cs typeface="Maven Pro"/>
              <a:sym typeface="Maven Pro"/>
            </a:endParaRPr>
          </a:p>
          <a:p>
            <a:pPr indent="0" lvl="0" marL="0" rtl="0" algn="l">
              <a:lnSpc>
                <a:spcPct val="100000"/>
              </a:lnSpc>
              <a:spcBef>
                <a:spcPts val="0"/>
              </a:spcBef>
              <a:spcAft>
                <a:spcPts val="0"/>
              </a:spcAft>
              <a:buNone/>
            </a:pPr>
            <a:r>
              <a:t/>
            </a:r>
            <a:endParaRPr sz="600">
              <a:latin typeface="Maven Pro"/>
              <a:ea typeface="Maven Pro"/>
              <a:cs typeface="Maven Pro"/>
              <a:sym typeface="Maven Pro"/>
            </a:endParaRPr>
          </a:p>
          <a:p>
            <a:pPr indent="0" lvl="0" marL="0" rtl="0" algn="l">
              <a:lnSpc>
                <a:spcPct val="100000"/>
              </a:lnSpc>
              <a:spcBef>
                <a:spcPts val="0"/>
              </a:spcBef>
              <a:spcAft>
                <a:spcPts val="0"/>
              </a:spcAft>
              <a:buNone/>
            </a:pPr>
            <a:r>
              <a:rPr lang="en" sz="1400">
                <a:latin typeface="Maven Pro"/>
                <a:ea typeface="Maven Pro"/>
                <a:cs typeface="Maven Pro"/>
                <a:sym typeface="Maven Pro"/>
              </a:rPr>
              <a:t>… medical attention for </a:t>
            </a:r>
            <a:endParaRPr sz="1400">
              <a:latin typeface="Maven Pro"/>
              <a:ea typeface="Maven Pro"/>
              <a:cs typeface="Maven Pro"/>
              <a:sym typeface="Maven Pro"/>
            </a:endParaRPr>
          </a:p>
          <a:p>
            <a:pPr indent="0" lvl="0" marL="0" rtl="0" algn="l">
              <a:lnSpc>
                <a:spcPct val="100000"/>
              </a:lnSpc>
              <a:spcBef>
                <a:spcPts val="0"/>
              </a:spcBef>
              <a:spcAft>
                <a:spcPts val="0"/>
              </a:spcAft>
              <a:buNone/>
            </a:pPr>
            <a:r>
              <a:rPr lang="en" sz="1400">
                <a:latin typeface="Maven Pro"/>
                <a:ea typeface="Maven Pro"/>
                <a:cs typeface="Maven Pro"/>
                <a:sym typeface="Maven Pro"/>
              </a:rPr>
              <a:t>    short breath?</a:t>
            </a:r>
            <a:endParaRPr sz="1400">
              <a:latin typeface="Maven Pro"/>
              <a:ea typeface="Maven Pro"/>
              <a:cs typeface="Maven Pro"/>
              <a:sym typeface="Maven Pro"/>
            </a:endParaRPr>
          </a:p>
        </p:txBody>
      </p:sp>
      <p:sp>
        <p:nvSpPr>
          <p:cNvPr id="1920" name="Google Shape;1920;p26"/>
          <p:cNvSpPr txBox="1"/>
          <p:nvPr>
            <p:ph idx="1" type="subTitle"/>
          </p:nvPr>
        </p:nvSpPr>
        <p:spPr>
          <a:xfrm>
            <a:off x="6940838" y="3119938"/>
            <a:ext cx="1273200" cy="1208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500">
                <a:latin typeface="Maven Pro"/>
                <a:ea typeface="Maven Pro"/>
                <a:cs typeface="Maven Pro"/>
                <a:sym typeface="Maven Pro"/>
              </a:rPr>
              <a:t>Knowledge</a:t>
            </a:r>
            <a:r>
              <a:rPr lang="en" sz="1500">
                <a:latin typeface="Maven Pro"/>
                <a:ea typeface="Maven Pro"/>
                <a:cs typeface="Maven Pro"/>
                <a:sym typeface="Maven Pro"/>
              </a:rPr>
              <a:t> of COVID measures recommended by experts</a:t>
            </a:r>
            <a:endParaRPr sz="1500">
              <a:latin typeface="Maven Pro"/>
              <a:ea typeface="Maven Pro"/>
              <a:cs typeface="Maven Pro"/>
              <a:sym typeface="Maven Pro"/>
            </a:endParaRPr>
          </a:p>
        </p:txBody>
      </p:sp>
      <p:cxnSp>
        <p:nvCxnSpPr>
          <p:cNvPr id="1921" name="Google Shape;1921;p26"/>
          <p:cNvCxnSpPr>
            <a:stCxn id="1918" idx="3"/>
            <a:endCxn id="1903" idx="1"/>
          </p:cNvCxnSpPr>
          <p:nvPr/>
        </p:nvCxnSpPr>
        <p:spPr>
          <a:xfrm>
            <a:off x="6241175" y="3074725"/>
            <a:ext cx="625500" cy="627000"/>
          </a:xfrm>
          <a:prstGeom prst="straightConnector1">
            <a:avLst/>
          </a:prstGeom>
          <a:noFill/>
          <a:ln cap="flat" cmpd="sng" w="9525">
            <a:solidFill>
              <a:schemeClr val="dk1"/>
            </a:solidFill>
            <a:prstDash val="solid"/>
            <a:round/>
            <a:headEnd len="med" w="med" type="none"/>
            <a:tailEnd len="med" w="med" type="none"/>
          </a:ln>
        </p:spPr>
      </p:cxnSp>
      <p:cxnSp>
        <p:nvCxnSpPr>
          <p:cNvPr id="1922" name="Google Shape;1922;p26"/>
          <p:cNvCxnSpPr>
            <a:stCxn id="1906" idx="3"/>
            <a:endCxn id="1903" idx="1"/>
          </p:cNvCxnSpPr>
          <p:nvPr/>
        </p:nvCxnSpPr>
        <p:spPr>
          <a:xfrm>
            <a:off x="6241200" y="3474600"/>
            <a:ext cx="625500" cy="227100"/>
          </a:xfrm>
          <a:prstGeom prst="straightConnector1">
            <a:avLst/>
          </a:prstGeom>
          <a:noFill/>
          <a:ln cap="flat" cmpd="sng" w="9525">
            <a:solidFill>
              <a:schemeClr val="dk1"/>
            </a:solidFill>
            <a:prstDash val="solid"/>
            <a:round/>
            <a:headEnd len="med" w="med" type="none"/>
            <a:tailEnd len="med" w="med" type="none"/>
          </a:ln>
        </p:spPr>
      </p:cxnSp>
      <p:cxnSp>
        <p:nvCxnSpPr>
          <p:cNvPr id="1923" name="Google Shape;1923;p26"/>
          <p:cNvCxnSpPr>
            <a:stCxn id="1905" idx="3"/>
            <a:endCxn id="1903" idx="1"/>
          </p:cNvCxnSpPr>
          <p:nvPr/>
        </p:nvCxnSpPr>
        <p:spPr>
          <a:xfrm flipH="1" rot="10800000">
            <a:off x="6241200" y="3701650"/>
            <a:ext cx="625500" cy="45300"/>
          </a:xfrm>
          <a:prstGeom prst="straightConnector1">
            <a:avLst/>
          </a:prstGeom>
          <a:noFill/>
          <a:ln cap="flat" cmpd="sng" w="9525">
            <a:solidFill>
              <a:schemeClr val="dk1"/>
            </a:solidFill>
            <a:prstDash val="solid"/>
            <a:round/>
            <a:headEnd len="med" w="med" type="none"/>
            <a:tailEnd len="med" w="med" type="none"/>
          </a:ln>
        </p:spPr>
      </p:cxnSp>
      <p:cxnSp>
        <p:nvCxnSpPr>
          <p:cNvPr id="1924" name="Google Shape;1924;p26"/>
          <p:cNvCxnSpPr>
            <a:stCxn id="1907" idx="3"/>
            <a:endCxn id="1903" idx="1"/>
          </p:cNvCxnSpPr>
          <p:nvPr/>
        </p:nvCxnSpPr>
        <p:spPr>
          <a:xfrm flipH="1" rot="10800000">
            <a:off x="6241200" y="3701825"/>
            <a:ext cx="625500" cy="342600"/>
          </a:xfrm>
          <a:prstGeom prst="straightConnector1">
            <a:avLst/>
          </a:prstGeom>
          <a:noFill/>
          <a:ln cap="flat" cmpd="sng" w="9525">
            <a:solidFill>
              <a:schemeClr val="dk1"/>
            </a:solidFill>
            <a:prstDash val="solid"/>
            <a:round/>
            <a:headEnd len="med" w="med" type="none"/>
            <a:tailEnd len="med" w="med" type="none"/>
          </a:ln>
        </p:spPr>
      </p:cxnSp>
      <p:cxnSp>
        <p:nvCxnSpPr>
          <p:cNvPr id="1925" name="Google Shape;1925;p26"/>
          <p:cNvCxnSpPr>
            <a:stCxn id="1904" idx="3"/>
            <a:endCxn id="1903" idx="1"/>
          </p:cNvCxnSpPr>
          <p:nvPr/>
        </p:nvCxnSpPr>
        <p:spPr>
          <a:xfrm flipH="1" rot="10800000">
            <a:off x="6241200" y="3701850"/>
            <a:ext cx="625500" cy="7539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9" name="Shape 1929"/>
        <p:cNvGrpSpPr/>
        <p:nvPr/>
      </p:nvGrpSpPr>
      <p:grpSpPr>
        <a:xfrm>
          <a:off x="0" y="0"/>
          <a:ext cx="0" cy="0"/>
          <a:chOff x="0" y="0"/>
          <a:chExt cx="0" cy="0"/>
        </a:xfrm>
      </p:grpSpPr>
      <p:sp>
        <p:nvSpPr>
          <p:cNvPr id="1930" name="Google Shape;1930;p27"/>
          <p:cNvSpPr txBox="1"/>
          <p:nvPr>
            <p:ph type="title"/>
          </p:nvPr>
        </p:nvSpPr>
        <p:spPr>
          <a:xfrm>
            <a:off x="2778150" y="540000"/>
            <a:ext cx="3587700" cy="5733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3600">
                <a:solidFill>
                  <a:srgbClr val="FFD966"/>
                </a:solidFill>
              </a:rPr>
              <a:t>Resampling the data</a:t>
            </a:r>
            <a:endParaRPr sz="3600">
              <a:solidFill>
                <a:srgbClr val="FFD966"/>
              </a:solidFill>
            </a:endParaRPr>
          </a:p>
        </p:txBody>
      </p:sp>
      <p:pic>
        <p:nvPicPr>
          <p:cNvPr id="1931" name="Google Shape;1931;p27"/>
          <p:cNvPicPr preferRelativeResize="0"/>
          <p:nvPr/>
        </p:nvPicPr>
        <p:blipFill>
          <a:blip r:embed="rId3">
            <a:alphaModFix/>
          </a:blip>
          <a:stretch>
            <a:fillRect/>
          </a:stretch>
        </p:blipFill>
        <p:spPr>
          <a:xfrm>
            <a:off x="1109625" y="1408225"/>
            <a:ext cx="2438400" cy="3019425"/>
          </a:xfrm>
          <a:prstGeom prst="rect">
            <a:avLst/>
          </a:prstGeom>
          <a:noFill/>
          <a:ln>
            <a:noFill/>
          </a:ln>
        </p:spPr>
      </p:pic>
      <p:grpSp>
        <p:nvGrpSpPr>
          <p:cNvPr id="1932" name="Google Shape;1932;p27"/>
          <p:cNvGrpSpPr/>
          <p:nvPr/>
        </p:nvGrpSpPr>
        <p:grpSpPr>
          <a:xfrm>
            <a:off x="4163187" y="2440487"/>
            <a:ext cx="970026" cy="695751"/>
            <a:chOff x="5037700" y="2430325"/>
            <a:chExt cx="75950" cy="65850"/>
          </a:xfrm>
        </p:grpSpPr>
        <p:sp>
          <p:nvSpPr>
            <p:cNvPr id="1933" name="Google Shape;1933;p27"/>
            <p:cNvSpPr/>
            <p:nvPr/>
          </p:nvSpPr>
          <p:spPr>
            <a:xfrm>
              <a:off x="5059700" y="2430325"/>
              <a:ext cx="53950" cy="65850"/>
            </a:xfrm>
            <a:custGeom>
              <a:rect b="b" l="l" r="r" t="t"/>
              <a:pathLst>
                <a:path extrusionOk="0" h="2634" w="2158">
                  <a:moveTo>
                    <a:pt x="1" y="1"/>
                  </a:moveTo>
                  <a:lnTo>
                    <a:pt x="866" y="1321"/>
                  </a:lnTo>
                  <a:lnTo>
                    <a:pt x="1" y="2633"/>
                  </a:lnTo>
                  <a:lnTo>
                    <a:pt x="1292" y="2633"/>
                  </a:lnTo>
                  <a:lnTo>
                    <a:pt x="2157" y="1321"/>
                  </a:lnTo>
                  <a:lnTo>
                    <a:pt x="1292" y="1"/>
                  </a:lnTo>
                  <a:close/>
                </a:path>
              </a:pathLst>
            </a:custGeom>
            <a:noFill/>
            <a:ln cap="flat" cmpd="sng" w="3810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934" name="Google Shape;1934;p27"/>
            <p:cNvSpPr/>
            <p:nvPr/>
          </p:nvSpPr>
          <p:spPr>
            <a:xfrm>
              <a:off x="5037700" y="2430325"/>
              <a:ext cx="34100" cy="65850"/>
            </a:xfrm>
            <a:custGeom>
              <a:rect b="b" l="l" r="r" t="t"/>
              <a:pathLst>
                <a:path extrusionOk="0" h="2634" w="1364">
                  <a:moveTo>
                    <a:pt x="1" y="1"/>
                  </a:moveTo>
                  <a:lnTo>
                    <a:pt x="866" y="1321"/>
                  </a:lnTo>
                  <a:lnTo>
                    <a:pt x="1" y="2633"/>
                  </a:lnTo>
                  <a:lnTo>
                    <a:pt x="498" y="2633"/>
                  </a:lnTo>
                  <a:lnTo>
                    <a:pt x="1364" y="1321"/>
                  </a:lnTo>
                  <a:lnTo>
                    <a:pt x="498" y="1"/>
                  </a:lnTo>
                  <a:close/>
                </a:path>
              </a:pathLst>
            </a:custGeom>
            <a:noFill/>
            <a:ln cap="flat" cmpd="sng" w="3810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pic>
        <p:nvPicPr>
          <p:cNvPr id="1935" name="Google Shape;1935;p27"/>
          <p:cNvPicPr preferRelativeResize="0"/>
          <p:nvPr/>
        </p:nvPicPr>
        <p:blipFill>
          <a:blip r:embed="rId4">
            <a:alphaModFix/>
          </a:blip>
          <a:stretch>
            <a:fillRect/>
          </a:stretch>
        </p:blipFill>
        <p:spPr>
          <a:xfrm>
            <a:off x="5595963" y="1398700"/>
            <a:ext cx="2466975" cy="3038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sp>
        <p:nvSpPr>
          <p:cNvPr id="1940" name="Google Shape;1940;p28"/>
          <p:cNvSpPr txBox="1"/>
          <p:nvPr>
            <p:ph type="title"/>
          </p:nvPr>
        </p:nvSpPr>
        <p:spPr>
          <a:xfrm>
            <a:off x="6154525" y="1313525"/>
            <a:ext cx="2175300" cy="587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upsampling/</a:t>
            </a:r>
            <a:endParaRPr/>
          </a:p>
          <a:p>
            <a:pPr indent="0" lvl="0" marL="0" rtl="0" algn="l">
              <a:spcBef>
                <a:spcPts val="0"/>
              </a:spcBef>
              <a:spcAft>
                <a:spcPts val="0"/>
              </a:spcAft>
              <a:buNone/>
            </a:pPr>
            <a:r>
              <a:rPr lang="en"/>
              <a:t>Oversampling</a:t>
            </a:r>
            <a:endParaRPr/>
          </a:p>
        </p:txBody>
      </p:sp>
      <p:sp>
        <p:nvSpPr>
          <p:cNvPr id="1941" name="Google Shape;1941;p28"/>
          <p:cNvSpPr txBox="1"/>
          <p:nvPr>
            <p:ph idx="1" type="subTitle"/>
          </p:nvPr>
        </p:nvSpPr>
        <p:spPr>
          <a:xfrm>
            <a:off x="6154525" y="1952450"/>
            <a:ext cx="2648400" cy="2426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latin typeface="Maven Pro"/>
                <a:ea typeface="Maven Pro"/>
                <a:cs typeface="Maven Pro"/>
                <a:sym typeface="Maven Pro"/>
              </a:rPr>
              <a:t>It’s important to note that we’re </a:t>
            </a:r>
            <a:r>
              <a:rPr b="1" lang="en" sz="1800">
                <a:latin typeface="Maven Pro"/>
                <a:ea typeface="Maven Pro"/>
                <a:cs typeface="Maven Pro"/>
                <a:sym typeface="Maven Pro"/>
              </a:rPr>
              <a:t>only</a:t>
            </a:r>
            <a:r>
              <a:rPr lang="en" sz="1800">
                <a:latin typeface="Maven Pro"/>
                <a:ea typeface="Maven Pro"/>
                <a:cs typeface="Maven Pro"/>
                <a:sym typeface="Maven Pro"/>
              </a:rPr>
              <a:t> performing upsampling on the </a:t>
            </a:r>
            <a:r>
              <a:rPr b="1" lang="en" sz="1800">
                <a:latin typeface="Maven Pro"/>
                <a:ea typeface="Maven Pro"/>
                <a:cs typeface="Maven Pro"/>
                <a:sym typeface="Maven Pro"/>
              </a:rPr>
              <a:t>training set</a:t>
            </a:r>
            <a:r>
              <a:rPr lang="en" sz="1800">
                <a:latin typeface="Maven Pro"/>
                <a:ea typeface="Maven Pro"/>
                <a:cs typeface="Maven Pro"/>
                <a:sym typeface="Maven Pro"/>
              </a:rPr>
              <a:t>!</a:t>
            </a:r>
            <a:endParaRPr sz="1800">
              <a:latin typeface="Maven Pro"/>
              <a:ea typeface="Maven Pro"/>
              <a:cs typeface="Maven Pro"/>
              <a:sym typeface="Maven Pro"/>
            </a:endParaRPr>
          </a:p>
          <a:p>
            <a:pPr indent="0" lvl="0" marL="0" rtl="0" algn="l">
              <a:spcBef>
                <a:spcPts val="0"/>
              </a:spcBef>
              <a:spcAft>
                <a:spcPts val="0"/>
              </a:spcAft>
              <a:buNone/>
            </a:pPr>
            <a:r>
              <a:t/>
            </a:r>
            <a:endParaRPr sz="1000">
              <a:latin typeface="Maven Pro"/>
              <a:ea typeface="Maven Pro"/>
              <a:cs typeface="Maven Pro"/>
              <a:sym typeface="Maven Pro"/>
            </a:endParaRPr>
          </a:p>
          <a:p>
            <a:pPr indent="0" lvl="0" marL="0" rtl="0" algn="l">
              <a:spcBef>
                <a:spcPts val="0"/>
              </a:spcBef>
              <a:spcAft>
                <a:spcPts val="0"/>
              </a:spcAft>
              <a:buNone/>
            </a:pPr>
            <a:r>
              <a:rPr lang="en" sz="1800">
                <a:latin typeface="Maven Pro"/>
                <a:ea typeface="Maven Pro"/>
                <a:cs typeface="Maven Pro"/>
                <a:sym typeface="Maven Pro"/>
              </a:rPr>
              <a:t>Our testing set stays the same</a:t>
            </a:r>
            <a:endParaRPr sz="1800">
              <a:latin typeface="Maven Pro"/>
              <a:ea typeface="Maven Pro"/>
              <a:cs typeface="Maven Pro"/>
              <a:sym typeface="Maven Pro"/>
            </a:endParaRPr>
          </a:p>
        </p:txBody>
      </p:sp>
      <p:pic>
        <p:nvPicPr>
          <p:cNvPr id="1942" name="Google Shape;1942;p28"/>
          <p:cNvPicPr preferRelativeResize="0"/>
          <p:nvPr/>
        </p:nvPicPr>
        <p:blipFill>
          <a:blip r:embed="rId3">
            <a:alphaModFix/>
          </a:blip>
          <a:stretch>
            <a:fillRect/>
          </a:stretch>
        </p:blipFill>
        <p:spPr>
          <a:xfrm>
            <a:off x="868925" y="1298475"/>
            <a:ext cx="4609374" cy="26989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6" name="Shape 1946"/>
        <p:cNvGrpSpPr/>
        <p:nvPr/>
      </p:nvGrpSpPr>
      <p:grpSpPr>
        <a:xfrm>
          <a:off x="0" y="0"/>
          <a:ext cx="0" cy="0"/>
          <a:chOff x="0" y="0"/>
          <a:chExt cx="0" cy="0"/>
        </a:xfrm>
      </p:grpSpPr>
      <p:sp>
        <p:nvSpPr>
          <p:cNvPr id="1947" name="Google Shape;1947;p29"/>
          <p:cNvSpPr txBox="1"/>
          <p:nvPr>
            <p:ph idx="2" type="title"/>
          </p:nvPr>
        </p:nvSpPr>
        <p:spPr>
          <a:xfrm>
            <a:off x="3647325" y="1212825"/>
            <a:ext cx="19266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1948" name="Google Shape;1948;p29"/>
          <p:cNvSpPr txBox="1"/>
          <p:nvPr>
            <p:ph type="title"/>
          </p:nvPr>
        </p:nvSpPr>
        <p:spPr>
          <a:xfrm>
            <a:off x="2549400" y="2221500"/>
            <a:ext cx="43470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Building Our Model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sp>
        <p:nvSpPr>
          <p:cNvPr id="1953" name="Google Shape;1953;p30"/>
          <p:cNvSpPr txBox="1"/>
          <p:nvPr>
            <p:ph type="title"/>
          </p:nvPr>
        </p:nvSpPr>
        <p:spPr>
          <a:xfrm>
            <a:off x="533625" y="461875"/>
            <a:ext cx="8312100" cy="556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800"/>
              <a:t>Table: Accuracy of Different Models</a:t>
            </a:r>
            <a:endParaRPr/>
          </a:p>
        </p:txBody>
      </p:sp>
      <p:graphicFrame>
        <p:nvGraphicFramePr>
          <p:cNvPr id="1954" name="Google Shape;1954;p30"/>
          <p:cNvGraphicFramePr/>
          <p:nvPr/>
        </p:nvGraphicFramePr>
        <p:xfrm>
          <a:off x="952500" y="1254625"/>
          <a:ext cx="3000000" cy="3000000"/>
        </p:xfrm>
        <a:graphic>
          <a:graphicData uri="http://schemas.openxmlformats.org/drawingml/2006/table">
            <a:tbl>
              <a:tblPr>
                <a:noFill/>
                <a:tableStyleId>{6F7A4633-11DB-4E5D-B118-8A4155F47097}</a:tableStyleId>
              </a:tblPr>
              <a:tblGrid>
                <a:gridCol w="2379175"/>
                <a:gridCol w="2379175"/>
                <a:gridCol w="2379175"/>
              </a:tblGrid>
              <a:tr h="536775">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Bebas Neue"/>
                          <a:ea typeface="Bebas Neue"/>
                          <a:cs typeface="Bebas Neue"/>
                          <a:sym typeface="Bebas Neue"/>
                        </a:rPr>
                        <a:t>Initial Model Accuracy</a:t>
                      </a:r>
                      <a:endParaRPr sz="2000">
                        <a:latin typeface="Bebas Neue"/>
                        <a:ea typeface="Bebas Neue"/>
                        <a:cs typeface="Bebas Neue"/>
                        <a:sym typeface="Bebas Neue"/>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2000">
                          <a:latin typeface="Bebas Neue"/>
                          <a:ea typeface="Bebas Neue"/>
                          <a:cs typeface="Bebas Neue"/>
                          <a:sym typeface="Bebas Neue"/>
                        </a:rPr>
                        <a:t>Avg Tuned Testing Accuracy</a:t>
                      </a:r>
                      <a:endParaRPr sz="2000">
                        <a:latin typeface="Bebas Neue"/>
                        <a:ea typeface="Bebas Neue"/>
                        <a:cs typeface="Bebas Neue"/>
                        <a:sym typeface="Bebas Neue"/>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r>
              <a:tr h="536775">
                <a:tc>
                  <a:txBody>
                    <a:bodyPr/>
                    <a:lstStyle/>
                    <a:p>
                      <a:pPr indent="0" lvl="0" marL="0" rtl="0" algn="l">
                        <a:spcBef>
                          <a:spcPts val="0"/>
                        </a:spcBef>
                        <a:spcAft>
                          <a:spcPts val="0"/>
                        </a:spcAft>
                        <a:buNone/>
                      </a:pPr>
                      <a:r>
                        <a:rPr b="1" lang="en"/>
                        <a:t>Logistic Regression</a:t>
                      </a:r>
                      <a:endParaRPr b="1" sz="2000">
                        <a:latin typeface="Bebas Neue"/>
                        <a:ea typeface="Bebas Neue"/>
                        <a:cs typeface="Bebas Neue"/>
                        <a:sym typeface="Bebas Neue"/>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dk2"/>
                          </a:solidFill>
                        </a:rPr>
                        <a:t>0.660 </a:t>
                      </a:r>
                      <a:endParaRPr sz="1600">
                        <a:solidFill>
                          <a:schemeClr val="dk2"/>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0.686</a:t>
                      </a:r>
                      <a:endParaRPr sz="1600">
                        <a:solidFill>
                          <a:schemeClr val="dk2"/>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536775">
                <a:tc>
                  <a:txBody>
                    <a:bodyPr/>
                    <a:lstStyle/>
                    <a:p>
                      <a:pPr indent="0" lvl="0" marL="0" rtl="0" algn="l">
                        <a:spcBef>
                          <a:spcPts val="0"/>
                        </a:spcBef>
                        <a:spcAft>
                          <a:spcPts val="0"/>
                        </a:spcAft>
                        <a:buNone/>
                      </a:pPr>
                      <a:r>
                        <a:rPr b="1" lang="en"/>
                        <a:t>Decision Tree</a:t>
                      </a:r>
                      <a:endParaRPr b="1" sz="2000">
                        <a:latin typeface="Bebas Neue"/>
                        <a:ea typeface="Bebas Neue"/>
                        <a:cs typeface="Bebas Neue"/>
                        <a:sym typeface="Bebas Neue"/>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dk2"/>
                          </a:solidFill>
                        </a:rPr>
                        <a:t>0.626 </a:t>
                      </a:r>
                      <a:endParaRPr sz="1600">
                        <a:solidFill>
                          <a:schemeClr val="dk2"/>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0.624</a:t>
                      </a:r>
                      <a:endParaRPr sz="1600">
                        <a:solidFill>
                          <a:schemeClr val="dk2"/>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536775">
                <a:tc>
                  <a:txBody>
                    <a:bodyPr/>
                    <a:lstStyle/>
                    <a:p>
                      <a:pPr indent="0" lvl="0" marL="0" rtl="0" algn="l">
                        <a:spcBef>
                          <a:spcPts val="0"/>
                        </a:spcBef>
                        <a:spcAft>
                          <a:spcPts val="0"/>
                        </a:spcAft>
                        <a:buNone/>
                      </a:pPr>
                      <a:r>
                        <a:rPr b="1" lang="en"/>
                        <a:t>Random Forest </a:t>
                      </a:r>
                      <a:endParaRPr b="1" sz="2000">
                        <a:latin typeface="Bebas Neue"/>
                        <a:ea typeface="Bebas Neue"/>
                        <a:cs typeface="Bebas Neue"/>
                        <a:sym typeface="Bebas Neue"/>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D966"/>
                    </a:solidFill>
                  </a:tcPr>
                </a:tc>
                <a:tc>
                  <a:txBody>
                    <a:bodyPr/>
                    <a:lstStyle/>
                    <a:p>
                      <a:pPr indent="0" lvl="0" marL="0" rtl="0" algn="ctr">
                        <a:spcBef>
                          <a:spcPts val="0"/>
                        </a:spcBef>
                        <a:spcAft>
                          <a:spcPts val="0"/>
                        </a:spcAft>
                        <a:buNone/>
                      </a:pPr>
                      <a:r>
                        <a:rPr b="1" lang="en">
                          <a:solidFill>
                            <a:srgbClr val="FFD966"/>
                          </a:solidFill>
                        </a:rPr>
                        <a:t>0.723</a:t>
                      </a:r>
                      <a:r>
                        <a:rPr lang="en">
                          <a:solidFill>
                            <a:srgbClr val="FFD966"/>
                          </a:solidFill>
                        </a:rPr>
                        <a:t> </a:t>
                      </a:r>
                      <a:endParaRPr sz="1600">
                        <a:solidFill>
                          <a:srgbClr val="FFD966"/>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D966"/>
                          </a:solidFill>
                        </a:rPr>
                        <a:t>0.720</a:t>
                      </a:r>
                      <a:endParaRPr b="1" sz="1600">
                        <a:solidFill>
                          <a:srgbClr val="FFD966"/>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536775">
                <a:tc>
                  <a:txBody>
                    <a:bodyPr/>
                    <a:lstStyle/>
                    <a:p>
                      <a:pPr indent="0" lvl="0" marL="0" rtl="0" algn="l">
                        <a:spcBef>
                          <a:spcPts val="0"/>
                        </a:spcBef>
                        <a:spcAft>
                          <a:spcPts val="0"/>
                        </a:spcAft>
                        <a:buNone/>
                      </a:pPr>
                      <a:r>
                        <a:rPr b="1" lang="en"/>
                        <a:t>SVM </a:t>
                      </a:r>
                      <a:endParaRPr b="1" sz="2000">
                        <a:latin typeface="Bebas Neue"/>
                        <a:ea typeface="Bebas Neue"/>
                        <a:cs typeface="Bebas Neue"/>
                        <a:sym typeface="Bebas Neue"/>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dk2"/>
                          </a:solidFill>
                        </a:rPr>
                        <a:t>0.668 </a:t>
                      </a:r>
                      <a:endParaRPr sz="1600">
                        <a:solidFill>
                          <a:schemeClr val="dk2"/>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0.693</a:t>
                      </a:r>
                      <a:endParaRPr sz="1600">
                        <a:solidFill>
                          <a:schemeClr val="dk2"/>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536775">
                <a:tc>
                  <a:txBody>
                    <a:bodyPr/>
                    <a:lstStyle/>
                    <a:p>
                      <a:pPr indent="0" lvl="0" marL="0" rtl="0" algn="l">
                        <a:spcBef>
                          <a:spcPts val="0"/>
                        </a:spcBef>
                        <a:spcAft>
                          <a:spcPts val="0"/>
                        </a:spcAft>
                        <a:buNone/>
                      </a:pPr>
                      <a:r>
                        <a:rPr b="1" lang="en"/>
                        <a:t>Naive Bayes</a:t>
                      </a:r>
                      <a:endParaRPr b="1" sz="2000">
                        <a:latin typeface="Bebas Neue"/>
                        <a:ea typeface="Bebas Neue"/>
                        <a:cs typeface="Bebas Neue"/>
                        <a:sym typeface="Bebas Neue"/>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dk2"/>
                          </a:solidFill>
                        </a:rPr>
                        <a:t>0.618 </a:t>
                      </a:r>
                      <a:endParaRPr sz="1600">
                        <a:solidFill>
                          <a:schemeClr val="dk2"/>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0.654</a:t>
                      </a:r>
                      <a:endParaRPr sz="1600">
                        <a:solidFill>
                          <a:schemeClr val="dk2"/>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