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125" d="100"/>
          <a:sy n="125" d="100"/>
        </p:scale>
        <p:origin x="768" y="-50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601202" cy="12801602"/>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1"/>
            <a:ext cx="2420304" cy="12801602"/>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95250" y="2095078"/>
            <a:ext cx="6923365" cy="4456853"/>
          </a:xfrm>
        </p:spPr>
        <p:txBody>
          <a:bodyPr anchor="b">
            <a:normAutofit/>
          </a:bodyPr>
          <a:lstStyle>
            <a:lvl1pPr algn="l">
              <a:defRPr sz="5040"/>
            </a:lvl1pPr>
          </a:lstStyle>
          <a:p>
            <a:r>
              <a:rPr lang="en-US"/>
              <a:t>Click to edit Master title style</a:t>
            </a:r>
            <a:endParaRPr lang="en-US" dirty="0"/>
          </a:p>
        </p:txBody>
      </p:sp>
      <p:sp>
        <p:nvSpPr>
          <p:cNvPr id="3" name="Subtitle 2"/>
          <p:cNvSpPr>
            <a:spLocks noGrp="1"/>
          </p:cNvSpPr>
          <p:nvPr>
            <p:ph type="subTitle" idx="1"/>
          </p:nvPr>
        </p:nvSpPr>
        <p:spPr>
          <a:xfrm>
            <a:off x="1995250" y="6723804"/>
            <a:ext cx="6923365" cy="3090756"/>
          </a:xfrm>
        </p:spPr>
        <p:txBody>
          <a:bodyPr>
            <a:normAutofit/>
          </a:bodyPr>
          <a:lstStyle>
            <a:lvl1pPr marL="0" indent="0" algn="l">
              <a:buNone/>
              <a:defRPr sz="2100" cap="all" baseline="0">
                <a:solidFill>
                  <a:schemeClr val="tx2"/>
                </a:solidFill>
              </a:defRPr>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a:xfrm>
            <a:off x="6091105" y="10099045"/>
            <a:ext cx="2160270" cy="681567"/>
          </a:xfrm>
        </p:spPr>
        <p:txBody>
          <a:bodyPr/>
          <a:lstStyle/>
          <a:p>
            <a:fld id="{846CE7D5-CF57-46EF-B807-FDD0502418D4}" type="datetimeFigureOut">
              <a:rPr lang="en-US" smtClean="0"/>
              <a:t>3/2/2022</a:t>
            </a:fld>
            <a:endParaRPr lang="en-US"/>
          </a:p>
        </p:txBody>
      </p:sp>
      <p:sp>
        <p:nvSpPr>
          <p:cNvPr id="5" name="Footer Placeholder 4"/>
          <p:cNvSpPr>
            <a:spLocks noGrp="1"/>
          </p:cNvSpPr>
          <p:nvPr>
            <p:ph type="ftr" sz="quarter" idx="11"/>
          </p:nvPr>
        </p:nvSpPr>
        <p:spPr>
          <a:xfrm>
            <a:off x="1995250" y="10099045"/>
            <a:ext cx="4035848" cy="681567"/>
          </a:xfrm>
        </p:spPr>
        <p:txBody>
          <a:bodyPr/>
          <a:lstStyle/>
          <a:p>
            <a:endParaRPr lang="en-US"/>
          </a:p>
        </p:txBody>
      </p:sp>
      <p:sp>
        <p:nvSpPr>
          <p:cNvPr id="6" name="Slide Number Placeholder 5"/>
          <p:cNvSpPr>
            <a:spLocks noGrp="1"/>
          </p:cNvSpPr>
          <p:nvPr>
            <p:ph type="sldNum" sz="quarter" idx="12"/>
          </p:nvPr>
        </p:nvSpPr>
        <p:spPr>
          <a:xfrm>
            <a:off x="8311384" y="10099041"/>
            <a:ext cx="607233" cy="681567"/>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2477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8861" y="8035375"/>
            <a:ext cx="7805979" cy="1529463"/>
          </a:xfrm>
        </p:spPr>
        <p:txBody>
          <a:bodyPr anchor="b">
            <a:normAutofit/>
          </a:bodyPr>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898861" y="1131995"/>
            <a:ext cx="7805979" cy="6159586"/>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36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98825" y="9564837"/>
            <a:ext cx="7804801" cy="1273948"/>
          </a:xfrm>
        </p:spPr>
        <p:txBody>
          <a:bodyPr>
            <a:normAutofit/>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64528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98898" y="1137920"/>
            <a:ext cx="7800939" cy="6400800"/>
          </a:xfrm>
        </p:spPr>
        <p:txBody>
          <a:bodyPr anchor="ctr">
            <a:normAutofit/>
          </a:bodyPr>
          <a:lstStyle>
            <a:lvl1pPr>
              <a:defRPr sz="3780"/>
            </a:lvl1pPr>
          </a:lstStyle>
          <a:p>
            <a:r>
              <a:rPr lang="en-US"/>
              <a:t>Click to edit Master title style</a:t>
            </a:r>
            <a:endParaRPr lang="en-US" dirty="0"/>
          </a:p>
        </p:txBody>
      </p:sp>
      <p:sp>
        <p:nvSpPr>
          <p:cNvPr id="4" name="Text Placeholder 3"/>
          <p:cNvSpPr>
            <a:spLocks noGrp="1"/>
          </p:cNvSpPr>
          <p:nvPr>
            <p:ph type="body" sz="half" idx="2"/>
          </p:nvPr>
        </p:nvSpPr>
        <p:spPr>
          <a:xfrm>
            <a:off x="898861" y="8249921"/>
            <a:ext cx="7799761" cy="2560318"/>
          </a:xfrm>
        </p:spPr>
        <p:txBody>
          <a:bodyPr anchor="ctr">
            <a:normAutofit/>
          </a:bodyPr>
          <a:lstStyle>
            <a:lvl1pPr marL="0" indent="0">
              <a:buNone/>
              <a:defRPr sz="189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38343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8892" y="1137921"/>
            <a:ext cx="7325917" cy="5130401"/>
          </a:xfrm>
        </p:spPr>
        <p:txBody>
          <a:bodyPr anchor="ctr">
            <a:normAutofit/>
          </a:bodyPr>
          <a:lstStyle>
            <a:lvl1pPr>
              <a:defRPr sz="3780"/>
            </a:lvl1pPr>
          </a:lstStyle>
          <a:p>
            <a:r>
              <a:rPr lang="en-US"/>
              <a:t>Click to edit Master title style</a:t>
            </a:r>
            <a:endParaRPr lang="en-US" dirty="0"/>
          </a:p>
        </p:txBody>
      </p:sp>
      <p:sp>
        <p:nvSpPr>
          <p:cNvPr id="12" name="Text Placeholder 3"/>
          <p:cNvSpPr>
            <a:spLocks noGrp="1"/>
          </p:cNvSpPr>
          <p:nvPr>
            <p:ph type="body" sz="half" idx="13"/>
          </p:nvPr>
        </p:nvSpPr>
        <p:spPr>
          <a:xfrm>
            <a:off x="1355008" y="6282373"/>
            <a:ext cx="6892435" cy="1024740"/>
          </a:xfrm>
        </p:spPr>
        <p:txBody>
          <a:bodyPr anchor="t">
            <a:normAutofit/>
          </a:bodyPr>
          <a:lstStyle>
            <a:lvl1pPr marL="0" indent="0">
              <a:buNone/>
              <a:defRPr sz="147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4" name="Text Placeholder 3"/>
          <p:cNvSpPr>
            <a:spLocks noGrp="1"/>
          </p:cNvSpPr>
          <p:nvPr>
            <p:ph type="body" sz="half" idx="2"/>
          </p:nvPr>
        </p:nvSpPr>
        <p:spPr>
          <a:xfrm>
            <a:off x="898861" y="8045182"/>
            <a:ext cx="7800977" cy="2780393"/>
          </a:xfrm>
        </p:spPr>
        <p:txBody>
          <a:bodyPr anchor="ctr">
            <a:normAutofit/>
          </a:bodyPr>
          <a:lstStyle>
            <a:lvl1pPr marL="0" indent="0">
              <a:buNone/>
              <a:defRPr sz="189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52" name="TextBox 51"/>
          <p:cNvSpPr txBox="1"/>
          <p:nvPr/>
        </p:nvSpPr>
        <p:spPr>
          <a:xfrm>
            <a:off x="731408" y="1341122"/>
            <a:ext cx="480060" cy="1091582"/>
          </a:xfrm>
          <a:prstGeom prst="rect">
            <a:avLst/>
          </a:prstGeom>
        </p:spPr>
        <p:txBody>
          <a:bodyPr vert="horz" lIns="96012" tIns="48006" rIns="96012" bIns="4800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400" dirty="0">
                <a:solidFill>
                  <a:schemeClr val="tx1"/>
                </a:solidFill>
                <a:effectLst/>
              </a:rPr>
              <a:t>“</a:t>
            </a:r>
          </a:p>
        </p:txBody>
      </p:sp>
      <p:sp>
        <p:nvSpPr>
          <p:cNvPr id="53" name="TextBox 52"/>
          <p:cNvSpPr txBox="1"/>
          <p:nvPr/>
        </p:nvSpPr>
        <p:spPr>
          <a:xfrm>
            <a:off x="8208347" y="5161281"/>
            <a:ext cx="480060" cy="1091582"/>
          </a:xfrm>
          <a:prstGeom prst="rect">
            <a:avLst/>
          </a:prstGeom>
        </p:spPr>
        <p:txBody>
          <a:bodyPr vert="horz" lIns="96012" tIns="48006" rIns="96012" bIns="4800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400" dirty="0">
                <a:solidFill>
                  <a:schemeClr val="tx1"/>
                </a:solidFill>
                <a:effectLst/>
              </a:rPr>
              <a:t>”</a:t>
            </a:r>
          </a:p>
        </p:txBody>
      </p:sp>
    </p:spTree>
    <p:extLst>
      <p:ext uri="{BB962C8B-B14F-4D97-AF65-F5344CB8AC3E}">
        <p14:creationId xmlns:p14="http://schemas.microsoft.com/office/powerpoint/2010/main" val="377814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98861" y="3983546"/>
            <a:ext cx="7800976" cy="4688759"/>
          </a:xfrm>
        </p:spPr>
        <p:txBody>
          <a:bodyPr anchor="b">
            <a:normAutofit/>
          </a:bodyPr>
          <a:lstStyle>
            <a:lvl1pPr>
              <a:defRPr sz="3780"/>
            </a:lvl1pPr>
          </a:lstStyle>
          <a:p>
            <a:r>
              <a:rPr lang="en-US"/>
              <a:t>Click to edit Master title style</a:t>
            </a:r>
            <a:endParaRPr lang="en-US" dirty="0"/>
          </a:p>
        </p:txBody>
      </p:sp>
      <p:sp>
        <p:nvSpPr>
          <p:cNvPr id="4" name="Text Placeholder 3"/>
          <p:cNvSpPr>
            <a:spLocks noGrp="1"/>
          </p:cNvSpPr>
          <p:nvPr>
            <p:ph type="body" sz="half" idx="2"/>
          </p:nvPr>
        </p:nvSpPr>
        <p:spPr>
          <a:xfrm>
            <a:off x="898825" y="8694289"/>
            <a:ext cx="7799798" cy="2129202"/>
          </a:xfrm>
        </p:spPr>
        <p:txBody>
          <a:bodyPr anchor="t">
            <a:normAutofit/>
          </a:bodyPr>
          <a:lstStyle>
            <a:lvl1pPr marL="0" indent="0">
              <a:buNone/>
              <a:defRPr sz="189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4903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98864" y="1137920"/>
            <a:ext cx="7800974" cy="3556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98861" y="4992331"/>
            <a:ext cx="2517558" cy="1280160"/>
          </a:xfrm>
        </p:spPr>
        <p:txBody>
          <a:bodyPr anchor="b">
            <a:noAutofit/>
          </a:bodyPr>
          <a:lstStyle>
            <a:lvl1pPr marL="0" indent="0">
              <a:lnSpc>
                <a:spcPct val="90000"/>
              </a:lnSpc>
              <a:buNone/>
              <a:defRPr sz="2100" b="0" cap="all" baseline="0">
                <a:solidFill>
                  <a:schemeClr val="tx1"/>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8" name="Text Placeholder 3"/>
          <p:cNvSpPr>
            <a:spLocks noGrp="1"/>
          </p:cNvSpPr>
          <p:nvPr>
            <p:ph type="body" sz="half" idx="15"/>
          </p:nvPr>
        </p:nvSpPr>
        <p:spPr>
          <a:xfrm>
            <a:off x="898862" y="6272491"/>
            <a:ext cx="2516254" cy="4537747"/>
          </a:xfrm>
        </p:spPr>
        <p:txBody>
          <a:bodyPr anchor="t">
            <a:normAutofit/>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9" name="Text Placeholder 4"/>
          <p:cNvSpPr>
            <a:spLocks noGrp="1"/>
          </p:cNvSpPr>
          <p:nvPr>
            <p:ph type="body" sz="quarter" idx="3"/>
          </p:nvPr>
        </p:nvSpPr>
        <p:spPr>
          <a:xfrm>
            <a:off x="3555380" y="4998252"/>
            <a:ext cx="2507703" cy="1280160"/>
          </a:xfrm>
        </p:spPr>
        <p:txBody>
          <a:bodyPr anchor="b">
            <a:noAutofit/>
          </a:bodyPr>
          <a:lstStyle>
            <a:lvl1pPr marL="0" indent="0">
              <a:lnSpc>
                <a:spcPct val="90000"/>
              </a:lnSpc>
              <a:buNone/>
              <a:defRPr sz="2100" b="0" cap="all" baseline="0">
                <a:solidFill>
                  <a:schemeClr val="tx1"/>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10" name="Text Placeholder 3"/>
          <p:cNvSpPr>
            <a:spLocks noGrp="1"/>
          </p:cNvSpPr>
          <p:nvPr>
            <p:ph type="body" sz="half" idx="16"/>
          </p:nvPr>
        </p:nvSpPr>
        <p:spPr>
          <a:xfrm>
            <a:off x="3555379" y="6278412"/>
            <a:ext cx="2508406" cy="4537747"/>
          </a:xfrm>
        </p:spPr>
        <p:txBody>
          <a:bodyPr anchor="t">
            <a:normAutofit/>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11" name="Text Placeholder 4"/>
          <p:cNvSpPr>
            <a:spLocks noGrp="1"/>
          </p:cNvSpPr>
          <p:nvPr>
            <p:ph type="body" sz="quarter" idx="13"/>
          </p:nvPr>
        </p:nvSpPr>
        <p:spPr>
          <a:xfrm>
            <a:off x="6183799" y="4992331"/>
            <a:ext cx="2516037" cy="1280160"/>
          </a:xfrm>
        </p:spPr>
        <p:txBody>
          <a:bodyPr anchor="b">
            <a:noAutofit/>
          </a:bodyPr>
          <a:lstStyle>
            <a:lvl1pPr marL="0" indent="0">
              <a:lnSpc>
                <a:spcPct val="90000"/>
              </a:lnSpc>
              <a:buNone/>
              <a:defRPr sz="2100" b="0" cap="all" baseline="0">
                <a:solidFill>
                  <a:schemeClr val="tx1"/>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12" name="Text Placeholder 3"/>
          <p:cNvSpPr>
            <a:spLocks noGrp="1"/>
          </p:cNvSpPr>
          <p:nvPr>
            <p:ph type="body" sz="half" idx="17"/>
          </p:nvPr>
        </p:nvSpPr>
        <p:spPr>
          <a:xfrm>
            <a:off x="6183799" y="6272491"/>
            <a:ext cx="2516037" cy="4537747"/>
          </a:xfrm>
        </p:spPr>
        <p:txBody>
          <a:bodyPr anchor="t">
            <a:normAutofit/>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3/2/2022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98034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98862" y="1137920"/>
            <a:ext cx="7800974" cy="3556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98863" y="8221913"/>
            <a:ext cx="2516252" cy="1075689"/>
          </a:xfrm>
        </p:spPr>
        <p:txBody>
          <a:bodyPr anchor="b">
            <a:noAutofit/>
          </a:bodyPr>
          <a:lstStyle>
            <a:lvl1pPr marL="0" indent="0">
              <a:lnSpc>
                <a:spcPct val="90000"/>
              </a:lnSpc>
              <a:buNone/>
              <a:defRPr sz="2100" b="0" cap="all" baseline="0">
                <a:solidFill>
                  <a:schemeClr val="tx1"/>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20" name="Picture Placeholder 2"/>
          <p:cNvSpPr>
            <a:spLocks noGrp="1" noChangeAspect="1"/>
          </p:cNvSpPr>
          <p:nvPr>
            <p:ph type="pic" idx="15"/>
          </p:nvPr>
        </p:nvSpPr>
        <p:spPr>
          <a:xfrm>
            <a:off x="898863" y="4978396"/>
            <a:ext cx="2516252" cy="28448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9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98863" y="9297605"/>
            <a:ext cx="2516252" cy="1526640"/>
          </a:xfrm>
        </p:spPr>
        <p:txBody>
          <a:bodyPr anchor="t">
            <a:normAutofit/>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22" name="Text Placeholder 4"/>
          <p:cNvSpPr>
            <a:spLocks noGrp="1"/>
          </p:cNvSpPr>
          <p:nvPr>
            <p:ph type="body" sz="quarter" idx="3"/>
          </p:nvPr>
        </p:nvSpPr>
        <p:spPr>
          <a:xfrm>
            <a:off x="3535130" y="8221913"/>
            <a:ext cx="2520315" cy="1075689"/>
          </a:xfrm>
        </p:spPr>
        <p:txBody>
          <a:bodyPr anchor="b">
            <a:noAutofit/>
          </a:bodyPr>
          <a:lstStyle>
            <a:lvl1pPr marL="0" indent="0">
              <a:lnSpc>
                <a:spcPct val="90000"/>
              </a:lnSpc>
              <a:buNone/>
              <a:defRPr sz="2100" b="0" cap="all" baseline="0">
                <a:solidFill>
                  <a:schemeClr val="tx1"/>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23" name="Picture Placeholder 2"/>
          <p:cNvSpPr>
            <a:spLocks noGrp="1" noChangeAspect="1"/>
          </p:cNvSpPr>
          <p:nvPr>
            <p:ph type="pic" idx="21"/>
          </p:nvPr>
        </p:nvSpPr>
        <p:spPr>
          <a:xfrm>
            <a:off x="3535130" y="4978396"/>
            <a:ext cx="2519165" cy="28448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9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533980" y="9297600"/>
            <a:ext cx="2520315" cy="1512638"/>
          </a:xfrm>
        </p:spPr>
        <p:txBody>
          <a:bodyPr anchor="t">
            <a:normAutofit/>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25" name="Text Placeholder 4"/>
          <p:cNvSpPr>
            <a:spLocks noGrp="1"/>
          </p:cNvSpPr>
          <p:nvPr>
            <p:ph type="body" sz="quarter" idx="13"/>
          </p:nvPr>
        </p:nvSpPr>
        <p:spPr>
          <a:xfrm>
            <a:off x="6183897" y="8221911"/>
            <a:ext cx="2512709" cy="1075689"/>
          </a:xfrm>
        </p:spPr>
        <p:txBody>
          <a:bodyPr anchor="b">
            <a:noAutofit/>
          </a:bodyPr>
          <a:lstStyle>
            <a:lvl1pPr marL="0" indent="0">
              <a:lnSpc>
                <a:spcPct val="90000"/>
              </a:lnSpc>
              <a:buNone/>
              <a:defRPr sz="2100" b="0" cap="all" baseline="0">
                <a:solidFill>
                  <a:schemeClr val="tx1"/>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26" name="Picture Placeholder 2"/>
          <p:cNvSpPr>
            <a:spLocks noGrp="1" noChangeAspect="1"/>
          </p:cNvSpPr>
          <p:nvPr>
            <p:ph type="pic" idx="22"/>
          </p:nvPr>
        </p:nvSpPr>
        <p:spPr>
          <a:xfrm>
            <a:off x="6183799" y="4978396"/>
            <a:ext cx="2516038" cy="28448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9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6183799" y="9297597"/>
            <a:ext cx="2516037" cy="1512644"/>
          </a:xfrm>
        </p:spPr>
        <p:txBody>
          <a:bodyPr anchor="t">
            <a:normAutofit/>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3/2/2022</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29166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98085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0891" y="1137921"/>
            <a:ext cx="1578946" cy="96723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98860" y="1137921"/>
            <a:ext cx="6102015" cy="96723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987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98864" y="1154567"/>
            <a:ext cx="7800974" cy="2759997"/>
          </a:xfrm>
        </p:spPr>
        <p:txBody>
          <a:bodyPr/>
          <a:lstStyle/>
          <a:p>
            <a:r>
              <a:rPr lang="en-US"/>
              <a:t>Click to edit Master title style</a:t>
            </a:r>
            <a:endParaRPr lang="en-US" dirty="0"/>
          </a:p>
        </p:txBody>
      </p:sp>
      <p:sp>
        <p:nvSpPr>
          <p:cNvPr id="48" name="Content Placeholder 2"/>
          <p:cNvSpPr>
            <a:spLocks noGrp="1"/>
          </p:cNvSpPr>
          <p:nvPr>
            <p:ph idx="1"/>
          </p:nvPr>
        </p:nvSpPr>
        <p:spPr>
          <a:xfrm>
            <a:off x="898864" y="4199043"/>
            <a:ext cx="7800974" cy="6611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872326" y="10982118"/>
            <a:ext cx="2160270" cy="681567"/>
          </a:xfrm>
        </p:spPr>
        <p:txBody>
          <a:bodyPr/>
          <a:lstStyle/>
          <a:p>
            <a:fld id="{846CE7D5-CF57-46EF-B807-FDD0502418D4}" type="datetimeFigureOut">
              <a:rPr lang="en-US" smtClean="0"/>
              <a:t>3/2/2022</a:t>
            </a:fld>
            <a:endParaRPr lang="en-US"/>
          </a:p>
        </p:txBody>
      </p:sp>
      <p:sp>
        <p:nvSpPr>
          <p:cNvPr id="50" name="Footer Placeholder 4"/>
          <p:cNvSpPr>
            <a:spLocks noGrp="1"/>
          </p:cNvSpPr>
          <p:nvPr>
            <p:ph type="ftr" sz="quarter" idx="11"/>
          </p:nvPr>
        </p:nvSpPr>
        <p:spPr>
          <a:xfrm>
            <a:off x="898862" y="10982116"/>
            <a:ext cx="4913456" cy="681567"/>
          </a:xfrm>
        </p:spPr>
        <p:txBody>
          <a:bodyPr/>
          <a:lstStyle/>
          <a:p>
            <a:endParaRPr lang="en-US"/>
          </a:p>
        </p:txBody>
      </p:sp>
      <p:sp>
        <p:nvSpPr>
          <p:cNvPr id="51" name="Slide Number Placeholder 5"/>
          <p:cNvSpPr>
            <a:spLocks noGrp="1"/>
          </p:cNvSpPr>
          <p:nvPr>
            <p:ph type="sldNum" sz="quarter" idx="12"/>
          </p:nvPr>
        </p:nvSpPr>
        <p:spPr>
          <a:xfrm>
            <a:off x="8092604" y="10982114"/>
            <a:ext cx="607233" cy="681567"/>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02906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8861" y="2649225"/>
            <a:ext cx="7800975" cy="5325109"/>
          </a:xfrm>
        </p:spPr>
        <p:txBody>
          <a:bodyPr anchor="b">
            <a:normAutofit/>
          </a:bodyPr>
          <a:lstStyle>
            <a:lvl1pPr>
              <a:defRPr sz="3780"/>
            </a:lvl1pPr>
          </a:lstStyle>
          <a:p>
            <a:r>
              <a:rPr lang="en-US"/>
              <a:t>Click to edit Master title style</a:t>
            </a:r>
            <a:endParaRPr lang="en-US" dirty="0"/>
          </a:p>
        </p:txBody>
      </p:sp>
      <p:sp>
        <p:nvSpPr>
          <p:cNvPr id="3" name="Text Placeholder 2"/>
          <p:cNvSpPr>
            <a:spLocks noGrp="1"/>
          </p:cNvSpPr>
          <p:nvPr>
            <p:ph type="body" idx="1"/>
          </p:nvPr>
        </p:nvSpPr>
        <p:spPr>
          <a:xfrm>
            <a:off x="898861" y="8258809"/>
            <a:ext cx="7800975" cy="2566249"/>
          </a:xfrm>
        </p:spPr>
        <p:txBody>
          <a:bodyPr>
            <a:normAutofit/>
          </a:bodyPr>
          <a:lstStyle>
            <a:lvl1pPr marL="0" indent="0">
              <a:buNone/>
              <a:defRPr sz="1890" cap="all" baseline="0">
                <a:solidFill>
                  <a:schemeClr val="tx1">
                    <a:tint val="75000"/>
                  </a:schemeClr>
                </a:solidFill>
              </a:defRPr>
            </a:lvl1pPr>
            <a:lvl2pPr marL="480060" indent="0">
              <a:buNone/>
              <a:defRPr sz="189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93845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98861" y="4199041"/>
            <a:ext cx="3841732" cy="6611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9" y="4199041"/>
            <a:ext cx="3839228" cy="6611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22035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8861" y="1155704"/>
            <a:ext cx="7800975" cy="27588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32848" y="4199041"/>
            <a:ext cx="3607746" cy="1537969"/>
          </a:xfrm>
        </p:spPr>
        <p:txBody>
          <a:bodyPr anchor="b"/>
          <a:lstStyle>
            <a:lvl1pPr marL="0" indent="0">
              <a:lnSpc>
                <a:spcPct val="90000"/>
              </a:lnSpc>
              <a:buNone/>
              <a:defRPr sz="2520" b="0" cap="all" baseline="0">
                <a:solidFill>
                  <a:schemeClr val="tx1"/>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898861" y="5737010"/>
            <a:ext cx="3841733" cy="50732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4592" y="4199039"/>
            <a:ext cx="3605243" cy="1537969"/>
          </a:xfrm>
        </p:spPr>
        <p:txBody>
          <a:bodyPr anchor="b"/>
          <a:lstStyle>
            <a:lvl1pPr marL="0" indent="0">
              <a:lnSpc>
                <a:spcPct val="90000"/>
              </a:lnSpc>
              <a:buNone/>
              <a:defRPr sz="2520" b="0" cap="all" baseline="0">
                <a:solidFill>
                  <a:schemeClr val="tx1"/>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4860608" y="5737010"/>
            <a:ext cx="3839228" cy="50732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65299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26867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47893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3031" y="1137922"/>
            <a:ext cx="3036629" cy="3061117"/>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60508" y="1106310"/>
            <a:ext cx="4639327" cy="970393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03031" y="4199041"/>
            <a:ext cx="3036629" cy="6611199"/>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37010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8864" y="1137920"/>
            <a:ext cx="3941660" cy="3061121"/>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74510" y="1137920"/>
            <a:ext cx="3625328" cy="9672324"/>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36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98862" y="4199041"/>
            <a:ext cx="3941662" cy="6611199"/>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79235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601202" cy="12801602"/>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5003" y="1"/>
            <a:ext cx="9493863" cy="12801602"/>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98864" y="1154567"/>
            <a:ext cx="7800974" cy="2759997"/>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98864" y="4199043"/>
            <a:ext cx="7800974" cy="66111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872326" y="10982118"/>
            <a:ext cx="2160270" cy="681567"/>
          </a:xfrm>
          <a:prstGeom prst="rect">
            <a:avLst/>
          </a:prstGeom>
        </p:spPr>
        <p:txBody>
          <a:bodyPr vert="horz" lIns="91440" tIns="45720" rIns="91440" bIns="45720" rtlCol="0" anchor="ctr"/>
          <a:lstStyle>
            <a:lvl1pPr algn="r">
              <a:defRPr sz="1103">
                <a:solidFill>
                  <a:schemeClr val="tx1">
                    <a:tint val="75000"/>
                  </a:schemeClr>
                </a:solidFill>
              </a:defRPr>
            </a:lvl1pPr>
          </a:lstStyle>
          <a:p>
            <a:fld id="{846CE7D5-CF57-46EF-B807-FDD0502418D4}" type="datetimeFigureOut">
              <a:rPr lang="en-US" smtClean="0"/>
              <a:t>3/2/2022</a:t>
            </a:fld>
            <a:endParaRPr lang="en-US"/>
          </a:p>
        </p:txBody>
      </p:sp>
      <p:sp>
        <p:nvSpPr>
          <p:cNvPr id="5" name="Footer Placeholder 4"/>
          <p:cNvSpPr>
            <a:spLocks noGrp="1"/>
          </p:cNvSpPr>
          <p:nvPr>
            <p:ph type="ftr" sz="quarter" idx="3"/>
          </p:nvPr>
        </p:nvSpPr>
        <p:spPr>
          <a:xfrm>
            <a:off x="898862" y="10982116"/>
            <a:ext cx="4913456" cy="681567"/>
          </a:xfrm>
          <a:prstGeom prst="rect">
            <a:avLst/>
          </a:prstGeom>
        </p:spPr>
        <p:txBody>
          <a:bodyPr vert="horz" lIns="91440" tIns="45720" rIns="91440" bIns="45720" rtlCol="0" anchor="ctr"/>
          <a:lstStyle>
            <a:lvl1pPr algn="l">
              <a:defRPr sz="110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92604" y="10982114"/>
            <a:ext cx="607233" cy="681567"/>
          </a:xfrm>
          <a:prstGeom prst="rect">
            <a:avLst/>
          </a:prstGeom>
        </p:spPr>
        <p:txBody>
          <a:bodyPr vert="horz" lIns="91440" tIns="45720" rIns="91440" bIns="45720" rtlCol="0" anchor="ctr"/>
          <a:lstStyle>
            <a:lvl1pPr algn="r">
              <a:defRPr sz="1103">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029466712"/>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60120" rtl="0" eaLnBrk="1" latinLnBrk="0" hangingPunct="1">
        <a:lnSpc>
          <a:spcPct val="90000"/>
        </a:lnSpc>
        <a:spcBef>
          <a:spcPct val="0"/>
        </a:spcBef>
        <a:buNone/>
        <a:defRPr sz="3780" kern="1200" cap="all" baseline="0">
          <a:solidFill>
            <a:schemeClr val="tx1"/>
          </a:solidFill>
          <a:latin typeface="+mj-lt"/>
          <a:ea typeface="+mj-ea"/>
          <a:cs typeface="+mj-cs"/>
        </a:defRPr>
      </a:lvl1pPr>
    </p:titleStyle>
    <p:bodyStyle>
      <a:lvl1pPr marL="240030" indent="-240030" algn="l" defTabSz="960120" rtl="0" eaLnBrk="1" latinLnBrk="0" hangingPunct="1">
        <a:lnSpc>
          <a:spcPct val="120000"/>
        </a:lnSpc>
        <a:spcBef>
          <a:spcPts val="1050"/>
        </a:spcBef>
        <a:buSzPct val="125000"/>
        <a:buFont typeface="Arial" panose="020B0604020202020204" pitchFamily="34" charset="0"/>
        <a:buChar char="•"/>
        <a:defRPr sz="2520" kern="1200">
          <a:solidFill>
            <a:schemeClr val="tx1"/>
          </a:solidFill>
          <a:latin typeface="+mn-lt"/>
          <a:ea typeface="+mn-ea"/>
          <a:cs typeface="+mn-cs"/>
        </a:defRPr>
      </a:lvl1pPr>
      <a:lvl2pPr marL="720090" indent="-240030" algn="l" defTabSz="960120" rtl="0" eaLnBrk="1" latinLnBrk="0" hangingPunct="1">
        <a:lnSpc>
          <a:spcPct val="120000"/>
        </a:lnSpc>
        <a:spcBef>
          <a:spcPts val="525"/>
        </a:spcBef>
        <a:buSzPct val="125000"/>
        <a:buFont typeface="Arial" panose="020B0604020202020204" pitchFamily="34" charset="0"/>
        <a:buChar char="•"/>
        <a:defRPr sz="2100" kern="1200">
          <a:solidFill>
            <a:schemeClr val="tx1"/>
          </a:solidFill>
          <a:latin typeface="+mn-lt"/>
          <a:ea typeface="+mn-ea"/>
          <a:cs typeface="+mn-cs"/>
        </a:defRPr>
      </a:lvl2pPr>
      <a:lvl3pPr marL="1200150" indent="-240030" algn="l" defTabSz="960120" rtl="0" eaLnBrk="1" latinLnBrk="0" hangingPunct="1">
        <a:lnSpc>
          <a:spcPct val="120000"/>
        </a:lnSpc>
        <a:spcBef>
          <a:spcPts val="525"/>
        </a:spcBef>
        <a:buSzPct val="125000"/>
        <a:buFont typeface="Arial" panose="020B0604020202020204" pitchFamily="34" charset="0"/>
        <a:buChar char="•"/>
        <a:defRPr sz="1890" kern="1200">
          <a:solidFill>
            <a:schemeClr val="tx1"/>
          </a:solidFill>
          <a:latin typeface="+mn-lt"/>
          <a:ea typeface="+mn-ea"/>
          <a:cs typeface="+mn-cs"/>
        </a:defRPr>
      </a:lvl3pPr>
      <a:lvl4pPr marL="1680210" indent="-240030" algn="l" defTabSz="960120" rtl="0" eaLnBrk="1" latinLnBrk="0" hangingPunct="1">
        <a:lnSpc>
          <a:spcPct val="120000"/>
        </a:lnSpc>
        <a:spcBef>
          <a:spcPts val="525"/>
        </a:spcBef>
        <a:buSzPct val="125000"/>
        <a:buFont typeface="Arial" panose="020B0604020202020204" pitchFamily="34" charset="0"/>
        <a:buChar char="•"/>
        <a:defRPr sz="1680" kern="1200">
          <a:solidFill>
            <a:schemeClr val="tx1"/>
          </a:solidFill>
          <a:latin typeface="+mn-lt"/>
          <a:ea typeface="+mn-ea"/>
          <a:cs typeface="+mn-cs"/>
        </a:defRPr>
      </a:lvl4pPr>
      <a:lvl5pPr marL="2160270" indent="-240030" algn="l" defTabSz="960120" rtl="0" eaLnBrk="1" latinLnBrk="0" hangingPunct="1">
        <a:lnSpc>
          <a:spcPct val="120000"/>
        </a:lnSpc>
        <a:spcBef>
          <a:spcPts val="525"/>
        </a:spcBef>
        <a:buSzPct val="125000"/>
        <a:buFont typeface="Arial" panose="020B0604020202020204" pitchFamily="34" charset="0"/>
        <a:buChar char="•"/>
        <a:defRPr sz="1680" kern="1200">
          <a:solidFill>
            <a:schemeClr val="tx1"/>
          </a:solidFill>
          <a:latin typeface="+mn-lt"/>
          <a:ea typeface="+mn-ea"/>
          <a:cs typeface="+mn-cs"/>
        </a:defRPr>
      </a:lvl5pPr>
      <a:lvl6pPr marL="2640330" indent="-240030" algn="l" defTabSz="960120" rtl="0" eaLnBrk="1" latinLnBrk="0" hangingPunct="1">
        <a:lnSpc>
          <a:spcPct val="120000"/>
        </a:lnSpc>
        <a:spcBef>
          <a:spcPts val="525"/>
        </a:spcBef>
        <a:buSzPct val="125000"/>
        <a:buFont typeface="Arial" panose="020B0604020202020204" pitchFamily="34" charset="0"/>
        <a:buChar char="•"/>
        <a:defRPr sz="1470" kern="1200">
          <a:solidFill>
            <a:schemeClr val="tx1"/>
          </a:solidFill>
          <a:latin typeface="+mn-lt"/>
          <a:ea typeface="+mn-ea"/>
          <a:cs typeface="+mn-cs"/>
        </a:defRPr>
      </a:lvl6pPr>
      <a:lvl7pPr marL="3120390" indent="-240030" algn="l" defTabSz="960120" rtl="0" eaLnBrk="1" latinLnBrk="0" hangingPunct="1">
        <a:lnSpc>
          <a:spcPct val="120000"/>
        </a:lnSpc>
        <a:spcBef>
          <a:spcPts val="525"/>
        </a:spcBef>
        <a:buSzPct val="125000"/>
        <a:buFont typeface="Arial" panose="020B0604020202020204" pitchFamily="34" charset="0"/>
        <a:buChar char="•"/>
        <a:defRPr sz="1470" kern="1200">
          <a:solidFill>
            <a:schemeClr val="tx1"/>
          </a:solidFill>
          <a:latin typeface="+mn-lt"/>
          <a:ea typeface="+mn-ea"/>
          <a:cs typeface="+mn-cs"/>
        </a:defRPr>
      </a:lvl7pPr>
      <a:lvl8pPr marL="3600450" indent="-240030" algn="l" defTabSz="960120" rtl="0" eaLnBrk="1" latinLnBrk="0" hangingPunct="1">
        <a:lnSpc>
          <a:spcPct val="120000"/>
        </a:lnSpc>
        <a:spcBef>
          <a:spcPts val="525"/>
        </a:spcBef>
        <a:buSzPct val="125000"/>
        <a:buFont typeface="Arial" panose="020B0604020202020204" pitchFamily="34" charset="0"/>
        <a:buChar char="•"/>
        <a:defRPr sz="1470" kern="1200">
          <a:solidFill>
            <a:schemeClr val="tx1"/>
          </a:solidFill>
          <a:latin typeface="+mn-lt"/>
          <a:ea typeface="+mn-ea"/>
          <a:cs typeface="+mn-cs"/>
        </a:defRPr>
      </a:lvl8pPr>
      <a:lvl9pPr marL="4080510" indent="-240030" algn="l" defTabSz="960120" rtl="0" eaLnBrk="1" latinLnBrk="0" hangingPunct="1">
        <a:lnSpc>
          <a:spcPct val="120000"/>
        </a:lnSpc>
        <a:spcBef>
          <a:spcPts val="525"/>
        </a:spcBef>
        <a:buSzPct val="125000"/>
        <a:buFont typeface="Arial" panose="020B0604020202020204" pitchFamily="34" charset="0"/>
        <a:buChar char="•"/>
        <a:defRPr sz="147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propublica.org/article/machine-bias-risk-assessments-in-criminal-sentencing" TargetMode="External"/><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hyperlink" Target="https://www.nytimes.com/2019/09/17/world/americas/ecuador-data-leak.html#:~:text=Ecuador%20has%20begun%20an%20investigation,population%2C%20was%20made%20available%20online"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hyperlink" Target="https://doi.org/10.1080/08839514.2019.1600301" TargetMode="External"/><Relationship Id="rId5" Type="http://schemas.openxmlformats.org/officeDocument/2006/relationships/image" Target="../media/image6.svg"/><Relationship Id="rId10" Type="http://schemas.openxmlformats.org/officeDocument/2006/relationships/hyperlink" Target="http://dx.doi.org/10.2139/ssrn.3175792" TargetMode="External"/><Relationship Id="rId4" Type="http://schemas.openxmlformats.org/officeDocument/2006/relationships/image" Target="../media/image5.png"/><Relationship Id="rId9" Type="http://schemas.openxmlformats.org/officeDocument/2006/relationships/hyperlink" Target="https://ssrn.com/abstract=3175792"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5E350D8B-C931-404B-879C-6AFA22C6731F}"/>
              </a:ext>
            </a:extLst>
          </p:cNvPr>
          <p:cNvSpPr/>
          <p:nvPr/>
        </p:nvSpPr>
        <p:spPr>
          <a:xfrm>
            <a:off x="-1" y="2480"/>
            <a:ext cx="9621415" cy="1279912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a:extLst>
              <a:ext uri="{FF2B5EF4-FFF2-40B4-BE49-F238E27FC236}">
                <a16:creationId xmlns:a16="http://schemas.microsoft.com/office/drawing/2014/main" id="{AABF4527-79AE-4CE1-9D23-D72E38252BC9}"/>
              </a:ext>
            </a:extLst>
          </p:cNvPr>
          <p:cNvSpPr txBox="1"/>
          <p:nvPr/>
        </p:nvSpPr>
        <p:spPr>
          <a:xfrm>
            <a:off x="256485" y="7688323"/>
            <a:ext cx="1815387" cy="449358"/>
          </a:xfrm>
          <a:prstGeom prst="rect">
            <a:avLst/>
          </a:prstGeom>
          <a:noFill/>
          <a:ln>
            <a:noFill/>
          </a:ln>
          <a:scene3d>
            <a:camera prst="orthographicFront"/>
            <a:lightRig rig="threePt" dir="t"/>
          </a:scene3d>
          <a:sp3d/>
        </p:spPr>
        <p:txBody>
          <a:bodyPr rot="0" spcFirstLastPara="0" vertOverflow="overflow" horzOverflow="overflow" vert="horz" wrap="square" lIns="170688" tIns="85346" rIns="170688" bIns="85346" numCol="1" spcCol="0" rtlCol="0" fromWordArt="0" anchor="t" anchorCtr="0" forceAA="0" compatLnSpc="1">
            <a:prstTxWarp prst="textNoShape">
              <a:avLst/>
            </a:prstTxWarp>
            <a:spAutoFit/>
            <a:sp3d/>
          </a:bodyPr>
          <a:lstStyle/>
          <a:p>
            <a:r>
              <a:rPr lang="en-US" b="1" dirty="0">
                <a:solidFill>
                  <a:schemeClr val="bg2"/>
                </a:solidFill>
                <a:cs typeface="Calibri"/>
              </a:rPr>
              <a:t>Human Rights</a:t>
            </a:r>
          </a:p>
        </p:txBody>
      </p:sp>
      <p:sp>
        <p:nvSpPr>
          <p:cNvPr id="4" name="TextBox 3">
            <a:extLst>
              <a:ext uri="{FF2B5EF4-FFF2-40B4-BE49-F238E27FC236}">
                <a16:creationId xmlns:a16="http://schemas.microsoft.com/office/drawing/2014/main" id="{6825DEC2-102B-4C26-BD3D-378ADEF3DF28}"/>
              </a:ext>
            </a:extLst>
          </p:cNvPr>
          <p:cNvSpPr txBox="1"/>
          <p:nvPr/>
        </p:nvSpPr>
        <p:spPr>
          <a:xfrm>
            <a:off x="335665" y="0"/>
            <a:ext cx="8900931" cy="603246"/>
          </a:xfrm>
          <a:prstGeom prst="rect">
            <a:avLst/>
          </a:prstGeom>
          <a:noFill/>
          <a:scene3d>
            <a:camera prst="orthographicFront"/>
            <a:lightRig rig="threePt" dir="t"/>
          </a:scene3d>
          <a:sp3d/>
        </p:spPr>
        <p:txBody>
          <a:bodyPr rot="0" spcFirstLastPara="0" vertOverflow="overflow" horzOverflow="overflow" vert="horz" wrap="square" lIns="170688" tIns="85346" rIns="170688" bIns="85346" numCol="1" spcCol="0" rtlCol="0" fromWordArt="0" anchor="t" anchorCtr="0" forceAA="0" compatLnSpc="1">
            <a:prstTxWarp prst="textNoShape">
              <a:avLst/>
            </a:prstTxWarp>
            <a:spAutoFit/>
            <a:sp3d extrusionH="57150">
              <a:bevelT w="38100" h="38100"/>
            </a:sp3d>
          </a:bodyPr>
          <a:lstStyle/>
          <a:p>
            <a:pPr algn="ctr"/>
            <a:r>
              <a:rPr lang="en-US" sz="2800" b="1" dirty="0">
                <a:solidFill>
                  <a:schemeClr val="bg2"/>
                </a:solidFill>
                <a:cs typeface="Calibri"/>
              </a:rPr>
              <a:t>IEEE Ethically Aligned Design Pillars and Principles</a:t>
            </a:r>
          </a:p>
        </p:txBody>
      </p:sp>
      <p:sp>
        <p:nvSpPr>
          <p:cNvPr id="69" name="TextBox 68">
            <a:extLst>
              <a:ext uri="{FF2B5EF4-FFF2-40B4-BE49-F238E27FC236}">
                <a16:creationId xmlns:a16="http://schemas.microsoft.com/office/drawing/2014/main" id="{4651C711-51E8-4A44-AA46-5552B9630808}"/>
              </a:ext>
            </a:extLst>
          </p:cNvPr>
          <p:cNvSpPr txBox="1"/>
          <p:nvPr/>
        </p:nvSpPr>
        <p:spPr>
          <a:xfrm>
            <a:off x="186267" y="643134"/>
            <a:ext cx="9169249" cy="664801"/>
          </a:xfrm>
          <a:prstGeom prst="rect">
            <a:avLst/>
          </a:prstGeom>
          <a:noFill/>
          <a:ln w="57150">
            <a:solidFill>
              <a:schemeClr val="accent4"/>
            </a:solidFill>
          </a:ln>
          <a:scene3d>
            <a:camera prst="orthographicFront"/>
            <a:lightRig rig="threePt" dir="t"/>
          </a:scene3d>
          <a:sp3d>
            <a:bevelT/>
          </a:sp3d>
        </p:spPr>
        <p:txBody>
          <a:bodyPr rot="0" spcFirstLastPara="0" vertOverflow="overflow" horzOverflow="overflow" vert="horz" wrap="square" lIns="170688" tIns="85346" rIns="170688" bIns="85346" numCol="1" spcCol="0" rtlCol="0" fromWordArt="0" anchor="t" anchorCtr="0" forceAA="0" compatLnSpc="1">
            <a:prstTxWarp prst="textNoShape">
              <a:avLst/>
            </a:prstTxWarp>
            <a:spAutoFit/>
            <a:sp3d extrusionH="57150">
              <a:bevelT w="38100" h="38100"/>
            </a:sp3d>
          </a:bodyPr>
          <a:lstStyle/>
          <a:p>
            <a:pPr algn="ctr"/>
            <a:r>
              <a:rPr lang="en-US" sz="3200" b="1" dirty="0">
                <a:solidFill>
                  <a:schemeClr val="accent4"/>
                </a:solidFill>
                <a:cs typeface="Calibri"/>
              </a:rPr>
              <a:t>3 Pillars</a:t>
            </a:r>
          </a:p>
        </p:txBody>
      </p:sp>
      <p:sp>
        <p:nvSpPr>
          <p:cNvPr id="74" name="TextBox 73">
            <a:extLst>
              <a:ext uri="{FF2B5EF4-FFF2-40B4-BE49-F238E27FC236}">
                <a16:creationId xmlns:a16="http://schemas.microsoft.com/office/drawing/2014/main" id="{07FB06B9-E5AB-473C-AF77-FA44FA2B4829}"/>
              </a:ext>
            </a:extLst>
          </p:cNvPr>
          <p:cNvSpPr txBox="1"/>
          <p:nvPr/>
        </p:nvSpPr>
        <p:spPr>
          <a:xfrm>
            <a:off x="6501538" y="1441549"/>
            <a:ext cx="2393079" cy="726357"/>
          </a:xfrm>
          <a:prstGeom prst="rect">
            <a:avLst/>
          </a:prstGeom>
          <a:noFill/>
          <a:scene3d>
            <a:camera prst="orthographicFront"/>
            <a:lightRig rig="threePt" dir="t"/>
          </a:scene3d>
          <a:sp3d/>
        </p:spPr>
        <p:txBody>
          <a:bodyPr rot="0" spcFirstLastPara="0" vertOverflow="overflow" horzOverflow="overflow" vert="horz" wrap="square" lIns="170688" tIns="85346" rIns="170688" bIns="85346" numCol="1" spcCol="0" rtlCol="0" fromWordArt="0" anchor="t" anchorCtr="0" forceAA="0" compatLnSpc="1">
            <a:prstTxWarp prst="textNoShape">
              <a:avLst/>
            </a:prstTxWarp>
            <a:spAutoFit/>
            <a:sp3d/>
          </a:bodyPr>
          <a:lstStyle/>
          <a:p>
            <a:r>
              <a:rPr lang="en-US" b="1" dirty="0">
                <a:solidFill>
                  <a:schemeClr val="accent4"/>
                </a:solidFill>
                <a:cs typeface="Calibri"/>
              </a:rPr>
              <a:t>Technical Dependency</a:t>
            </a:r>
          </a:p>
        </p:txBody>
      </p:sp>
      <p:sp>
        <p:nvSpPr>
          <p:cNvPr id="72" name="TextBox 71">
            <a:extLst>
              <a:ext uri="{FF2B5EF4-FFF2-40B4-BE49-F238E27FC236}">
                <a16:creationId xmlns:a16="http://schemas.microsoft.com/office/drawing/2014/main" id="{28A8C2C1-6D44-45E5-BB34-F04378FFC341}"/>
              </a:ext>
            </a:extLst>
          </p:cNvPr>
          <p:cNvSpPr txBox="1"/>
          <p:nvPr/>
        </p:nvSpPr>
        <p:spPr>
          <a:xfrm>
            <a:off x="153514" y="1399532"/>
            <a:ext cx="2656133" cy="726357"/>
          </a:xfrm>
          <a:prstGeom prst="rect">
            <a:avLst/>
          </a:prstGeom>
          <a:noFill/>
          <a:scene3d>
            <a:camera prst="orthographicFront"/>
            <a:lightRig rig="threePt" dir="t"/>
          </a:scene3d>
          <a:sp3d>
            <a:bevelT/>
          </a:sp3d>
        </p:spPr>
        <p:txBody>
          <a:bodyPr rot="0" spcFirstLastPara="0" vertOverflow="overflow" horzOverflow="overflow" vert="horz" wrap="square" lIns="170688" tIns="85346" rIns="170688" bIns="85346" numCol="1" spcCol="0" rtlCol="0" fromWordArt="0" anchor="t" anchorCtr="0" forceAA="0" compatLnSpc="1">
            <a:prstTxWarp prst="textNoShape">
              <a:avLst/>
            </a:prstTxWarp>
            <a:spAutoFit/>
            <a:sp3d/>
          </a:bodyPr>
          <a:lstStyle/>
          <a:p>
            <a:r>
              <a:rPr lang="en-US" b="1" dirty="0">
                <a:solidFill>
                  <a:schemeClr val="accent4"/>
                </a:solidFill>
                <a:cs typeface="Calibri"/>
              </a:rPr>
              <a:t>Universal Human Values</a:t>
            </a:r>
          </a:p>
        </p:txBody>
      </p:sp>
      <p:sp>
        <p:nvSpPr>
          <p:cNvPr id="73" name="TextBox 72">
            <a:extLst>
              <a:ext uri="{FF2B5EF4-FFF2-40B4-BE49-F238E27FC236}">
                <a16:creationId xmlns:a16="http://schemas.microsoft.com/office/drawing/2014/main" id="{8DCBB9FD-9AFE-457D-A6C2-2BDB8D1E1387}"/>
              </a:ext>
            </a:extLst>
          </p:cNvPr>
          <p:cNvSpPr txBox="1"/>
          <p:nvPr/>
        </p:nvSpPr>
        <p:spPr>
          <a:xfrm>
            <a:off x="3326881" y="1404648"/>
            <a:ext cx="2588025" cy="1003356"/>
          </a:xfrm>
          <a:prstGeom prst="rect">
            <a:avLst/>
          </a:prstGeom>
          <a:noFill/>
          <a:scene3d>
            <a:camera prst="orthographicFront"/>
            <a:lightRig rig="threePt" dir="t"/>
          </a:scene3d>
          <a:sp3d/>
        </p:spPr>
        <p:txBody>
          <a:bodyPr rot="0" spcFirstLastPara="0" vertOverflow="overflow" horzOverflow="overflow" vert="horz" wrap="square" lIns="170688" tIns="85346" rIns="170688" bIns="85346" numCol="1" spcCol="0" rtlCol="0" fromWordArt="0" anchor="t" anchorCtr="0" forceAA="0" compatLnSpc="1">
            <a:prstTxWarp prst="textNoShape">
              <a:avLst/>
            </a:prstTxWarp>
            <a:spAutoFit/>
            <a:sp3d/>
          </a:bodyPr>
          <a:lstStyle/>
          <a:p>
            <a:r>
              <a:rPr lang="en-US" b="1" dirty="0">
                <a:solidFill>
                  <a:schemeClr val="accent4"/>
                </a:solidFill>
                <a:cs typeface="Calibri"/>
              </a:rPr>
              <a:t>Political Self-Determination and Data Agency</a:t>
            </a:r>
          </a:p>
        </p:txBody>
      </p:sp>
      <p:pic>
        <p:nvPicPr>
          <p:cNvPr id="59" name="Graphic 58" descr="Earth globe: Africa and Europe with solid fill">
            <a:extLst>
              <a:ext uri="{FF2B5EF4-FFF2-40B4-BE49-F238E27FC236}">
                <a16:creationId xmlns:a16="http://schemas.microsoft.com/office/drawing/2014/main" id="{5ADE8655-7BC4-45E1-BDC3-26D9357256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96677" y="1424871"/>
            <a:ext cx="815046" cy="815046"/>
          </a:xfrm>
          <a:prstGeom prst="rect">
            <a:avLst/>
          </a:prstGeom>
        </p:spPr>
      </p:pic>
      <p:pic>
        <p:nvPicPr>
          <p:cNvPr id="63" name="Graphic 62" descr="Clenched Fist with solid fill">
            <a:extLst>
              <a:ext uri="{FF2B5EF4-FFF2-40B4-BE49-F238E27FC236}">
                <a16:creationId xmlns:a16="http://schemas.microsoft.com/office/drawing/2014/main" id="{C1466CB5-4FB3-49B6-A832-2B18192F0F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97313" y="1407685"/>
            <a:ext cx="882107" cy="882107"/>
          </a:xfrm>
          <a:prstGeom prst="rect">
            <a:avLst/>
          </a:prstGeom>
        </p:spPr>
      </p:pic>
      <p:sp>
        <p:nvSpPr>
          <p:cNvPr id="90" name="TextBox 89">
            <a:extLst>
              <a:ext uri="{FF2B5EF4-FFF2-40B4-BE49-F238E27FC236}">
                <a16:creationId xmlns:a16="http://schemas.microsoft.com/office/drawing/2014/main" id="{AB0203C4-DA8A-412B-9A94-4BFB1D61E3D4}"/>
              </a:ext>
            </a:extLst>
          </p:cNvPr>
          <p:cNvSpPr txBox="1"/>
          <p:nvPr/>
        </p:nvSpPr>
        <p:spPr>
          <a:xfrm>
            <a:off x="3246467" y="7717377"/>
            <a:ext cx="1815387" cy="449358"/>
          </a:xfrm>
          <a:prstGeom prst="rect">
            <a:avLst/>
          </a:prstGeom>
          <a:noFill/>
          <a:ln>
            <a:noFill/>
          </a:ln>
          <a:scene3d>
            <a:camera prst="orthographicFront"/>
            <a:lightRig rig="threePt" dir="t"/>
          </a:scene3d>
          <a:sp3d/>
        </p:spPr>
        <p:txBody>
          <a:bodyPr rot="0" spcFirstLastPara="0" vertOverflow="overflow" horzOverflow="overflow" vert="horz" wrap="square" lIns="170688" tIns="85346" rIns="170688" bIns="85346" numCol="1" spcCol="0" rtlCol="0" fromWordArt="0" anchor="t" anchorCtr="0" forceAA="0" compatLnSpc="1">
            <a:prstTxWarp prst="textNoShape">
              <a:avLst/>
            </a:prstTxWarp>
            <a:spAutoFit/>
            <a:sp3d/>
          </a:bodyPr>
          <a:lstStyle/>
          <a:p>
            <a:r>
              <a:rPr lang="en-US" b="1" dirty="0">
                <a:solidFill>
                  <a:schemeClr val="bg2"/>
                </a:solidFill>
                <a:cs typeface="Calibri"/>
              </a:rPr>
              <a:t>Well-being</a:t>
            </a:r>
          </a:p>
        </p:txBody>
      </p:sp>
      <p:sp>
        <p:nvSpPr>
          <p:cNvPr id="98" name="TextBox 97">
            <a:extLst>
              <a:ext uri="{FF2B5EF4-FFF2-40B4-BE49-F238E27FC236}">
                <a16:creationId xmlns:a16="http://schemas.microsoft.com/office/drawing/2014/main" id="{8A56F1D4-5590-48B9-AEF1-D4BFF8256860}"/>
              </a:ext>
            </a:extLst>
          </p:cNvPr>
          <p:cNvSpPr txBox="1"/>
          <p:nvPr/>
        </p:nvSpPr>
        <p:spPr>
          <a:xfrm>
            <a:off x="279601" y="10278909"/>
            <a:ext cx="4358901" cy="449358"/>
          </a:xfrm>
          <a:prstGeom prst="rect">
            <a:avLst/>
          </a:prstGeom>
          <a:noFill/>
          <a:scene3d>
            <a:camera prst="orthographicFront"/>
            <a:lightRig rig="threePt" dir="t"/>
          </a:scene3d>
          <a:sp3d/>
        </p:spPr>
        <p:txBody>
          <a:bodyPr rot="0" spcFirstLastPara="0" vertOverflow="overflow" horzOverflow="overflow" vert="horz" wrap="square" lIns="170688" tIns="85346" rIns="170688" bIns="85346" numCol="1" spcCol="0" rtlCol="0" fromWordArt="0" anchor="t" anchorCtr="0" forceAA="0" compatLnSpc="1">
            <a:prstTxWarp prst="textNoShape">
              <a:avLst/>
            </a:prstTxWarp>
            <a:spAutoFit/>
            <a:sp3d/>
          </a:bodyPr>
          <a:lstStyle/>
          <a:p>
            <a:r>
              <a:rPr lang="en-US" b="1" dirty="0">
                <a:solidFill>
                  <a:schemeClr val="accent5"/>
                </a:solidFill>
                <a:cs typeface="Calibri"/>
              </a:rPr>
              <a:t>References</a:t>
            </a:r>
          </a:p>
        </p:txBody>
      </p:sp>
      <p:sp>
        <p:nvSpPr>
          <p:cNvPr id="100" name="TextBox 99">
            <a:extLst>
              <a:ext uri="{FF2B5EF4-FFF2-40B4-BE49-F238E27FC236}">
                <a16:creationId xmlns:a16="http://schemas.microsoft.com/office/drawing/2014/main" id="{E810C63E-0B05-42E4-8B44-30E0BA65225C}"/>
              </a:ext>
            </a:extLst>
          </p:cNvPr>
          <p:cNvSpPr txBox="1"/>
          <p:nvPr/>
        </p:nvSpPr>
        <p:spPr>
          <a:xfrm>
            <a:off x="6444820" y="7756826"/>
            <a:ext cx="1815387" cy="449358"/>
          </a:xfrm>
          <a:prstGeom prst="rect">
            <a:avLst/>
          </a:prstGeom>
          <a:noFill/>
          <a:ln>
            <a:noFill/>
          </a:ln>
          <a:scene3d>
            <a:camera prst="orthographicFront"/>
            <a:lightRig rig="threePt" dir="t"/>
          </a:scene3d>
          <a:sp3d/>
        </p:spPr>
        <p:txBody>
          <a:bodyPr rot="0" spcFirstLastPara="0" vertOverflow="overflow" horzOverflow="overflow" vert="horz" wrap="square" lIns="170688" tIns="85346" rIns="170688" bIns="85346" numCol="1" spcCol="0" rtlCol="0" fromWordArt="0" anchor="t" anchorCtr="0" forceAA="0" compatLnSpc="1">
            <a:prstTxWarp prst="textNoShape">
              <a:avLst/>
            </a:prstTxWarp>
            <a:spAutoFit/>
            <a:sp3d/>
          </a:bodyPr>
          <a:lstStyle/>
          <a:p>
            <a:r>
              <a:rPr lang="en-US" b="1" dirty="0">
                <a:solidFill>
                  <a:schemeClr val="bg2"/>
                </a:solidFill>
                <a:cs typeface="Calibri"/>
              </a:rPr>
              <a:t>Effectiveness</a:t>
            </a:r>
          </a:p>
        </p:txBody>
      </p:sp>
      <p:sp>
        <p:nvSpPr>
          <p:cNvPr id="101" name="TextBox 100">
            <a:extLst>
              <a:ext uri="{FF2B5EF4-FFF2-40B4-BE49-F238E27FC236}">
                <a16:creationId xmlns:a16="http://schemas.microsoft.com/office/drawing/2014/main" id="{8D1578C1-D47A-492A-AFD3-816086AF961E}"/>
              </a:ext>
            </a:extLst>
          </p:cNvPr>
          <p:cNvSpPr txBox="1"/>
          <p:nvPr/>
        </p:nvSpPr>
        <p:spPr>
          <a:xfrm>
            <a:off x="6423200" y="9454910"/>
            <a:ext cx="1815387" cy="449358"/>
          </a:xfrm>
          <a:prstGeom prst="rect">
            <a:avLst/>
          </a:prstGeom>
          <a:noFill/>
          <a:ln>
            <a:noFill/>
          </a:ln>
          <a:scene3d>
            <a:camera prst="orthographicFront"/>
            <a:lightRig rig="threePt" dir="t"/>
          </a:scene3d>
          <a:sp3d/>
        </p:spPr>
        <p:txBody>
          <a:bodyPr rot="0" spcFirstLastPara="0" vertOverflow="overflow" horzOverflow="overflow" vert="horz" wrap="square" lIns="170688" tIns="85346" rIns="170688" bIns="85346" numCol="1" spcCol="0" rtlCol="0" fromWordArt="0" anchor="t" anchorCtr="0" forceAA="0" compatLnSpc="1">
            <a:prstTxWarp prst="textNoShape">
              <a:avLst/>
            </a:prstTxWarp>
            <a:spAutoFit/>
            <a:sp3d/>
          </a:bodyPr>
          <a:lstStyle/>
          <a:p>
            <a:r>
              <a:rPr lang="en-US" b="1" dirty="0">
                <a:solidFill>
                  <a:schemeClr val="bg2"/>
                </a:solidFill>
                <a:cs typeface="Calibri"/>
              </a:rPr>
              <a:t>Competence</a:t>
            </a:r>
          </a:p>
        </p:txBody>
      </p:sp>
      <p:sp>
        <p:nvSpPr>
          <p:cNvPr id="102" name="TextBox 101">
            <a:extLst>
              <a:ext uri="{FF2B5EF4-FFF2-40B4-BE49-F238E27FC236}">
                <a16:creationId xmlns:a16="http://schemas.microsoft.com/office/drawing/2014/main" id="{1B0E7D87-05F6-4F4B-8BCE-2993C436CBB3}"/>
              </a:ext>
            </a:extLst>
          </p:cNvPr>
          <p:cNvSpPr txBox="1"/>
          <p:nvPr/>
        </p:nvSpPr>
        <p:spPr>
          <a:xfrm>
            <a:off x="6443853" y="10899964"/>
            <a:ext cx="2562987" cy="449358"/>
          </a:xfrm>
          <a:prstGeom prst="rect">
            <a:avLst/>
          </a:prstGeom>
          <a:noFill/>
          <a:ln>
            <a:noFill/>
          </a:ln>
          <a:scene3d>
            <a:camera prst="orthographicFront"/>
            <a:lightRig rig="threePt" dir="t"/>
          </a:scene3d>
          <a:sp3d/>
        </p:spPr>
        <p:txBody>
          <a:bodyPr rot="0" spcFirstLastPara="0" vertOverflow="overflow" horzOverflow="overflow" vert="horz" wrap="square" lIns="170688" tIns="85346" rIns="170688" bIns="85346" numCol="1" spcCol="0" rtlCol="0" fromWordArt="0" anchor="t" anchorCtr="0" forceAA="0" compatLnSpc="1">
            <a:prstTxWarp prst="textNoShape">
              <a:avLst/>
            </a:prstTxWarp>
            <a:spAutoFit/>
            <a:sp3d/>
          </a:bodyPr>
          <a:lstStyle/>
          <a:p>
            <a:r>
              <a:rPr lang="en-US" b="1" dirty="0">
                <a:solidFill>
                  <a:schemeClr val="bg2"/>
                </a:solidFill>
                <a:cs typeface="Calibri"/>
              </a:rPr>
              <a:t>Awareness of misuse</a:t>
            </a:r>
          </a:p>
        </p:txBody>
      </p:sp>
      <p:pic>
        <p:nvPicPr>
          <p:cNvPr id="36" name="Graphic 35" descr="Robot Hand with solid fill">
            <a:extLst>
              <a:ext uri="{FF2B5EF4-FFF2-40B4-BE49-F238E27FC236}">
                <a16:creationId xmlns:a16="http://schemas.microsoft.com/office/drawing/2014/main" id="{5A889A52-3C60-410C-B325-BA011BE0C9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25408" y="1449151"/>
            <a:ext cx="723585" cy="723585"/>
          </a:xfrm>
          <a:prstGeom prst="rect">
            <a:avLst/>
          </a:prstGeom>
        </p:spPr>
      </p:pic>
      <p:sp>
        <p:nvSpPr>
          <p:cNvPr id="5" name="Rectangle 4">
            <a:extLst>
              <a:ext uri="{FF2B5EF4-FFF2-40B4-BE49-F238E27FC236}">
                <a16:creationId xmlns:a16="http://schemas.microsoft.com/office/drawing/2014/main" id="{5E4B31E4-2EA9-44F3-A48C-5065D116D079}"/>
              </a:ext>
            </a:extLst>
          </p:cNvPr>
          <p:cNvSpPr/>
          <p:nvPr/>
        </p:nvSpPr>
        <p:spPr>
          <a:xfrm>
            <a:off x="219518" y="1432526"/>
            <a:ext cx="2894170" cy="2657334"/>
          </a:xfrm>
          <a:prstGeom prst="rect">
            <a:avLst/>
          </a:prstGeom>
          <a:noFill/>
          <a:ln w="76200">
            <a:solidFill>
              <a:schemeClr val="accent4"/>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
        <p:nvSpPr>
          <p:cNvPr id="42" name="Rectangle 41">
            <a:extLst>
              <a:ext uri="{FF2B5EF4-FFF2-40B4-BE49-F238E27FC236}">
                <a16:creationId xmlns:a16="http://schemas.microsoft.com/office/drawing/2014/main" id="{83F055B1-FEC7-4E74-AEE1-B1A1F0131CC5}"/>
              </a:ext>
            </a:extLst>
          </p:cNvPr>
          <p:cNvSpPr/>
          <p:nvPr/>
        </p:nvSpPr>
        <p:spPr>
          <a:xfrm>
            <a:off x="3346803" y="1435552"/>
            <a:ext cx="2894170" cy="2657334"/>
          </a:xfrm>
          <a:prstGeom prst="rect">
            <a:avLst/>
          </a:prstGeom>
          <a:noFill/>
          <a:ln w="76200">
            <a:solidFill>
              <a:schemeClr val="accent4"/>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
        <p:nvSpPr>
          <p:cNvPr id="44" name="Rectangle 43">
            <a:extLst>
              <a:ext uri="{FF2B5EF4-FFF2-40B4-BE49-F238E27FC236}">
                <a16:creationId xmlns:a16="http://schemas.microsoft.com/office/drawing/2014/main" id="{8E5F02BE-A29F-43A4-830A-3E3F2B757CBF}"/>
              </a:ext>
            </a:extLst>
          </p:cNvPr>
          <p:cNvSpPr/>
          <p:nvPr/>
        </p:nvSpPr>
        <p:spPr>
          <a:xfrm>
            <a:off x="6443853" y="1449480"/>
            <a:ext cx="2894170" cy="2657334"/>
          </a:xfrm>
          <a:prstGeom prst="rect">
            <a:avLst/>
          </a:prstGeom>
          <a:noFill/>
          <a:ln w="76200">
            <a:solidFill>
              <a:schemeClr val="accent4"/>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
        <p:nvSpPr>
          <p:cNvPr id="45" name="TextBox 44">
            <a:extLst>
              <a:ext uri="{FF2B5EF4-FFF2-40B4-BE49-F238E27FC236}">
                <a16:creationId xmlns:a16="http://schemas.microsoft.com/office/drawing/2014/main" id="{F041E1BA-8475-4BB5-81CB-06897586D88C}"/>
              </a:ext>
            </a:extLst>
          </p:cNvPr>
          <p:cNvSpPr txBox="1"/>
          <p:nvPr/>
        </p:nvSpPr>
        <p:spPr>
          <a:xfrm>
            <a:off x="186267" y="4275129"/>
            <a:ext cx="9202498" cy="664801"/>
          </a:xfrm>
          <a:prstGeom prst="rect">
            <a:avLst/>
          </a:prstGeom>
          <a:noFill/>
          <a:ln w="57150">
            <a:solidFill>
              <a:schemeClr val="bg2"/>
            </a:solidFill>
          </a:ln>
          <a:scene3d>
            <a:camera prst="orthographicFront"/>
            <a:lightRig rig="threePt" dir="t"/>
          </a:scene3d>
          <a:sp3d>
            <a:bevelT/>
          </a:sp3d>
        </p:spPr>
        <p:txBody>
          <a:bodyPr rot="0" spcFirstLastPara="0" vertOverflow="overflow" horzOverflow="overflow" vert="horz" wrap="square" lIns="170688" tIns="85346" rIns="170688" bIns="85346" numCol="1" spcCol="0" rtlCol="0" fromWordArt="0" anchor="t" anchorCtr="0" forceAA="0" compatLnSpc="1">
            <a:prstTxWarp prst="textNoShape">
              <a:avLst/>
            </a:prstTxWarp>
            <a:spAutoFit/>
            <a:sp3d extrusionH="57150">
              <a:bevelT w="38100" h="38100"/>
            </a:sp3d>
          </a:bodyPr>
          <a:lstStyle/>
          <a:p>
            <a:pPr algn="ctr"/>
            <a:r>
              <a:rPr lang="en-US" sz="3200" b="1" dirty="0">
                <a:solidFill>
                  <a:schemeClr val="bg2"/>
                </a:solidFill>
                <a:cs typeface="Calibri"/>
              </a:rPr>
              <a:t>Principles</a:t>
            </a:r>
          </a:p>
        </p:txBody>
      </p:sp>
      <p:sp>
        <p:nvSpPr>
          <p:cNvPr id="46" name="TextBox 45">
            <a:extLst>
              <a:ext uri="{FF2B5EF4-FFF2-40B4-BE49-F238E27FC236}">
                <a16:creationId xmlns:a16="http://schemas.microsoft.com/office/drawing/2014/main" id="{140913A7-F121-4733-8977-A63F69445748}"/>
              </a:ext>
            </a:extLst>
          </p:cNvPr>
          <p:cNvSpPr txBox="1"/>
          <p:nvPr/>
        </p:nvSpPr>
        <p:spPr>
          <a:xfrm>
            <a:off x="6316262" y="5064480"/>
            <a:ext cx="2393079" cy="449358"/>
          </a:xfrm>
          <a:prstGeom prst="rect">
            <a:avLst/>
          </a:prstGeom>
          <a:noFill/>
          <a:ln>
            <a:noFill/>
          </a:ln>
          <a:scene3d>
            <a:camera prst="orthographicFront"/>
            <a:lightRig rig="threePt" dir="t"/>
          </a:scene3d>
          <a:sp3d/>
        </p:spPr>
        <p:txBody>
          <a:bodyPr rot="0" spcFirstLastPara="0" vertOverflow="overflow" horzOverflow="overflow" vert="horz" wrap="square" lIns="170688" tIns="85346" rIns="170688" bIns="85346" numCol="1" spcCol="0" rtlCol="0" fromWordArt="0" anchor="t" anchorCtr="0" forceAA="0" compatLnSpc="1">
            <a:prstTxWarp prst="textNoShape">
              <a:avLst/>
            </a:prstTxWarp>
            <a:spAutoFit/>
            <a:sp3d/>
          </a:bodyPr>
          <a:lstStyle/>
          <a:p>
            <a:r>
              <a:rPr lang="en-US" b="1" dirty="0">
                <a:solidFill>
                  <a:schemeClr val="bg2"/>
                </a:solidFill>
                <a:cs typeface="Calibri"/>
              </a:rPr>
              <a:t>Data Agency</a:t>
            </a:r>
          </a:p>
        </p:txBody>
      </p:sp>
      <p:sp>
        <p:nvSpPr>
          <p:cNvPr id="49" name="TextBox 48">
            <a:extLst>
              <a:ext uri="{FF2B5EF4-FFF2-40B4-BE49-F238E27FC236}">
                <a16:creationId xmlns:a16="http://schemas.microsoft.com/office/drawing/2014/main" id="{5E011CCD-084D-41AB-AD9A-0BD0613C49BB}"/>
              </a:ext>
            </a:extLst>
          </p:cNvPr>
          <p:cNvSpPr txBox="1"/>
          <p:nvPr/>
        </p:nvSpPr>
        <p:spPr>
          <a:xfrm>
            <a:off x="202257" y="5108245"/>
            <a:ext cx="2656133" cy="449358"/>
          </a:xfrm>
          <a:prstGeom prst="rect">
            <a:avLst/>
          </a:prstGeom>
          <a:noFill/>
          <a:ln>
            <a:noFill/>
          </a:ln>
          <a:scene3d>
            <a:camera prst="orthographicFront"/>
            <a:lightRig rig="threePt" dir="t"/>
          </a:scene3d>
          <a:sp3d>
            <a:bevelT/>
          </a:sp3d>
        </p:spPr>
        <p:txBody>
          <a:bodyPr rot="0" spcFirstLastPara="0" vertOverflow="overflow" horzOverflow="overflow" vert="horz" wrap="square" lIns="170688" tIns="85346" rIns="170688" bIns="85346" numCol="1" spcCol="0" rtlCol="0" fromWordArt="0" anchor="t" anchorCtr="0" forceAA="0" compatLnSpc="1">
            <a:prstTxWarp prst="textNoShape">
              <a:avLst/>
            </a:prstTxWarp>
            <a:spAutoFit/>
            <a:sp3d/>
          </a:bodyPr>
          <a:lstStyle/>
          <a:p>
            <a:r>
              <a:rPr lang="en-US" b="1" dirty="0">
                <a:solidFill>
                  <a:schemeClr val="bg2"/>
                </a:solidFill>
                <a:cs typeface="Calibri"/>
              </a:rPr>
              <a:t>Transparency</a:t>
            </a:r>
          </a:p>
        </p:txBody>
      </p:sp>
      <p:sp>
        <p:nvSpPr>
          <p:cNvPr id="51" name="TextBox 50">
            <a:extLst>
              <a:ext uri="{FF2B5EF4-FFF2-40B4-BE49-F238E27FC236}">
                <a16:creationId xmlns:a16="http://schemas.microsoft.com/office/drawing/2014/main" id="{F24A73A1-2BF7-4677-971C-09668C7739AD}"/>
              </a:ext>
            </a:extLst>
          </p:cNvPr>
          <p:cNvSpPr txBox="1"/>
          <p:nvPr/>
        </p:nvSpPr>
        <p:spPr>
          <a:xfrm>
            <a:off x="3413122" y="5090396"/>
            <a:ext cx="2588025" cy="449358"/>
          </a:xfrm>
          <a:prstGeom prst="rect">
            <a:avLst/>
          </a:prstGeom>
          <a:noFill/>
          <a:ln>
            <a:noFill/>
          </a:ln>
          <a:scene3d>
            <a:camera prst="orthographicFront"/>
            <a:lightRig rig="threePt" dir="t"/>
          </a:scene3d>
          <a:sp3d/>
        </p:spPr>
        <p:txBody>
          <a:bodyPr rot="0" spcFirstLastPara="0" vertOverflow="overflow" horzOverflow="overflow" vert="horz" wrap="square" lIns="170688" tIns="85346" rIns="170688" bIns="85346" numCol="1" spcCol="0" rtlCol="0" fromWordArt="0" anchor="t" anchorCtr="0" forceAA="0" compatLnSpc="1">
            <a:prstTxWarp prst="textNoShape">
              <a:avLst/>
            </a:prstTxWarp>
            <a:spAutoFit/>
            <a:sp3d/>
          </a:bodyPr>
          <a:lstStyle/>
          <a:p>
            <a:r>
              <a:rPr lang="en-US" b="1" dirty="0">
                <a:solidFill>
                  <a:schemeClr val="bg2"/>
                </a:solidFill>
                <a:cs typeface="Calibri"/>
              </a:rPr>
              <a:t>Accountability</a:t>
            </a:r>
          </a:p>
        </p:txBody>
      </p:sp>
      <p:pic>
        <p:nvPicPr>
          <p:cNvPr id="52" name="Graphic 51" descr="Earth globe: Africa and Europe with solid fill">
            <a:extLst>
              <a:ext uri="{FF2B5EF4-FFF2-40B4-BE49-F238E27FC236}">
                <a16:creationId xmlns:a16="http://schemas.microsoft.com/office/drawing/2014/main" id="{0FD49DB1-34F5-4205-81AD-77EC8E75BC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9192" y="5090454"/>
            <a:ext cx="562567" cy="562567"/>
          </a:xfrm>
          <a:prstGeom prst="rect">
            <a:avLst/>
          </a:prstGeom>
        </p:spPr>
      </p:pic>
      <p:pic>
        <p:nvPicPr>
          <p:cNvPr id="53" name="Graphic 52" descr="Clenched Fist with solid fill">
            <a:extLst>
              <a:ext uri="{FF2B5EF4-FFF2-40B4-BE49-F238E27FC236}">
                <a16:creationId xmlns:a16="http://schemas.microsoft.com/office/drawing/2014/main" id="{E7EC35BD-DD81-47E1-A41C-3F562637FE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60455" y="5056925"/>
            <a:ext cx="608854" cy="608854"/>
          </a:xfrm>
          <a:prstGeom prst="rect">
            <a:avLst/>
          </a:prstGeom>
        </p:spPr>
      </p:pic>
      <p:pic>
        <p:nvPicPr>
          <p:cNvPr id="54" name="Graphic 53" descr="Robot Hand with solid fill">
            <a:extLst>
              <a:ext uri="{FF2B5EF4-FFF2-40B4-BE49-F238E27FC236}">
                <a16:creationId xmlns:a16="http://schemas.microsoft.com/office/drawing/2014/main" id="{148B8FAD-E1D7-49C3-8DE8-7565C37ADC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11070" y="5081205"/>
            <a:ext cx="499438" cy="499438"/>
          </a:xfrm>
          <a:prstGeom prst="rect">
            <a:avLst/>
          </a:prstGeom>
        </p:spPr>
      </p:pic>
      <p:sp>
        <p:nvSpPr>
          <p:cNvPr id="55" name="Rectangle 54">
            <a:extLst>
              <a:ext uri="{FF2B5EF4-FFF2-40B4-BE49-F238E27FC236}">
                <a16:creationId xmlns:a16="http://schemas.microsoft.com/office/drawing/2014/main" id="{96568394-724D-4E3E-9F6F-7C548D498882}"/>
              </a:ext>
            </a:extLst>
          </p:cNvPr>
          <p:cNvSpPr/>
          <p:nvPr/>
        </p:nvSpPr>
        <p:spPr>
          <a:xfrm>
            <a:off x="219518" y="5064521"/>
            <a:ext cx="9169248" cy="2349948"/>
          </a:xfrm>
          <a:prstGeom prst="rect">
            <a:avLst/>
          </a:prstGeom>
          <a:noFill/>
          <a:ln w="76200">
            <a:solidFill>
              <a:schemeClr val="bg2"/>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a:extLst>
              <a:ext uri="{FF2B5EF4-FFF2-40B4-BE49-F238E27FC236}">
                <a16:creationId xmlns:a16="http://schemas.microsoft.com/office/drawing/2014/main" id="{7F84DC26-9891-41F4-82CD-75A248F6A453}"/>
              </a:ext>
            </a:extLst>
          </p:cNvPr>
          <p:cNvSpPr/>
          <p:nvPr/>
        </p:nvSpPr>
        <p:spPr>
          <a:xfrm>
            <a:off x="219518" y="7604433"/>
            <a:ext cx="6021455" cy="2437341"/>
          </a:xfrm>
          <a:prstGeom prst="rect">
            <a:avLst/>
          </a:prstGeom>
          <a:noFill/>
          <a:ln w="76200">
            <a:solidFill>
              <a:schemeClr val="bg2"/>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AA035BAE-2161-4CAD-94E7-B3BD3B0314C8}"/>
              </a:ext>
            </a:extLst>
          </p:cNvPr>
          <p:cNvSpPr/>
          <p:nvPr/>
        </p:nvSpPr>
        <p:spPr>
          <a:xfrm>
            <a:off x="6423200" y="7611034"/>
            <a:ext cx="2965565" cy="5024311"/>
          </a:xfrm>
          <a:prstGeom prst="rect">
            <a:avLst/>
          </a:prstGeom>
          <a:noFill/>
          <a:ln w="76200">
            <a:solidFill>
              <a:schemeClr val="bg2"/>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7" name="Graphic 66" descr="Robot Hand with solid fill">
            <a:extLst>
              <a:ext uri="{FF2B5EF4-FFF2-40B4-BE49-F238E27FC236}">
                <a16:creationId xmlns:a16="http://schemas.microsoft.com/office/drawing/2014/main" id="{D09300A4-9050-4A3A-90FB-AADEC7E9247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93761" y="7658010"/>
            <a:ext cx="534056" cy="534056"/>
          </a:xfrm>
          <a:prstGeom prst="rect">
            <a:avLst/>
          </a:prstGeom>
        </p:spPr>
      </p:pic>
      <p:pic>
        <p:nvPicPr>
          <p:cNvPr id="68" name="Graphic 67" descr="Earth globe: Africa and Europe with solid fill">
            <a:extLst>
              <a:ext uri="{FF2B5EF4-FFF2-40B4-BE49-F238E27FC236}">
                <a16:creationId xmlns:a16="http://schemas.microsoft.com/office/drawing/2014/main" id="{3DBDA534-4FEE-406E-BE7F-0937687610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2968" y="7691539"/>
            <a:ext cx="571465" cy="571465"/>
          </a:xfrm>
          <a:prstGeom prst="rect">
            <a:avLst/>
          </a:prstGeom>
        </p:spPr>
      </p:pic>
      <p:pic>
        <p:nvPicPr>
          <p:cNvPr id="71" name="Graphic 70" descr="Clenched Fist with solid fill">
            <a:extLst>
              <a:ext uri="{FF2B5EF4-FFF2-40B4-BE49-F238E27FC236}">
                <a16:creationId xmlns:a16="http://schemas.microsoft.com/office/drawing/2014/main" id="{FD0B328F-0543-4AB0-83A6-C6119BD000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44109" y="7658010"/>
            <a:ext cx="618484" cy="618484"/>
          </a:xfrm>
          <a:prstGeom prst="rect">
            <a:avLst/>
          </a:prstGeom>
        </p:spPr>
      </p:pic>
      <p:sp>
        <p:nvSpPr>
          <p:cNvPr id="76" name="Rectangle 75">
            <a:extLst>
              <a:ext uri="{FF2B5EF4-FFF2-40B4-BE49-F238E27FC236}">
                <a16:creationId xmlns:a16="http://schemas.microsoft.com/office/drawing/2014/main" id="{E64E9B96-AC65-4B34-8470-D0E576A0A87B}"/>
              </a:ext>
            </a:extLst>
          </p:cNvPr>
          <p:cNvSpPr/>
          <p:nvPr/>
        </p:nvSpPr>
        <p:spPr>
          <a:xfrm>
            <a:off x="219517" y="10272809"/>
            <a:ext cx="6021455" cy="2349948"/>
          </a:xfrm>
          <a:prstGeom prst="rect">
            <a:avLst/>
          </a:prstGeom>
          <a:noFill/>
          <a:ln w="76200">
            <a:solidFill>
              <a:schemeClr val="accent5"/>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DFE30C8B-E9CF-4594-8AC8-47499968DF7A}"/>
              </a:ext>
            </a:extLst>
          </p:cNvPr>
          <p:cNvSpPr txBox="1"/>
          <p:nvPr/>
        </p:nvSpPr>
        <p:spPr>
          <a:xfrm>
            <a:off x="295277" y="2124075"/>
            <a:ext cx="286702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dirty="0">
                <a:solidFill>
                  <a:schemeClr val="bg1"/>
                </a:solidFill>
                <a:ea typeface="+mn-lt"/>
                <a:cs typeface="+mn-lt"/>
              </a:rPr>
              <a:t>This encompasses how AI should be designed to uplift humanity and safeguard human rights, whilst also working to protect the environment and society against exploitation for economic gain. This pillar takes inspiration from documents such as The Universal Declaration of Human Rights and The International Covenant on Civil and Political Rights. Due to the Universal nature of this pillar, the legal background of a country should not infringe on the values as these advances in AI should be in service of the people, rather than a country or company. For example, a country is not justified in using AI systems to spy on their citizens to maintain control over them as this infringes their Universal Human Values (Creemers, 2018). </a:t>
            </a:r>
            <a:endParaRPr lang="en-US" sz="900" dirty="0">
              <a:solidFill>
                <a:schemeClr val="bg1"/>
              </a:solidFill>
            </a:endParaRPr>
          </a:p>
          <a:p>
            <a:pPr algn="l"/>
            <a:endParaRPr lang="en-GB" sz="900" dirty="0">
              <a:solidFill>
                <a:schemeClr val="bg1"/>
              </a:solidFill>
            </a:endParaRPr>
          </a:p>
        </p:txBody>
      </p:sp>
      <p:sp>
        <p:nvSpPr>
          <p:cNvPr id="7" name="TextBox 6">
            <a:extLst>
              <a:ext uri="{FF2B5EF4-FFF2-40B4-BE49-F238E27FC236}">
                <a16:creationId xmlns:a16="http://schemas.microsoft.com/office/drawing/2014/main" id="{FE13D1EF-DBEE-4BD9-8A67-9E6A05094A39}"/>
              </a:ext>
            </a:extLst>
          </p:cNvPr>
          <p:cNvSpPr txBox="1"/>
          <p:nvPr/>
        </p:nvSpPr>
        <p:spPr>
          <a:xfrm>
            <a:off x="371475" y="10577962"/>
            <a:ext cx="581907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700" dirty="0">
                <a:solidFill>
                  <a:schemeClr val="bg1"/>
                </a:solidFill>
              </a:rPr>
              <a:t>Angwin, Julia,. Larson, Jeff,. </a:t>
            </a:r>
            <a:r>
              <a:rPr lang="en-GB" sz="700" dirty="0" err="1">
                <a:solidFill>
                  <a:schemeClr val="bg1"/>
                </a:solidFill>
              </a:rPr>
              <a:t>Mattu</a:t>
            </a:r>
            <a:r>
              <a:rPr lang="en-GB" sz="700" dirty="0">
                <a:solidFill>
                  <a:schemeClr val="bg1"/>
                </a:solidFill>
              </a:rPr>
              <a:t>, Surya,. Kirchner, Lauren,. (2016), Machine bias risk assessments in criminal sentencing, ProPublica.org, available at: </a:t>
            </a:r>
            <a:r>
              <a:rPr lang="en-GB" sz="700" dirty="0">
                <a:solidFill>
                  <a:schemeClr val="bg1"/>
                </a:solidFill>
                <a:ea typeface="+mn-lt"/>
                <a:cs typeface="+mn-lt"/>
                <a:hlinkClick r:id="rId8">
                  <a:extLst>
                    <a:ext uri="{A12FA001-AC4F-418D-AE19-62706E023703}">
                      <ahyp:hlinkClr xmlns:ahyp="http://schemas.microsoft.com/office/drawing/2018/hyperlinkcolor" val="tx"/>
                    </a:ext>
                  </a:extLst>
                </a:hlinkClick>
              </a:rPr>
              <a:t>https://www.propublica.org/article/machine-bias-risk-assessments-in-criminal-sentencing</a:t>
            </a:r>
            <a:r>
              <a:rPr lang="en-GB" sz="700" dirty="0">
                <a:solidFill>
                  <a:schemeClr val="bg1"/>
                </a:solidFill>
              </a:rPr>
              <a:t> [Accessed 01/03/2022] </a:t>
            </a:r>
          </a:p>
          <a:p>
            <a:r>
              <a:rPr lang="en-GB" sz="700" dirty="0" err="1">
                <a:solidFill>
                  <a:schemeClr val="bg1"/>
                </a:solidFill>
                <a:ea typeface="+mn-lt"/>
                <a:cs typeface="+mn-lt"/>
              </a:rPr>
              <a:t>Boldyreva</a:t>
            </a:r>
            <a:r>
              <a:rPr lang="en-GB" sz="700" dirty="0">
                <a:solidFill>
                  <a:schemeClr val="bg1"/>
                </a:solidFill>
                <a:ea typeface="+mn-lt"/>
                <a:cs typeface="+mn-lt"/>
              </a:rPr>
              <a:t>, Elena. (2018). Cambridge Analytica: Ethics And Online Manipulation With Decision-Making Process. 91-102. 10.15405/epsbs.2018.12.02.10. </a:t>
            </a:r>
          </a:p>
          <a:p>
            <a:r>
              <a:rPr lang="en-GB" sz="700" dirty="0" err="1">
                <a:solidFill>
                  <a:schemeClr val="bg1"/>
                </a:solidFill>
                <a:ea typeface="+mn-lt"/>
                <a:cs typeface="+mn-lt"/>
              </a:rPr>
              <a:t>Creemers</a:t>
            </a:r>
            <a:r>
              <a:rPr lang="en-GB" sz="700" dirty="0">
                <a:solidFill>
                  <a:schemeClr val="bg1"/>
                </a:solidFill>
                <a:ea typeface="+mn-lt"/>
                <a:cs typeface="+mn-lt"/>
              </a:rPr>
              <a:t>, Rogier, China's Social Credit System: An Evolving Practice of Control (May 9, 2018). Available at SSRN: </a:t>
            </a:r>
            <a:r>
              <a:rPr lang="en-GB" sz="700" u="sng" dirty="0">
                <a:solidFill>
                  <a:schemeClr val="bg1"/>
                </a:solidFill>
                <a:ea typeface="+mn-lt"/>
                <a:cs typeface="+mn-lt"/>
                <a:hlinkClick r:id="rId9">
                  <a:extLst>
                    <a:ext uri="{A12FA001-AC4F-418D-AE19-62706E023703}">
                      <ahyp:hlinkClr xmlns:ahyp="http://schemas.microsoft.com/office/drawing/2018/hyperlinkcolor" val="tx"/>
                    </a:ext>
                  </a:extLst>
                </a:hlinkClick>
              </a:rPr>
              <a:t>https://ssrn.com/abstract=3175792</a:t>
            </a:r>
            <a:r>
              <a:rPr lang="en-GB" sz="700" dirty="0">
                <a:solidFill>
                  <a:schemeClr val="bg1"/>
                </a:solidFill>
                <a:ea typeface="+mn-lt"/>
                <a:cs typeface="+mn-lt"/>
              </a:rPr>
              <a:t> or </a:t>
            </a:r>
            <a:r>
              <a:rPr lang="en-GB" sz="700" u="sng" dirty="0">
                <a:solidFill>
                  <a:schemeClr val="bg1"/>
                </a:solidFill>
                <a:ea typeface="+mn-lt"/>
                <a:cs typeface="+mn-lt"/>
                <a:hlinkClick r:id="rId10">
                  <a:extLst>
                    <a:ext uri="{A12FA001-AC4F-418D-AE19-62706E023703}">
                      <ahyp:hlinkClr xmlns:ahyp="http://schemas.microsoft.com/office/drawing/2018/hyperlinkcolor" val="tx"/>
                    </a:ext>
                  </a:extLst>
                </a:hlinkClick>
              </a:rPr>
              <a:t>http://dx.doi.org/10.2139/ssrn.3175792</a:t>
            </a:r>
            <a:r>
              <a:rPr lang="en-GB" sz="700" u="sng" dirty="0">
                <a:solidFill>
                  <a:schemeClr val="bg1"/>
                </a:solidFill>
                <a:ea typeface="+mn-lt"/>
                <a:cs typeface="+mn-lt"/>
              </a:rPr>
              <a:t> </a:t>
            </a:r>
            <a:r>
              <a:rPr lang="en-GB" sz="700" dirty="0">
                <a:solidFill>
                  <a:schemeClr val="bg1"/>
                </a:solidFill>
                <a:ea typeface="+mn-lt"/>
                <a:cs typeface="+mn-lt"/>
              </a:rPr>
              <a:t>[Accessed 01/03/2022]</a:t>
            </a:r>
          </a:p>
          <a:p>
            <a:r>
              <a:rPr lang="en-GB" sz="700" b="0" i="0" dirty="0" err="1">
                <a:solidFill>
                  <a:schemeClr val="bg1"/>
                </a:solidFill>
                <a:effectLst/>
              </a:rPr>
              <a:t>Cunneen</a:t>
            </a:r>
            <a:r>
              <a:rPr lang="en-GB" sz="700" b="0" i="0" dirty="0">
                <a:solidFill>
                  <a:schemeClr val="bg1"/>
                </a:solidFill>
                <a:effectLst/>
              </a:rPr>
              <a:t>, Martin,. Mullins, Martin,. Murphy, Finbarr,. (2019) Autonomous Vehicles and Embedded Artificial Intelligence: The Challenges of Framing Machine Driving Decisions, Applied Artificial Intelligence, 33:8, 706-731, DOI: </a:t>
            </a:r>
            <a:r>
              <a:rPr lang="en-GB" sz="700" b="0" i="0" u="sng" dirty="0">
                <a:solidFill>
                  <a:schemeClr val="bg1"/>
                </a:solidFill>
                <a:effectLst/>
                <a:hlinkClick r:id="rId11">
                  <a:extLst>
                    <a:ext uri="{A12FA001-AC4F-418D-AE19-62706E023703}">
                      <ahyp:hlinkClr xmlns:ahyp="http://schemas.microsoft.com/office/drawing/2018/hyperlinkcolor" val="tx"/>
                    </a:ext>
                  </a:extLst>
                </a:hlinkClick>
              </a:rPr>
              <a:t>10.1080/08839514.2019.1600301</a:t>
            </a:r>
            <a:r>
              <a:rPr lang="en-GB" sz="700" dirty="0">
                <a:solidFill>
                  <a:schemeClr val="bg1"/>
                </a:solidFill>
                <a:ea typeface="+mn-lt"/>
                <a:cs typeface="+mn-lt"/>
              </a:rPr>
              <a:t> </a:t>
            </a:r>
          </a:p>
          <a:p>
            <a:r>
              <a:rPr lang="en-GB" sz="700" b="0" i="0" dirty="0">
                <a:solidFill>
                  <a:schemeClr val="bg1"/>
                </a:solidFill>
                <a:effectLst/>
              </a:rPr>
              <a:t>Doshi-Velez, Finale, and Mason </a:t>
            </a:r>
            <a:r>
              <a:rPr lang="en-GB" sz="700" b="0" i="0" dirty="0" err="1">
                <a:solidFill>
                  <a:schemeClr val="bg1"/>
                </a:solidFill>
                <a:effectLst/>
              </a:rPr>
              <a:t>Kortz</a:t>
            </a:r>
            <a:r>
              <a:rPr lang="en-GB" sz="700" b="0" i="0" dirty="0">
                <a:solidFill>
                  <a:schemeClr val="bg1"/>
                </a:solidFill>
                <a:effectLst/>
              </a:rPr>
              <a:t>. 2017. Accountability of AI Under the Law: The Role of Explanation. Berkman Klein </a:t>
            </a:r>
            <a:r>
              <a:rPr lang="en-GB" sz="700" b="0" i="0" dirty="0" err="1">
                <a:solidFill>
                  <a:schemeClr val="bg1"/>
                </a:solidFill>
                <a:effectLst/>
              </a:rPr>
              <a:t>Center</a:t>
            </a:r>
            <a:r>
              <a:rPr lang="en-GB" sz="700" b="0" i="0" dirty="0">
                <a:solidFill>
                  <a:schemeClr val="bg1"/>
                </a:solidFill>
                <a:effectLst/>
              </a:rPr>
              <a:t> Working Group on Explanation and the Law, Berkman Klein </a:t>
            </a:r>
            <a:r>
              <a:rPr lang="en-GB" sz="700" b="0" i="0" dirty="0" err="1">
                <a:solidFill>
                  <a:schemeClr val="bg1"/>
                </a:solidFill>
                <a:effectLst/>
              </a:rPr>
              <a:t>Center</a:t>
            </a:r>
            <a:r>
              <a:rPr lang="en-GB" sz="700" b="0" i="0" dirty="0">
                <a:solidFill>
                  <a:schemeClr val="bg1"/>
                </a:solidFill>
                <a:effectLst/>
              </a:rPr>
              <a:t> for Internet &amp; Society working paper.</a:t>
            </a:r>
          </a:p>
          <a:p>
            <a:r>
              <a:rPr lang="en-GB" sz="700" b="0" i="0" dirty="0" err="1">
                <a:solidFill>
                  <a:schemeClr val="bg1"/>
                </a:solidFill>
                <a:effectLst/>
              </a:rPr>
              <a:t>Hazirbas</a:t>
            </a:r>
            <a:r>
              <a:rPr lang="en-GB" sz="700" b="0" i="0" dirty="0">
                <a:solidFill>
                  <a:schemeClr val="bg1"/>
                </a:solidFill>
                <a:effectLst/>
              </a:rPr>
              <a:t>, C., </a:t>
            </a:r>
            <a:r>
              <a:rPr lang="en-GB" sz="700" b="0" i="0" dirty="0" err="1">
                <a:solidFill>
                  <a:schemeClr val="bg1"/>
                </a:solidFill>
                <a:effectLst/>
              </a:rPr>
              <a:t>Bitton</a:t>
            </a:r>
            <a:r>
              <a:rPr lang="en-GB" sz="700" b="0" i="0" dirty="0">
                <a:solidFill>
                  <a:schemeClr val="bg1"/>
                </a:solidFill>
                <a:effectLst/>
              </a:rPr>
              <a:t>, J., </a:t>
            </a:r>
            <a:r>
              <a:rPr lang="en-GB" sz="700" b="0" i="0" dirty="0" err="1">
                <a:solidFill>
                  <a:schemeClr val="bg1"/>
                </a:solidFill>
                <a:effectLst/>
              </a:rPr>
              <a:t>Dolhansky</a:t>
            </a:r>
            <a:r>
              <a:rPr lang="en-GB" sz="700" b="0" i="0" dirty="0">
                <a:solidFill>
                  <a:schemeClr val="bg1"/>
                </a:solidFill>
                <a:effectLst/>
              </a:rPr>
              <a:t>, B., Pan, J., </a:t>
            </a:r>
            <a:r>
              <a:rPr lang="en-GB" sz="700" b="0" i="0" dirty="0" err="1">
                <a:solidFill>
                  <a:schemeClr val="bg1"/>
                </a:solidFill>
                <a:effectLst/>
              </a:rPr>
              <a:t>Gordo</a:t>
            </a:r>
            <a:r>
              <a:rPr lang="en-GB" sz="700" b="0" i="0" dirty="0">
                <a:solidFill>
                  <a:schemeClr val="bg1"/>
                </a:solidFill>
                <a:effectLst/>
              </a:rPr>
              <a:t>, A. and Ferrer, C. C., (2021) "Towards Measuring Fairness in AI: the Casual Conversations Dataset," in </a:t>
            </a:r>
            <a:r>
              <a:rPr lang="en-GB" sz="700" b="0" i="1" dirty="0">
                <a:solidFill>
                  <a:schemeClr val="bg1"/>
                </a:solidFill>
                <a:effectLst/>
              </a:rPr>
              <a:t>IEEE Transactions on Biometrics, </a:t>
            </a:r>
            <a:r>
              <a:rPr lang="en-GB" sz="700" b="0" i="1" dirty="0" err="1">
                <a:solidFill>
                  <a:schemeClr val="bg1"/>
                </a:solidFill>
                <a:effectLst/>
              </a:rPr>
              <a:t>Behavior</a:t>
            </a:r>
            <a:r>
              <a:rPr lang="en-GB" sz="700" b="0" i="1" dirty="0">
                <a:solidFill>
                  <a:schemeClr val="bg1"/>
                </a:solidFill>
                <a:effectLst/>
              </a:rPr>
              <a:t>, and Identity Science</a:t>
            </a:r>
            <a:r>
              <a:rPr lang="en-GB" sz="700" b="0" i="0" dirty="0">
                <a:solidFill>
                  <a:schemeClr val="bg1"/>
                </a:solidFill>
                <a:effectLst/>
              </a:rPr>
              <a:t>, </a:t>
            </a:r>
            <a:r>
              <a:rPr lang="en-GB" sz="700" b="0" i="0" dirty="0" err="1">
                <a:solidFill>
                  <a:schemeClr val="bg1"/>
                </a:solidFill>
                <a:effectLst/>
              </a:rPr>
              <a:t>doi</a:t>
            </a:r>
            <a:r>
              <a:rPr lang="en-GB" sz="700" b="0" i="0" dirty="0">
                <a:solidFill>
                  <a:schemeClr val="bg1"/>
                </a:solidFill>
                <a:effectLst/>
              </a:rPr>
              <a:t>: 10.1109/TBIOM.2021.3132237.</a:t>
            </a:r>
          </a:p>
          <a:p>
            <a:r>
              <a:rPr lang="en-GB" sz="700" dirty="0" err="1">
                <a:solidFill>
                  <a:schemeClr val="bg1"/>
                </a:solidFill>
                <a:effectLst/>
              </a:rPr>
              <a:t>Karasz</a:t>
            </a:r>
            <a:r>
              <a:rPr lang="en-GB" sz="700" dirty="0">
                <a:solidFill>
                  <a:schemeClr val="bg1"/>
                </a:solidFill>
                <a:effectLst/>
              </a:rPr>
              <a:t>, Palko,. </a:t>
            </a:r>
            <a:r>
              <a:rPr lang="en-GB" sz="700" dirty="0" err="1">
                <a:solidFill>
                  <a:schemeClr val="bg1"/>
                </a:solidFill>
                <a:effectLst/>
              </a:rPr>
              <a:t>Kurmanaev</a:t>
            </a:r>
            <a:r>
              <a:rPr lang="en-GB" sz="700" dirty="0">
                <a:solidFill>
                  <a:schemeClr val="bg1"/>
                </a:solidFill>
                <a:effectLst/>
              </a:rPr>
              <a:t>, Anatoly (2019) Ecuador Investigates Data Breach of Up to 20 Million People, available at: </a:t>
            </a:r>
            <a:r>
              <a:rPr lang="en-GB" sz="700" dirty="0">
                <a:solidFill>
                  <a:schemeClr val="bg1"/>
                </a:solidFill>
                <a:effectLst/>
                <a:hlinkClick r:id="rId12">
                  <a:extLst>
                    <a:ext uri="{A12FA001-AC4F-418D-AE19-62706E023703}">
                      <ahyp:hlinkClr xmlns:ahyp="http://schemas.microsoft.com/office/drawing/2018/hyperlinkcolor" val="tx"/>
                    </a:ext>
                  </a:extLst>
                </a:hlinkClick>
              </a:rPr>
              <a:t>https://www.nytimes.com/2019/09/17/world/americas/ecuador-data-leak.html#:~:text=Ecuador%20has%20begun%20an%20investigation,population%2C%20was%20made%20available%20online</a:t>
            </a:r>
            <a:r>
              <a:rPr lang="en-GB" sz="700" dirty="0">
                <a:solidFill>
                  <a:schemeClr val="bg1"/>
                </a:solidFill>
              </a:rPr>
              <a:t> [Accessed 02/03/2022]</a:t>
            </a:r>
            <a:r>
              <a:rPr lang="en-GB" sz="700" dirty="0">
                <a:solidFill>
                  <a:schemeClr val="bg1"/>
                </a:solidFill>
                <a:effectLst/>
              </a:rPr>
              <a:t> </a:t>
            </a:r>
          </a:p>
          <a:p>
            <a:r>
              <a:rPr lang="en-GB" sz="700" b="0" i="0" dirty="0">
                <a:solidFill>
                  <a:schemeClr val="bg1"/>
                </a:solidFill>
                <a:effectLst/>
                <a:latin typeface="NexusSansWebPro"/>
              </a:rPr>
              <a:t>Yeung, Karen,. Howes, Andrew,. </a:t>
            </a:r>
            <a:r>
              <a:rPr lang="en-GB" sz="700" b="0" i="0" dirty="0" err="1">
                <a:solidFill>
                  <a:schemeClr val="bg1"/>
                </a:solidFill>
                <a:effectLst/>
                <a:latin typeface="NexusSansWebPro"/>
              </a:rPr>
              <a:t>Pogrebna</a:t>
            </a:r>
            <a:r>
              <a:rPr lang="en-GB" sz="700" b="0" i="0" dirty="0">
                <a:solidFill>
                  <a:schemeClr val="bg1"/>
                </a:solidFill>
                <a:effectLst/>
                <a:latin typeface="NexusSansWebPro"/>
              </a:rPr>
              <a:t>, </a:t>
            </a:r>
            <a:r>
              <a:rPr lang="en-GB" sz="700" b="0" i="0" dirty="0" err="1">
                <a:solidFill>
                  <a:schemeClr val="bg1"/>
                </a:solidFill>
                <a:effectLst/>
                <a:latin typeface="NexusSansWebPro"/>
              </a:rPr>
              <a:t>Ganna</a:t>
            </a:r>
            <a:r>
              <a:rPr lang="en-GB" sz="700" b="0" i="0" dirty="0">
                <a:solidFill>
                  <a:schemeClr val="bg1"/>
                </a:solidFill>
                <a:effectLst/>
                <a:latin typeface="NexusSansWebPro"/>
              </a:rPr>
              <a:t>., (June 21, 2019), AI Governance by Human Rights-Centred Design, Deliberation and Oversight: An End to Ethics Washing</a:t>
            </a:r>
            <a:endParaRPr lang="en-GB" sz="700" u="sng" dirty="0">
              <a:solidFill>
                <a:schemeClr val="bg1"/>
              </a:solidFill>
              <a:ea typeface="+mn-lt"/>
              <a:cs typeface="+mn-lt"/>
            </a:endParaRPr>
          </a:p>
          <a:p>
            <a:r>
              <a:rPr lang="en-GB" sz="700" b="0" i="0" dirty="0">
                <a:solidFill>
                  <a:schemeClr val="bg1"/>
                </a:solidFill>
                <a:effectLst/>
              </a:rPr>
              <a:t>Zeng, Y., Lu, E., Sun, Y. and Tian, R., 2019. Responsible facial recognition and beyond. </a:t>
            </a:r>
            <a:r>
              <a:rPr lang="en-GB" sz="700" b="0" i="1" dirty="0" err="1">
                <a:solidFill>
                  <a:schemeClr val="bg1"/>
                </a:solidFill>
                <a:effectLst/>
              </a:rPr>
              <a:t>arXiv</a:t>
            </a:r>
            <a:r>
              <a:rPr lang="en-GB" sz="700" b="0" i="1" dirty="0">
                <a:solidFill>
                  <a:schemeClr val="bg1"/>
                </a:solidFill>
                <a:effectLst/>
              </a:rPr>
              <a:t> preprint arXiv:1909.12935</a:t>
            </a:r>
            <a:r>
              <a:rPr lang="en-GB" sz="700" b="0" i="0" dirty="0">
                <a:solidFill>
                  <a:schemeClr val="bg1"/>
                </a:solidFill>
                <a:effectLst/>
              </a:rPr>
              <a:t>.</a:t>
            </a:r>
          </a:p>
          <a:p>
            <a:endParaRPr lang="en-GB" sz="700" b="0" i="0" dirty="0">
              <a:solidFill>
                <a:schemeClr val="bg1"/>
              </a:solidFill>
              <a:effectLst/>
            </a:endParaRPr>
          </a:p>
        </p:txBody>
      </p:sp>
      <p:sp>
        <p:nvSpPr>
          <p:cNvPr id="38" name="TextBox 37">
            <a:extLst>
              <a:ext uri="{FF2B5EF4-FFF2-40B4-BE49-F238E27FC236}">
                <a16:creationId xmlns:a16="http://schemas.microsoft.com/office/drawing/2014/main" id="{BA3AF96D-7019-47FE-AB2E-7BC6CA049255}"/>
              </a:ext>
            </a:extLst>
          </p:cNvPr>
          <p:cNvSpPr txBox="1"/>
          <p:nvPr/>
        </p:nvSpPr>
        <p:spPr>
          <a:xfrm>
            <a:off x="3467100" y="2314574"/>
            <a:ext cx="2667000" cy="18928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dirty="0">
                <a:solidFill>
                  <a:schemeClr val="bg1"/>
                </a:solidFill>
              </a:rPr>
              <a:t>With the vast amounts of data created by individuals every day it is imperative that these data are protected and not used without explicit knowledge or permission. This pillar strongly links to Article 9 of EU GDPR, that processing personal data for the purposes of uniquely identifying a natural person shall be prohibited. When data is used properly, individuals have greater ability for political choice and democracy. However, there is definite scope for personal citizens to have their political self-determination manipulated by companies acting in ethically murky areas (Boldyreva, 2018). </a:t>
            </a:r>
          </a:p>
          <a:p>
            <a:pPr algn="l"/>
            <a:endParaRPr lang="en-GB" sz="900" dirty="0">
              <a:solidFill>
                <a:schemeClr val="bg1"/>
              </a:solidFill>
            </a:endParaRPr>
          </a:p>
        </p:txBody>
      </p:sp>
      <p:sp>
        <p:nvSpPr>
          <p:cNvPr id="39" name="TextBox 38">
            <a:extLst>
              <a:ext uri="{FF2B5EF4-FFF2-40B4-BE49-F238E27FC236}">
                <a16:creationId xmlns:a16="http://schemas.microsoft.com/office/drawing/2014/main" id="{5076367F-24A1-4AD9-B0DB-726A8EE090A0}"/>
              </a:ext>
            </a:extLst>
          </p:cNvPr>
          <p:cNvSpPr txBox="1"/>
          <p:nvPr/>
        </p:nvSpPr>
        <p:spPr>
          <a:xfrm>
            <a:off x="6505574" y="2053403"/>
            <a:ext cx="284994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dirty="0">
                <a:solidFill>
                  <a:schemeClr val="bg1"/>
                </a:solidFill>
              </a:rPr>
              <a:t>In order for humanity to trust AI systems they should be technically dependable with focuses on safety, accuracy and reliability as well as ethical standards. An important aspect of this pillar is that of transparency, there should be the ability to understand how a machine made a certain decision, especially if that can impact a human being and the reasoning should be accessible if required. Most private companies do not release the algorithm used to make a classification which can prevent average members of the public from trusting AI systems. Due to this, extra care should be made to ensure that the algorithms and methods used are reliable, accurate and unbiased to prevent greater distrust (Angwin et al, 2016).   </a:t>
            </a:r>
          </a:p>
          <a:p>
            <a:pPr algn="l"/>
            <a:endParaRPr lang="en-GB" sz="900" dirty="0">
              <a:solidFill>
                <a:schemeClr val="bg1"/>
              </a:solidFill>
            </a:endParaRPr>
          </a:p>
        </p:txBody>
      </p:sp>
      <p:sp>
        <p:nvSpPr>
          <p:cNvPr id="40" name="TextBox 39">
            <a:extLst>
              <a:ext uri="{FF2B5EF4-FFF2-40B4-BE49-F238E27FC236}">
                <a16:creationId xmlns:a16="http://schemas.microsoft.com/office/drawing/2014/main" id="{365E8BC0-3413-40E4-8522-5D786A6764A7}"/>
              </a:ext>
            </a:extLst>
          </p:cNvPr>
          <p:cNvSpPr txBox="1"/>
          <p:nvPr/>
        </p:nvSpPr>
        <p:spPr>
          <a:xfrm>
            <a:off x="279601" y="5404707"/>
            <a:ext cx="286702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b="0" i="0" u="none" strike="noStrike" dirty="0">
                <a:solidFill>
                  <a:srgbClr val="000000"/>
                </a:solidFill>
                <a:effectLst/>
              </a:rPr>
              <a:t>With the increased pervasiveness of AI systems in daily life, the notion of transparency should also increase. However, this level will vary for different groups being affected or involved with the AI. Overall, it should be possible to extract the reasoning behind an AI decision and this in turn should be sufficiently interpretable by a human. Any AI that has a direct impact in the real world, such as medical systems or driverless cars (</a:t>
            </a:r>
            <a:r>
              <a:rPr lang="en-GB" sz="900" b="0" i="0" u="none" strike="noStrike" dirty="0" err="1">
                <a:solidFill>
                  <a:srgbClr val="000000"/>
                </a:solidFill>
                <a:effectLst/>
              </a:rPr>
              <a:t>Cunneen</a:t>
            </a:r>
            <a:r>
              <a:rPr lang="en-GB" sz="900" b="0" i="0" u="none" strike="noStrike" dirty="0">
                <a:solidFill>
                  <a:srgbClr val="000000"/>
                </a:solidFill>
                <a:effectLst/>
              </a:rPr>
              <a:t> et al, 2019), should be able to have their decisions explained. A lack of transparency increases the risk of harm due to a lack of understanding of what the system is doing, or an inability to fix problems when they arise. This pillar is strongly tied to that of accountability, with both influencing the level of the other. </a:t>
            </a:r>
            <a:endParaRPr lang="en-GB" sz="900" dirty="0">
              <a:solidFill>
                <a:schemeClr val="bg1"/>
              </a:solidFill>
            </a:endParaRPr>
          </a:p>
        </p:txBody>
      </p:sp>
      <p:sp>
        <p:nvSpPr>
          <p:cNvPr id="41" name="TextBox 40">
            <a:extLst>
              <a:ext uri="{FF2B5EF4-FFF2-40B4-BE49-F238E27FC236}">
                <a16:creationId xmlns:a16="http://schemas.microsoft.com/office/drawing/2014/main" id="{B7745E1C-7916-4FE2-9E71-37651D2A5022}"/>
              </a:ext>
            </a:extLst>
          </p:cNvPr>
          <p:cNvSpPr txBox="1"/>
          <p:nvPr/>
        </p:nvSpPr>
        <p:spPr>
          <a:xfrm>
            <a:off x="3041480" y="5374492"/>
            <a:ext cx="286702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b="0" i="0" u="none" strike="noStrike" dirty="0">
                <a:solidFill>
                  <a:srgbClr val="000000"/>
                </a:solidFill>
                <a:effectLst/>
              </a:rPr>
              <a:t>People and institutions need clarity around the manufacture and deployment of AI systems to ensure notions of accountability and culpability. In addition to this, manufacturers must be held legally accountable for the use of these AI systems as well as share culpability between designers and manufacturers to the operators. The notion of accountability is closely linked to that of transparency, in order to assign accountability we need to be able to understand what the machine is doing and how it is making judgements and link them to culpable parties (Doshi-Velez et al, 2017). Legislature should clarify principles of responsibility of creators and users of AI prior to development and deployment so that all parties understand their rights and obligations. </a:t>
            </a:r>
            <a:endParaRPr lang="en-GB" sz="900" dirty="0">
              <a:solidFill>
                <a:schemeClr val="bg1"/>
              </a:solidFill>
            </a:endParaRPr>
          </a:p>
        </p:txBody>
      </p:sp>
      <p:sp>
        <p:nvSpPr>
          <p:cNvPr id="43" name="TextBox 42">
            <a:extLst>
              <a:ext uri="{FF2B5EF4-FFF2-40B4-BE49-F238E27FC236}">
                <a16:creationId xmlns:a16="http://schemas.microsoft.com/office/drawing/2014/main" id="{08753C2D-BFC8-48B9-969C-49769DFA0274}"/>
              </a:ext>
            </a:extLst>
          </p:cNvPr>
          <p:cNvSpPr txBox="1"/>
          <p:nvPr/>
        </p:nvSpPr>
        <p:spPr>
          <a:xfrm>
            <a:off x="5806907" y="5542673"/>
            <a:ext cx="359454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spcBef>
                <a:spcPts val="0"/>
              </a:spcBef>
              <a:spcAft>
                <a:spcPts val="0"/>
              </a:spcAft>
            </a:pPr>
            <a:r>
              <a:rPr lang="en-GB" sz="900" b="0" i="0" u="none" strike="noStrike" dirty="0">
                <a:solidFill>
                  <a:srgbClr val="000000"/>
                </a:solidFill>
                <a:effectLst/>
              </a:rPr>
              <a:t>Current terms and conditions in regards to data have been created to protect corporate interests on a legal level, while neglecting the needs of the people whose data they process. As well as the long and unreadable conditions which the vast majority of people accept without reading, data has also been readily exploited by companies such as Microsoft for training facial recognition algorithms (Zeng, 2019). Individuals should be able to make choices regarding their personal data that lets them specify their online agency for case-by-case authorisation decisions as to who can process their personal data and for what purpose. For those unable to provide legal consent such as children or those with diminished capacity, a guardianship approach should be used to determine their suitability and to protect the individual’s dignity. </a:t>
            </a:r>
            <a:endParaRPr lang="en-GB" sz="900" b="0" dirty="0">
              <a:effectLst/>
            </a:endParaRPr>
          </a:p>
          <a:p>
            <a:br>
              <a:rPr lang="en-GB" sz="900" dirty="0"/>
            </a:br>
            <a:endParaRPr lang="en-GB" sz="900" dirty="0">
              <a:solidFill>
                <a:schemeClr val="bg1"/>
              </a:solidFill>
            </a:endParaRPr>
          </a:p>
        </p:txBody>
      </p:sp>
      <p:sp>
        <p:nvSpPr>
          <p:cNvPr id="2" name="TextBox 1">
            <a:extLst>
              <a:ext uri="{FF2B5EF4-FFF2-40B4-BE49-F238E27FC236}">
                <a16:creationId xmlns:a16="http://schemas.microsoft.com/office/drawing/2014/main" id="{511BB080-1C81-4497-85AD-E4FB84E20AB7}"/>
              </a:ext>
            </a:extLst>
          </p:cNvPr>
          <p:cNvSpPr txBox="1"/>
          <p:nvPr/>
        </p:nvSpPr>
        <p:spPr>
          <a:xfrm>
            <a:off x="256485" y="7989167"/>
            <a:ext cx="2929034" cy="2031325"/>
          </a:xfrm>
          <a:prstGeom prst="rect">
            <a:avLst/>
          </a:prstGeom>
          <a:noFill/>
        </p:spPr>
        <p:txBody>
          <a:bodyPr wrap="square" rtlCol="0">
            <a:spAutoFit/>
          </a:bodyPr>
          <a:lstStyle/>
          <a:p>
            <a:pPr rtl="0">
              <a:spcBef>
                <a:spcPts val="0"/>
              </a:spcBef>
              <a:spcAft>
                <a:spcPts val="0"/>
              </a:spcAft>
            </a:pPr>
            <a:r>
              <a:rPr lang="en-GB" sz="900" b="0" i="0" u="none" strike="noStrike" dirty="0">
                <a:solidFill>
                  <a:srgbClr val="000000"/>
                </a:solidFill>
                <a:effectLst/>
              </a:rPr>
              <a:t>The main goal of AI systems is to benefit the human race. Human rights are defined within many works such </a:t>
            </a:r>
            <a:r>
              <a:rPr lang="en-GB" sz="900" dirty="0">
                <a:solidFill>
                  <a:schemeClr val="bg1"/>
                </a:solidFill>
                <a:ea typeface="+mn-lt"/>
                <a:cs typeface="+mn-lt"/>
              </a:rPr>
              <a:t>The Universal Declaration of Human Rights and The Geneva Convention</a:t>
            </a:r>
            <a:r>
              <a:rPr lang="en-GB" sz="900" b="0" i="0" u="none" strike="noStrike" dirty="0">
                <a:solidFill>
                  <a:srgbClr val="000000"/>
                </a:solidFill>
                <a:effectLst/>
              </a:rPr>
              <a:t>. These rights should be taken into account by individuals, companies, governments and researchers so that AI is designed and operated in a way that protects them (Yeung, 2019). Regulatory bodies should be established to oversee AI processes so that they do not infringe upon human freedoms. AI should always be subordinate to human control and judgement and should never compromise human rights. Regulations such as the EU GDPR have been put in place to safeguard human rights, however not every country has implemented similar regulations which may lead to human right infringements.   </a:t>
            </a:r>
            <a:endParaRPr lang="en-GB" sz="900" dirty="0"/>
          </a:p>
        </p:txBody>
      </p:sp>
      <p:sp>
        <p:nvSpPr>
          <p:cNvPr id="3" name="TextBox 2">
            <a:extLst>
              <a:ext uri="{FF2B5EF4-FFF2-40B4-BE49-F238E27FC236}">
                <a16:creationId xmlns:a16="http://schemas.microsoft.com/office/drawing/2014/main" id="{790900BC-921E-4448-AC5E-EC930AFB2156}"/>
              </a:ext>
            </a:extLst>
          </p:cNvPr>
          <p:cNvSpPr txBox="1"/>
          <p:nvPr/>
        </p:nvSpPr>
        <p:spPr>
          <a:xfrm>
            <a:off x="3221330" y="8140621"/>
            <a:ext cx="2754680" cy="1892826"/>
          </a:xfrm>
          <a:prstGeom prst="rect">
            <a:avLst/>
          </a:prstGeom>
          <a:noFill/>
        </p:spPr>
        <p:txBody>
          <a:bodyPr wrap="square" rtlCol="0">
            <a:spAutoFit/>
          </a:bodyPr>
          <a:lstStyle/>
          <a:p>
            <a:r>
              <a:rPr lang="en-GB" sz="900" b="0" i="0" u="none" strike="noStrike" dirty="0">
                <a:solidFill>
                  <a:srgbClr val="000000"/>
                </a:solidFill>
                <a:effectLst/>
              </a:rPr>
              <a:t>Currently AI effectiveness is usually being measured in terms of GDP, profit, or consumption levels. However, a more beneficial measure of an AI system should be that of human well-being. This can be quantified as positive psychological effects, societal, environmental and economic fairness within a group affected by an AI. A solution would be prioritising human well-being using the accepted metrics, rather than material gain at the cost of human benefit. </a:t>
            </a:r>
            <a:r>
              <a:rPr lang="en-GB" sz="900" dirty="0">
                <a:solidFill>
                  <a:srgbClr val="000000"/>
                </a:solidFill>
              </a:rPr>
              <a:t>This pillar can be influenced by classical ethics frameworks such as the Aristotelian concept of eudaimonia, that for humanity to flourish we must balance excess and deficiency and aim for iterative growth and learning. </a:t>
            </a:r>
            <a:endParaRPr lang="en-GB" sz="900" dirty="0"/>
          </a:p>
        </p:txBody>
      </p:sp>
      <p:sp>
        <p:nvSpPr>
          <p:cNvPr id="8" name="TextBox 7">
            <a:extLst>
              <a:ext uri="{FF2B5EF4-FFF2-40B4-BE49-F238E27FC236}">
                <a16:creationId xmlns:a16="http://schemas.microsoft.com/office/drawing/2014/main" id="{E70D7A32-97F1-4CCA-BD9B-1D0FB727D2B4}"/>
              </a:ext>
            </a:extLst>
          </p:cNvPr>
          <p:cNvSpPr txBox="1"/>
          <p:nvPr/>
        </p:nvSpPr>
        <p:spPr>
          <a:xfrm>
            <a:off x="6525642" y="8045941"/>
            <a:ext cx="2729686" cy="1615827"/>
          </a:xfrm>
          <a:prstGeom prst="rect">
            <a:avLst/>
          </a:prstGeom>
          <a:noFill/>
        </p:spPr>
        <p:txBody>
          <a:bodyPr wrap="square" rtlCol="0">
            <a:spAutoFit/>
          </a:bodyPr>
          <a:lstStyle/>
          <a:p>
            <a:r>
              <a:rPr lang="en-GB" sz="900" b="0" i="0" u="none" strike="noStrike" dirty="0">
                <a:solidFill>
                  <a:srgbClr val="000000"/>
                </a:solidFill>
                <a:effectLst/>
              </a:rPr>
              <a:t>AI will not be trusted until they are seen to be achieving their intended purpose. Systemic or individual harm can undermine the creation of AI and delay or prevent its adoption. We need measurements of effectiveness that can be both interpreted and acted upon in order to improve the AI system or find faults (</a:t>
            </a:r>
            <a:r>
              <a:rPr lang="en-GB" sz="900" b="0" i="0" u="none" strike="noStrike" dirty="0" err="1">
                <a:solidFill>
                  <a:srgbClr val="000000"/>
                </a:solidFill>
                <a:effectLst/>
              </a:rPr>
              <a:t>Hazirbas</a:t>
            </a:r>
            <a:r>
              <a:rPr lang="en-GB" sz="900" b="0" i="0" u="none" strike="noStrike" dirty="0">
                <a:solidFill>
                  <a:srgbClr val="000000"/>
                </a:solidFill>
                <a:effectLst/>
              </a:rPr>
              <a:t> et al, 2021). There should also be practical guidance on how to interpret these results and operators should be adequately trained to collect and analyse information based on the effectiveness of the AI.</a:t>
            </a:r>
            <a:endParaRPr lang="en-GB" sz="900" dirty="0"/>
          </a:p>
        </p:txBody>
      </p:sp>
      <p:sp>
        <p:nvSpPr>
          <p:cNvPr id="9" name="TextBox 8">
            <a:extLst>
              <a:ext uri="{FF2B5EF4-FFF2-40B4-BE49-F238E27FC236}">
                <a16:creationId xmlns:a16="http://schemas.microsoft.com/office/drawing/2014/main" id="{BD94D598-FB9E-4CCD-B2F9-2E6CBAFBCCAE}"/>
              </a:ext>
            </a:extLst>
          </p:cNvPr>
          <p:cNvSpPr txBox="1"/>
          <p:nvPr/>
        </p:nvSpPr>
        <p:spPr>
          <a:xfrm>
            <a:off x="6494199" y="9743217"/>
            <a:ext cx="2965564" cy="1600438"/>
          </a:xfrm>
          <a:prstGeom prst="rect">
            <a:avLst/>
          </a:prstGeom>
          <a:noFill/>
        </p:spPr>
        <p:txBody>
          <a:bodyPr wrap="square" rtlCol="0">
            <a:spAutoFit/>
          </a:bodyPr>
          <a:lstStyle/>
          <a:p>
            <a:pPr rtl="0">
              <a:spcBef>
                <a:spcPts val="0"/>
              </a:spcBef>
              <a:spcAft>
                <a:spcPts val="0"/>
              </a:spcAft>
            </a:pPr>
            <a:r>
              <a:rPr lang="en-GB" sz="800" b="0" i="0" u="none" strike="noStrike" dirty="0">
                <a:solidFill>
                  <a:srgbClr val="000000"/>
                </a:solidFill>
                <a:effectLst/>
              </a:rPr>
              <a:t>Standards must be created for operators who use AI systems. Crucially, operators should know when they need to question the AI decision and potentially overrule them. Creators must build their system with the operator in mind and take an active role in ensuring that they have the requisite skills and knowledge to use their AI safely. They should make provisions for the operator to override their system in appropriate circumstances. Some systems may contain an “intuitive” design which requires lower standards to operate, whilst others may require more advanced knowledge such as fluency in statistics. </a:t>
            </a:r>
            <a:endParaRPr lang="en-GB" sz="800" b="0" dirty="0">
              <a:effectLst/>
            </a:endParaRPr>
          </a:p>
          <a:p>
            <a:br>
              <a:rPr lang="en-GB" sz="900" dirty="0"/>
            </a:br>
            <a:endParaRPr lang="en-GB" sz="900" dirty="0"/>
          </a:p>
        </p:txBody>
      </p:sp>
      <p:sp>
        <p:nvSpPr>
          <p:cNvPr id="10" name="TextBox 9">
            <a:extLst>
              <a:ext uri="{FF2B5EF4-FFF2-40B4-BE49-F238E27FC236}">
                <a16:creationId xmlns:a16="http://schemas.microsoft.com/office/drawing/2014/main" id="{0B73D62C-A28A-4049-BC05-5A426F2CDE4D}"/>
              </a:ext>
            </a:extLst>
          </p:cNvPr>
          <p:cNvSpPr txBox="1"/>
          <p:nvPr/>
        </p:nvSpPr>
        <p:spPr>
          <a:xfrm>
            <a:off x="6488262" y="11193214"/>
            <a:ext cx="2849761" cy="1323439"/>
          </a:xfrm>
          <a:prstGeom prst="rect">
            <a:avLst/>
          </a:prstGeom>
          <a:noFill/>
        </p:spPr>
        <p:txBody>
          <a:bodyPr wrap="square" rtlCol="0">
            <a:spAutoFit/>
          </a:bodyPr>
          <a:lstStyle/>
          <a:p>
            <a:r>
              <a:rPr lang="en-GB" sz="800" b="0" i="0" u="none" strike="noStrike" dirty="0">
                <a:solidFill>
                  <a:srgbClr val="000000"/>
                </a:solidFill>
                <a:effectLst/>
              </a:rPr>
              <a:t>AI systems have vulnerabilities that can be exploited by bad actors. These include hacking, system manipulation, misuse of personal data and the exploitation of vulnerable users. Due to this, citizens need to be educated on the risks associated with the misuse of AI by industry and government, not only to make them aware of the potential issues but also to reassure any particularly unwarranted fears. A number of cases have occurred resulting in mass loss of data to nebulous parties with some leading to the exposure of millions of individuals’ personal details (</a:t>
            </a:r>
            <a:r>
              <a:rPr lang="en-GB" sz="800" b="0" i="0" u="none" strike="noStrike" dirty="0" err="1">
                <a:solidFill>
                  <a:srgbClr val="000000"/>
                </a:solidFill>
                <a:effectLst/>
              </a:rPr>
              <a:t>Karasz</a:t>
            </a:r>
            <a:r>
              <a:rPr lang="en-GB" sz="800" b="0" i="0" u="none" strike="noStrike" dirty="0">
                <a:solidFill>
                  <a:srgbClr val="000000"/>
                </a:solidFill>
                <a:effectLst/>
              </a:rPr>
              <a:t> et al, 2019).</a:t>
            </a:r>
            <a:endParaRPr lang="en-GB" sz="800" dirty="0"/>
          </a:p>
        </p:txBody>
      </p:sp>
    </p:spTree>
    <p:extLst>
      <p:ext uri="{BB962C8B-B14F-4D97-AF65-F5344CB8AC3E}">
        <p14:creationId xmlns:p14="http://schemas.microsoft.com/office/powerpoint/2010/main" val="109857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482</TotalTime>
  <Words>1768</Words>
  <Application>Microsoft Office PowerPoint</Application>
  <PresentationFormat>A3 Paper (297x420 mm)</PresentationFormat>
  <Paragraphs>37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NexusSansWebPro</vt:lpstr>
      <vt:lpstr>Tw Cen MT</vt:lpstr>
      <vt:lpstr>Circuit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elliot linsey</dc:creator>
  <cp:lastModifiedBy>elliot linsey</cp:lastModifiedBy>
  <cp:revision>172</cp:revision>
  <dcterms:created xsi:type="dcterms:W3CDTF">2022-02-28T11:13:26Z</dcterms:created>
  <dcterms:modified xsi:type="dcterms:W3CDTF">2022-03-02T11:40:37Z</dcterms:modified>
</cp:coreProperties>
</file>