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61" r:id="rId5"/>
    <p:sldId id="262" r:id="rId6"/>
    <p:sldId id="259" r:id="rId7"/>
    <p:sldId id="263" r:id="rId8"/>
    <p:sldId id="264" r:id="rId9"/>
    <p:sldId id="265" r:id="rId10"/>
    <p:sldId id="266" r:id="rId11"/>
    <p:sldId id="267" r:id="rId12"/>
    <p:sldId id="268" r:id="rId13"/>
    <p:sldId id="269" r:id="rId14"/>
    <p:sldId id="260"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PT Sans Narrow" panose="020B050602020302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ot linsey" initials="el" lastIdx="1" clrIdx="0">
    <p:extLst>
      <p:ext uri="{19B8F6BF-5375-455C-9EA6-DF929625EA0E}">
        <p15:presenceInfo xmlns:p15="http://schemas.microsoft.com/office/powerpoint/2012/main" userId="9da654a94a0340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5014FE-C28D-456C-82A9-78278296071A}">
  <a:tblStyle styleId="{1B5014FE-C28D-456C-82A9-78278296071A}"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fbbd97f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g11fbbd97f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4137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4181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211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9146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132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57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5033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2770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37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1340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738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crimeduringcovid.staging.agenarisk.ap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actualvsreportedcovidcrimes.staging.agenarisk.app/"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theconversation.com/coronavirus-how-crime-changes-during-a-lockdown-134948"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ons.gov.uk/economy/economicoutputandproductivity/output/articles/theimpactofthecoronavirussofartheindustriesthatstruggledorrecovered/2020-12-0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ata.police.uk/"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901051" y="1122265"/>
            <a:ext cx="7341898" cy="1694353"/>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a:buNone/>
            </a:pPr>
            <a:r>
              <a:rPr lang="en-GB" sz="3600" b="0" dirty="0"/>
              <a:t>Investigating the effect of Coronavirus Lockdowns on Crime Rates within the UK</a:t>
            </a:r>
          </a:p>
        </p:txBody>
      </p:sp>
      <p:sp>
        <p:nvSpPr>
          <p:cNvPr id="67" name="Google Shape;67;p13"/>
          <p:cNvSpPr txBox="1">
            <a:spLocks noGrp="1"/>
          </p:cNvSpPr>
          <p:nvPr>
            <p:ph type="subTitle" idx="1"/>
          </p:nvPr>
        </p:nvSpPr>
        <p:spPr>
          <a:xfrm>
            <a:off x="2444250" y="3113050"/>
            <a:ext cx="4255500" cy="695400"/>
          </a:xfrm>
          <a:prstGeom prst="rect">
            <a:avLst/>
          </a:prstGeom>
          <a:noFill/>
          <a:ln>
            <a:noFill/>
          </a:ln>
        </p:spPr>
        <p:txBody>
          <a:bodyPr spcFirstLastPara="1" wrap="square" lIns="68575" tIns="34275" rIns="68575" bIns="34275" anchor="t" anchorCtr="0">
            <a:normAutofit fontScale="62500" lnSpcReduction="20000"/>
          </a:bodyPr>
          <a:lstStyle/>
          <a:p>
            <a:pPr marL="0" lvl="0" indent="0" algn="ctr" rtl="0">
              <a:lnSpc>
                <a:spcPct val="90000"/>
              </a:lnSpc>
              <a:spcBef>
                <a:spcPts val="0"/>
              </a:spcBef>
              <a:spcAft>
                <a:spcPts val="0"/>
              </a:spcAft>
              <a:buClr>
                <a:schemeClr val="dk1"/>
              </a:buClr>
              <a:buSzPct val="75000"/>
              <a:buNone/>
            </a:pPr>
            <a:r>
              <a:rPr lang="en-GB" dirty="0"/>
              <a:t>ECS750P – MSc Data Science and AI</a:t>
            </a:r>
            <a:endParaRPr dirty="0"/>
          </a:p>
          <a:p>
            <a:pPr marL="0" lvl="0" indent="0" algn="ctr" rtl="0">
              <a:lnSpc>
                <a:spcPct val="90000"/>
              </a:lnSpc>
              <a:spcBef>
                <a:spcPts val="0"/>
              </a:spcBef>
              <a:spcAft>
                <a:spcPts val="0"/>
              </a:spcAft>
              <a:buClr>
                <a:schemeClr val="dk1"/>
              </a:buClr>
              <a:buSzPct val="75000"/>
              <a:buNone/>
            </a:pPr>
            <a:endParaRPr dirty="0"/>
          </a:p>
          <a:p>
            <a:pPr marL="0" lvl="0" indent="0" algn="ctr" rtl="0">
              <a:lnSpc>
                <a:spcPct val="90000"/>
              </a:lnSpc>
              <a:spcBef>
                <a:spcPts val="800"/>
              </a:spcBef>
              <a:spcAft>
                <a:spcPts val="0"/>
              </a:spcAft>
              <a:buClr>
                <a:schemeClr val="dk1"/>
              </a:buClr>
              <a:buSzPct val="75000"/>
              <a:buNone/>
            </a:pPr>
            <a:r>
              <a:rPr lang="en" dirty="0"/>
              <a:t>Elliot Linsey - 210764484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0" y="0"/>
            <a:ext cx="91440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Chi-Squared Test</a:t>
            </a:r>
            <a:endParaRPr dirty="0"/>
          </a:p>
        </p:txBody>
      </p:sp>
      <p:pic>
        <p:nvPicPr>
          <p:cNvPr id="4" name="Picture 3">
            <a:extLst>
              <a:ext uri="{FF2B5EF4-FFF2-40B4-BE49-F238E27FC236}">
                <a16:creationId xmlns:a16="http://schemas.microsoft.com/office/drawing/2014/main" id="{671F705C-9D7A-9EBF-B96C-C1DF84B9D4BB}"/>
              </a:ext>
            </a:extLst>
          </p:cNvPr>
          <p:cNvPicPr>
            <a:picLocks noChangeAspect="1"/>
          </p:cNvPicPr>
          <p:nvPr/>
        </p:nvPicPr>
        <p:blipFill>
          <a:blip r:embed="rId3"/>
          <a:stretch>
            <a:fillRect/>
          </a:stretch>
        </p:blipFill>
        <p:spPr>
          <a:xfrm>
            <a:off x="3264309" y="1121216"/>
            <a:ext cx="2251830" cy="1313568"/>
          </a:xfrm>
          <a:prstGeom prst="rect">
            <a:avLst/>
          </a:prstGeom>
        </p:spPr>
      </p:pic>
      <p:pic>
        <p:nvPicPr>
          <p:cNvPr id="6" name="Picture 5">
            <a:extLst>
              <a:ext uri="{FF2B5EF4-FFF2-40B4-BE49-F238E27FC236}">
                <a16:creationId xmlns:a16="http://schemas.microsoft.com/office/drawing/2014/main" id="{88A32CD0-7871-3C76-D6FE-67EEB8FECD95}"/>
              </a:ext>
            </a:extLst>
          </p:cNvPr>
          <p:cNvPicPr>
            <a:picLocks noChangeAspect="1"/>
          </p:cNvPicPr>
          <p:nvPr/>
        </p:nvPicPr>
        <p:blipFill>
          <a:blip r:embed="rId4"/>
          <a:stretch>
            <a:fillRect/>
          </a:stretch>
        </p:blipFill>
        <p:spPr>
          <a:xfrm>
            <a:off x="6192105" y="1121216"/>
            <a:ext cx="2407129" cy="1313568"/>
          </a:xfrm>
          <a:prstGeom prst="rect">
            <a:avLst/>
          </a:prstGeom>
        </p:spPr>
      </p:pic>
      <p:pic>
        <p:nvPicPr>
          <p:cNvPr id="9" name="Picture 8">
            <a:extLst>
              <a:ext uri="{FF2B5EF4-FFF2-40B4-BE49-F238E27FC236}">
                <a16:creationId xmlns:a16="http://schemas.microsoft.com/office/drawing/2014/main" id="{BC9FEAFC-2B0F-52E3-BDAA-6D898BDA4BCD}"/>
              </a:ext>
            </a:extLst>
          </p:cNvPr>
          <p:cNvPicPr>
            <a:picLocks noChangeAspect="1"/>
          </p:cNvPicPr>
          <p:nvPr/>
        </p:nvPicPr>
        <p:blipFill>
          <a:blip r:embed="rId5"/>
          <a:stretch>
            <a:fillRect/>
          </a:stretch>
        </p:blipFill>
        <p:spPr>
          <a:xfrm>
            <a:off x="3264309" y="3249414"/>
            <a:ext cx="2251830" cy="1313568"/>
          </a:xfrm>
          <a:prstGeom prst="rect">
            <a:avLst/>
          </a:prstGeom>
        </p:spPr>
      </p:pic>
      <p:pic>
        <p:nvPicPr>
          <p:cNvPr id="11" name="Picture 10">
            <a:extLst>
              <a:ext uri="{FF2B5EF4-FFF2-40B4-BE49-F238E27FC236}">
                <a16:creationId xmlns:a16="http://schemas.microsoft.com/office/drawing/2014/main" id="{F00A37B9-7590-3BD8-0DB7-90548CD51567}"/>
              </a:ext>
            </a:extLst>
          </p:cNvPr>
          <p:cNvPicPr>
            <a:picLocks noChangeAspect="1"/>
          </p:cNvPicPr>
          <p:nvPr/>
        </p:nvPicPr>
        <p:blipFill>
          <a:blip r:embed="rId6"/>
          <a:stretch>
            <a:fillRect/>
          </a:stretch>
        </p:blipFill>
        <p:spPr>
          <a:xfrm>
            <a:off x="6192104" y="3249414"/>
            <a:ext cx="2407129" cy="1313568"/>
          </a:xfrm>
          <a:prstGeom prst="rect">
            <a:avLst/>
          </a:prstGeom>
        </p:spPr>
      </p:pic>
      <p:sp>
        <p:nvSpPr>
          <p:cNvPr id="12" name="Google Shape;78;p15">
            <a:extLst>
              <a:ext uri="{FF2B5EF4-FFF2-40B4-BE49-F238E27FC236}">
                <a16:creationId xmlns:a16="http://schemas.microsoft.com/office/drawing/2014/main" id="{26C06D84-BC3B-2271-AA38-059B70D5CC2E}"/>
              </a:ext>
            </a:extLst>
          </p:cNvPr>
          <p:cNvSpPr txBox="1">
            <a:spLocks noGrp="1"/>
          </p:cNvSpPr>
          <p:nvPr>
            <p:ph type="body" idx="1"/>
          </p:nvPr>
        </p:nvSpPr>
        <p:spPr>
          <a:xfrm>
            <a:off x="311700" y="981723"/>
            <a:ext cx="2678455" cy="3810533"/>
          </a:xfrm>
          <a:prstGeom prst="rect">
            <a:avLst/>
          </a:prstGeom>
        </p:spPr>
        <p:txBody>
          <a:bodyPr spcFirstLastPara="1" wrap="square" lIns="91425" tIns="91425" rIns="91425" bIns="91425" anchor="t" anchorCtr="0">
            <a:normAutofit/>
          </a:bodyPr>
          <a:lstStyle/>
          <a:p>
            <a:pPr marL="457200" lvl="0" indent="-298450" algn="just" rtl="0">
              <a:lnSpc>
                <a:spcPct val="150000"/>
              </a:lnSpc>
              <a:spcBef>
                <a:spcPts val="1200"/>
              </a:spcBef>
              <a:spcAft>
                <a:spcPts val="0"/>
              </a:spcAft>
              <a:buSzPts val="1100"/>
              <a:buChar char="-"/>
            </a:pPr>
            <a:r>
              <a:rPr lang="en-GB" sz="1100" dirty="0"/>
              <a:t>Resulting p-value for both tests was &lt; 0.00001</a:t>
            </a:r>
          </a:p>
          <a:p>
            <a:pPr marL="457200" lvl="0" indent="-298450" algn="just" rtl="0">
              <a:lnSpc>
                <a:spcPct val="150000"/>
              </a:lnSpc>
              <a:spcBef>
                <a:spcPts val="1200"/>
              </a:spcBef>
              <a:spcAft>
                <a:spcPts val="0"/>
              </a:spcAft>
              <a:buSzPts val="1100"/>
              <a:buChar char="-"/>
            </a:pPr>
            <a:r>
              <a:rPr lang="en-GB" sz="1100" dirty="0"/>
              <a:t>Indicates that both year and crime type are not independent, however this is of little to no practical use due to the large sample size</a:t>
            </a:r>
          </a:p>
          <a:p>
            <a:pPr marL="457200" lvl="0" indent="-298450" algn="just" rtl="0">
              <a:lnSpc>
                <a:spcPct val="150000"/>
              </a:lnSpc>
              <a:spcBef>
                <a:spcPts val="1200"/>
              </a:spcBef>
              <a:spcAft>
                <a:spcPts val="0"/>
              </a:spcAft>
              <a:buSzPts val="1100"/>
              <a:buChar char="-"/>
            </a:pPr>
            <a:r>
              <a:rPr lang="en-GB" sz="1100" dirty="0"/>
              <a:t>The fact that both 2017 and 2018 also have an extremely low p-value and are non-covid years emphasises this</a:t>
            </a:r>
            <a:endParaRPr sz="1100" dirty="0"/>
          </a:p>
        </p:txBody>
      </p:sp>
      <p:sp>
        <p:nvSpPr>
          <p:cNvPr id="13" name="TextBox 12">
            <a:extLst>
              <a:ext uri="{FF2B5EF4-FFF2-40B4-BE49-F238E27FC236}">
                <a16:creationId xmlns:a16="http://schemas.microsoft.com/office/drawing/2014/main" id="{F0F39A2D-F40D-29F4-CC56-4D82DFE04893}"/>
              </a:ext>
            </a:extLst>
          </p:cNvPr>
          <p:cNvSpPr txBox="1"/>
          <p:nvPr/>
        </p:nvSpPr>
        <p:spPr>
          <a:xfrm>
            <a:off x="3337727" y="801116"/>
            <a:ext cx="2251830" cy="230832"/>
          </a:xfrm>
          <a:prstGeom prst="rect">
            <a:avLst/>
          </a:prstGeom>
          <a:noFill/>
        </p:spPr>
        <p:txBody>
          <a:bodyPr wrap="square" rtlCol="0">
            <a:spAutoFit/>
          </a:bodyPr>
          <a:lstStyle/>
          <a:p>
            <a:r>
              <a:rPr lang="en-GB" sz="900" i="1" dirty="0"/>
              <a:t>Table 2 - Actual Covid Crime Rates</a:t>
            </a:r>
          </a:p>
        </p:txBody>
      </p:sp>
      <p:sp>
        <p:nvSpPr>
          <p:cNvPr id="14" name="TextBox 13">
            <a:extLst>
              <a:ext uri="{FF2B5EF4-FFF2-40B4-BE49-F238E27FC236}">
                <a16:creationId xmlns:a16="http://schemas.microsoft.com/office/drawing/2014/main" id="{26CE06C7-145E-6C4C-2FC7-795F081E33BD}"/>
              </a:ext>
            </a:extLst>
          </p:cNvPr>
          <p:cNvSpPr txBox="1"/>
          <p:nvPr/>
        </p:nvSpPr>
        <p:spPr>
          <a:xfrm>
            <a:off x="6265522" y="801116"/>
            <a:ext cx="2640196" cy="230832"/>
          </a:xfrm>
          <a:prstGeom prst="rect">
            <a:avLst/>
          </a:prstGeom>
          <a:noFill/>
        </p:spPr>
        <p:txBody>
          <a:bodyPr wrap="square" rtlCol="0">
            <a:spAutoFit/>
          </a:bodyPr>
          <a:lstStyle/>
          <a:p>
            <a:r>
              <a:rPr lang="en-GB" sz="900" i="1" dirty="0"/>
              <a:t>Table 3 - Expected Covid Crime Rates</a:t>
            </a:r>
          </a:p>
        </p:txBody>
      </p:sp>
      <p:sp>
        <p:nvSpPr>
          <p:cNvPr id="15" name="TextBox 14">
            <a:extLst>
              <a:ext uri="{FF2B5EF4-FFF2-40B4-BE49-F238E27FC236}">
                <a16:creationId xmlns:a16="http://schemas.microsoft.com/office/drawing/2014/main" id="{ED720499-BA5E-C0DC-E163-058F5A59A3CD}"/>
              </a:ext>
            </a:extLst>
          </p:cNvPr>
          <p:cNvSpPr txBox="1"/>
          <p:nvPr/>
        </p:nvSpPr>
        <p:spPr>
          <a:xfrm>
            <a:off x="3337727" y="2894088"/>
            <a:ext cx="2640196" cy="230832"/>
          </a:xfrm>
          <a:prstGeom prst="rect">
            <a:avLst/>
          </a:prstGeom>
          <a:noFill/>
        </p:spPr>
        <p:txBody>
          <a:bodyPr wrap="square" rtlCol="0">
            <a:spAutoFit/>
          </a:bodyPr>
          <a:lstStyle/>
          <a:p>
            <a:r>
              <a:rPr lang="en-GB" sz="900" i="1" dirty="0"/>
              <a:t>Table 4 - Actual Non-Covid Crime Rates</a:t>
            </a:r>
          </a:p>
        </p:txBody>
      </p:sp>
      <p:sp>
        <p:nvSpPr>
          <p:cNvPr id="16" name="TextBox 15">
            <a:extLst>
              <a:ext uri="{FF2B5EF4-FFF2-40B4-BE49-F238E27FC236}">
                <a16:creationId xmlns:a16="http://schemas.microsoft.com/office/drawing/2014/main" id="{33C56A95-9F1E-7418-1D0C-B60FC3ADC7CA}"/>
              </a:ext>
            </a:extLst>
          </p:cNvPr>
          <p:cNvSpPr txBox="1"/>
          <p:nvPr/>
        </p:nvSpPr>
        <p:spPr>
          <a:xfrm>
            <a:off x="6265522" y="2894088"/>
            <a:ext cx="2878478" cy="230832"/>
          </a:xfrm>
          <a:prstGeom prst="rect">
            <a:avLst/>
          </a:prstGeom>
          <a:noFill/>
        </p:spPr>
        <p:txBody>
          <a:bodyPr wrap="square" rtlCol="0">
            <a:spAutoFit/>
          </a:bodyPr>
          <a:lstStyle/>
          <a:p>
            <a:r>
              <a:rPr lang="en-GB" sz="900" i="1" dirty="0"/>
              <a:t>Table 5 - Expected Non-Covid Crime Rates</a:t>
            </a:r>
          </a:p>
        </p:txBody>
      </p:sp>
    </p:spTree>
    <p:extLst>
      <p:ext uri="{BB962C8B-B14F-4D97-AF65-F5344CB8AC3E}">
        <p14:creationId xmlns:p14="http://schemas.microsoft.com/office/powerpoint/2010/main" val="1706381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0" y="0"/>
            <a:ext cx="91440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Bayesian Networks</a:t>
            </a:r>
            <a:endParaRPr dirty="0"/>
          </a:p>
        </p:txBody>
      </p:sp>
      <p:pic>
        <p:nvPicPr>
          <p:cNvPr id="3" name="Picture 2">
            <a:extLst>
              <a:ext uri="{FF2B5EF4-FFF2-40B4-BE49-F238E27FC236}">
                <a16:creationId xmlns:a16="http://schemas.microsoft.com/office/drawing/2014/main" id="{47F389AB-5B92-58FD-7B50-EE20D7E07E78}"/>
              </a:ext>
            </a:extLst>
          </p:cNvPr>
          <p:cNvPicPr>
            <a:picLocks noChangeAspect="1"/>
          </p:cNvPicPr>
          <p:nvPr/>
        </p:nvPicPr>
        <p:blipFill>
          <a:blip r:embed="rId3"/>
          <a:stretch>
            <a:fillRect/>
          </a:stretch>
        </p:blipFill>
        <p:spPr>
          <a:xfrm>
            <a:off x="2517728" y="1091818"/>
            <a:ext cx="3814867" cy="2474773"/>
          </a:xfrm>
          <a:prstGeom prst="rect">
            <a:avLst/>
          </a:prstGeom>
        </p:spPr>
      </p:pic>
      <p:sp>
        <p:nvSpPr>
          <p:cNvPr id="2" name="TextBox 1">
            <a:extLst>
              <a:ext uri="{FF2B5EF4-FFF2-40B4-BE49-F238E27FC236}">
                <a16:creationId xmlns:a16="http://schemas.microsoft.com/office/drawing/2014/main" id="{B545F58F-5731-09BA-6616-01ECD7C49F4C}"/>
              </a:ext>
            </a:extLst>
          </p:cNvPr>
          <p:cNvSpPr txBox="1"/>
          <p:nvPr/>
        </p:nvSpPr>
        <p:spPr>
          <a:xfrm>
            <a:off x="2743701" y="3720177"/>
            <a:ext cx="4331220" cy="230832"/>
          </a:xfrm>
          <a:prstGeom prst="rect">
            <a:avLst/>
          </a:prstGeom>
          <a:noFill/>
        </p:spPr>
        <p:txBody>
          <a:bodyPr wrap="square" rtlCol="0">
            <a:spAutoFit/>
          </a:bodyPr>
          <a:lstStyle/>
          <a:p>
            <a:r>
              <a:rPr lang="en-GB" sz="900" i="1" dirty="0"/>
              <a:t>Figure 6 – Bayesian Network investigating relationships between variables</a:t>
            </a:r>
          </a:p>
        </p:txBody>
      </p:sp>
      <p:sp>
        <p:nvSpPr>
          <p:cNvPr id="4" name="TextBox 3">
            <a:extLst>
              <a:ext uri="{FF2B5EF4-FFF2-40B4-BE49-F238E27FC236}">
                <a16:creationId xmlns:a16="http://schemas.microsoft.com/office/drawing/2014/main" id="{A9729C65-B23F-107A-3A1E-52ACCC31A0E6}"/>
              </a:ext>
            </a:extLst>
          </p:cNvPr>
          <p:cNvSpPr txBox="1"/>
          <p:nvPr/>
        </p:nvSpPr>
        <p:spPr>
          <a:xfrm>
            <a:off x="103505" y="1305567"/>
            <a:ext cx="2640196" cy="369332"/>
          </a:xfrm>
          <a:prstGeom prst="rect">
            <a:avLst/>
          </a:prstGeom>
          <a:noFill/>
        </p:spPr>
        <p:txBody>
          <a:bodyPr wrap="square" rtlCol="0">
            <a:spAutoFit/>
          </a:bodyPr>
          <a:lstStyle/>
          <a:p>
            <a:r>
              <a:rPr lang="en-GB" sz="900" dirty="0">
                <a:latin typeface="+mn-lt"/>
              </a:rPr>
              <a:t>Web Accessible at </a:t>
            </a:r>
            <a:r>
              <a:rPr lang="en-GB" sz="900" u="sng" dirty="0">
                <a:solidFill>
                  <a:srgbClr val="0000FF"/>
                </a:solidFill>
                <a:effectLst/>
                <a:latin typeface="+mn-lt"/>
                <a:ea typeface="SimSun" panose="02010600030101010101" pitchFamily="2" charset="-122"/>
                <a:hlinkClick r:id="rId4"/>
              </a:rPr>
              <a:t>https://crimeduringcovid.staging.agenarisk.app/</a:t>
            </a:r>
            <a:endParaRPr lang="en-GB" sz="900" dirty="0">
              <a:latin typeface="+mn-lt"/>
            </a:endParaRPr>
          </a:p>
        </p:txBody>
      </p:sp>
    </p:spTree>
    <p:extLst>
      <p:ext uri="{BB962C8B-B14F-4D97-AF65-F5344CB8AC3E}">
        <p14:creationId xmlns:p14="http://schemas.microsoft.com/office/powerpoint/2010/main" val="3265791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0" y="0"/>
            <a:ext cx="91440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Bayesian Networks</a:t>
            </a:r>
            <a:endParaRPr dirty="0"/>
          </a:p>
        </p:txBody>
      </p:sp>
      <p:pic>
        <p:nvPicPr>
          <p:cNvPr id="4" name="Picture 3">
            <a:extLst>
              <a:ext uri="{FF2B5EF4-FFF2-40B4-BE49-F238E27FC236}">
                <a16:creationId xmlns:a16="http://schemas.microsoft.com/office/drawing/2014/main" id="{9BD7CF4E-FBD8-65E1-6041-19E42DBCECE3}"/>
              </a:ext>
            </a:extLst>
          </p:cNvPr>
          <p:cNvPicPr>
            <a:picLocks noChangeAspect="1"/>
          </p:cNvPicPr>
          <p:nvPr/>
        </p:nvPicPr>
        <p:blipFill>
          <a:blip r:embed="rId3"/>
          <a:stretch>
            <a:fillRect/>
          </a:stretch>
        </p:blipFill>
        <p:spPr>
          <a:xfrm>
            <a:off x="1001167" y="561003"/>
            <a:ext cx="6820145" cy="4302169"/>
          </a:xfrm>
          <a:prstGeom prst="rect">
            <a:avLst/>
          </a:prstGeom>
        </p:spPr>
      </p:pic>
      <p:sp>
        <p:nvSpPr>
          <p:cNvPr id="2" name="TextBox 1">
            <a:extLst>
              <a:ext uri="{FF2B5EF4-FFF2-40B4-BE49-F238E27FC236}">
                <a16:creationId xmlns:a16="http://schemas.microsoft.com/office/drawing/2014/main" id="{8771A6DD-8E2E-1618-FD01-BA09264883E5}"/>
              </a:ext>
            </a:extLst>
          </p:cNvPr>
          <p:cNvSpPr txBox="1"/>
          <p:nvPr/>
        </p:nvSpPr>
        <p:spPr>
          <a:xfrm>
            <a:off x="1394961" y="4632340"/>
            <a:ext cx="3268095" cy="230832"/>
          </a:xfrm>
          <a:prstGeom prst="rect">
            <a:avLst/>
          </a:prstGeom>
          <a:noFill/>
        </p:spPr>
        <p:txBody>
          <a:bodyPr wrap="square" rtlCol="0">
            <a:spAutoFit/>
          </a:bodyPr>
          <a:lstStyle/>
          <a:p>
            <a:r>
              <a:rPr lang="en-GB" sz="900" i="1" dirty="0"/>
              <a:t>Figure 7 – Bayesian Network Estimating True Crime Rates </a:t>
            </a:r>
          </a:p>
        </p:txBody>
      </p:sp>
      <p:sp>
        <p:nvSpPr>
          <p:cNvPr id="3" name="TextBox 2">
            <a:extLst>
              <a:ext uri="{FF2B5EF4-FFF2-40B4-BE49-F238E27FC236}">
                <a16:creationId xmlns:a16="http://schemas.microsoft.com/office/drawing/2014/main" id="{A1AAE91E-CC30-F37B-2EE3-D2D39F42D118}"/>
              </a:ext>
            </a:extLst>
          </p:cNvPr>
          <p:cNvSpPr txBox="1"/>
          <p:nvPr/>
        </p:nvSpPr>
        <p:spPr>
          <a:xfrm>
            <a:off x="74863" y="280328"/>
            <a:ext cx="2640196" cy="507831"/>
          </a:xfrm>
          <a:prstGeom prst="rect">
            <a:avLst/>
          </a:prstGeom>
          <a:noFill/>
        </p:spPr>
        <p:txBody>
          <a:bodyPr wrap="square" rtlCol="0">
            <a:spAutoFit/>
          </a:bodyPr>
          <a:lstStyle/>
          <a:p>
            <a:r>
              <a:rPr lang="en-GB" sz="900" dirty="0">
                <a:latin typeface="+mn-lt"/>
              </a:rPr>
              <a:t>Web Accessible at </a:t>
            </a:r>
            <a:r>
              <a:rPr lang="en-GB" sz="900" u="sng" dirty="0">
                <a:solidFill>
                  <a:srgbClr val="0000FF"/>
                </a:solidFill>
                <a:effectLst/>
                <a:latin typeface="+mn-lt"/>
                <a:ea typeface="SimSun" panose="02010600030101010101" pitchFamily="2" charset="-122"/>
                <a:hlinkClick r:id="rId4"/>
              </a:rPr>
              <a:t>https://actualvsreportedcovidcrimes.staging.agenarisk.app/</a:t>
            </a:r>
            <a:endParaRPr lang="en-GB" sz="900" dirty="0">
              <a:latin typeface="+mn-lt"/>
            </a:endParaRPr>
          </a:p>
        </p:txBody>
      </p:sp>
    </p:spTree>
    <p:extLst>
      <p:ext uri="{BB962C8B-B14F-4D97-AF65-F5344CB8AC3E}">
        <p14:creationId xmlns:p14="http://schemas.microsoft.com/office/powerpoint/2010/main" val="132667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0" y="0"/>
            <a:ext cx="91440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Bayesian Networks</a:t>
            </a:r>
            <a:endParaRPr dirty="0"/>
          </a:p>
        </p:txBody>
      </p:sp>
      <p:graphicFrame>
        <p:nvGraphicFramePr>
          <p:cNvPr id="2" name="Table 1">
            <a:extLst>
              <a:ext uri="{FF2B5EF4-FFF2-40B4-BE49-F238E27FC236}">
                <a16:creationId xmlns:a16="http://schemas.microsoft.com/office/drawing/2014/main" id="{5D3D10B5-0846-AC11-12FA-4FB97BCC5B25}"/>
              </a:ext>
            </a:extLst>
          </p:cNvPr>
          <p:cNvGraphicFramePr>
            <a:graphicFrameLocks noGrp="1"/>
          </p:cNvGraphicFramePr>
          <p:nvPr>
            <p:extLst>
              <p:ext uri="{D42A27DB-BD31-4B8C-83A1-F6EECF244321}">
                <p14:modId xmlns:p14="http://schemas.microsoft.com/office/powerpoint/2010/main" val="1515923489"/>
              </p:ext>
            </p:extLst>
          </p:nvPr>
        </p:nvGraphicFramePr>
        <p:xfrm>
          <a:off x="2547444" y="1231969"/>
          <a:ext cx="4049111" cy="2205480"/>
        </p:xfrm>
        <a:graphic>
          <a:graphicData uri="http://schemas.openxmlformats.org/drawingml/2006/table">
            <a:tbl>
              <a:tblPr firstRow="1" firstCol="1" bandRow="1">
                <a:tableStyleId>{1B5014FE-C28D-456C-82A9-78278296071A}</a:tableStyleId>
              </a:tblPr>
              <a:tblGrid>
                <a:gridCol w="936789">
                  <a:extLst>
                    <a:ext uri="{9D8B030D-6E8A-4147-A177-3AD203B41FA5}">
                      <a16:colId xmlns:a16="http://schemas.microsoft.com/office/drawing/2014/main" val="2541879627"/>
                    </a:ext>
                  </a:extLst>
                </a:gridCol>
                <a:gridCol w="704830">
                  <a:extLst>
                    <a:ext uri="{9D8B030D-6E8A-4147-A177-3AD203B41FA5}">
                      <a16:colId xmlns:a16="http://schemas.microsoft.com/office/drawing/2014/main" val="1659046356"/>
                    </a:ext>
                  </a:extLst>
                </a:gridCol>
                <a:gridCol w="842378">
                  <a:extLst>
                    <a:ext uri="{9D8B030D-6E8A-4147-A177-3AD203B41FA5}">
                      <a16:colId xmlns:a16="http://schemas.microsoft.com/office/drawing/2014/main" val="3899406072"/>
                    </a:ext>
                  </a:extLst>
                </a:gridCol>
                <a:gridCol w="722736">
                  <a:extLst>
                    <a:ext uri="{9D8B030D-6E8A-4147-A177-3AD203B41FA5}">
                      <a16:colId xmlns:a16="http://schemas.microsoft.com/office/drawing/2014/main" val="809089438"/>
                    </a:ext>
                  </a:extLst>
                </a:gridCol>
                <a:gridCol w="842378">
                  <a:extLst>
                    <a:ext uri="{9D8B030D-6E8A-4147-A177-3AD203B41FA5}">
                      <a16:colId xmlns:a16="http://schemas.microsoft.com/office/drawing/2014/main" val="1474284148"/>
                    </a:ext>
                  </a:extLst>
                </a:gridCol>
              </a:tblGrid>
              <a:tr h="145690">
                <a:tc>
                  <a:txBody>
                    <a:bodyPr/>
                    <a:lstStyle/>
                    <a:p>
                      <a:pPr algn="ctr"/>
                      <a:r>
                        <a:rPr lang="en-GB" sz="1000">
                          <a:effectLst/>
                        </a:rPr>
                        <a:t> </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gridSpan="2">
                  <a:txBody>
                    <a:bodyPr/>
                    <a:lstStyle/>
                    <a:p>
                      <a:pPr algn="ctr"/>
                      <a:r>
                        <a:rPr lang="en-GB" sz="1000" b="1" dirty="0">
                          <a:effectLst/>
                        </a:rPr>
                        <a:t>Lockdown</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GB"/>
                    </a:p>
                  </a:txBody>
                  <a:tcPr/>
                </a:tc>
                <a:tc gridSpan="2">
                  <a:txBody>
                    <a:bodyPr/>
                    <a:lstStyle/>
                    <a:p>
                      <a:pPr algn="ctr"/>
                      <a:r>
                        <a:rPr lang="en-GB" sz="1000" b="1" dirty="0">
                          <a:effectLst/>
                        </a:rPr>
                        <a:t>Non-Lockdown</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GB"/>
                    </a:p>
                  </a:txBody>
                  <a:tcPr/>
                </a:tc>
                <a:extLst>
                  <a:ext uri="{0D108BD9-81ED-4DB2-BD59-A6C34878D82A}">
                    <a16:rowId xmlns:a16="http://schemas.microsoft.com/office/drawing/2014/main" val="3658461205"/>
                  </a:ext>
                </a:extLst>
              </a:tr>
              <a:tr h="291380">
                <a:tc>
                  <a:txBody>
                    <a:bodyPr/>
                    <a:lstStyle/>
                    <a:p>
                      <a:pPr algn="ctr"/>
                      <a:r>
                        <a:rPr lang="en-GB" sz="1000" b="1" dirty="0">
                          <a:effectLst/>
                        </a:rPr>
                        <a:t>Crime Type</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b="1" dirty="0">
                          <a:effectLst/>
                        </a:rPr>
                        <a:t>Actual</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b="1">
                          <a:effectLst/>
                        </a:rPr>
                        <a:t>Reported</a:t>
                      </a:r>
                      <a:endParaRPr lang="en-GB"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b="1">
                          <a:effectLst/>
                        </a:rPr>
                        <a:t>Actual</a:t>
                      </a:r>
                      <a:endParaRPr lang="en-GB"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b="1" dirty="0">
                          <a:effectLst/>
                        </a:rPr>
                        <a:t>Reported</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2935427"/>
                  </a:ext>
                </a:extLst>
              </a:tr>
              <a:tr h="291380">
                <a:tc>
                  <a:txBody>
                    <a:bodyPr/>
                    <a:lstStyle/>
                    <a:p>
                      <a:pPr algn="ctr"/>
                      <a:r>
                        <a:rPr lang="en-GB" sz="1000" b="1" dirty="0">
                          <a:effectLst/>
                        </a:rPr>
                        <a:t>Drugs</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168,000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117,000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120,000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83,000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706133"/>
                  </a:ext>
                </a:extLst>
              </a:tr>
              <a:tr h="291380">
                <a:tc>
                  <a:txBody>
                    <a:bodyPr/>
                    <a:lstStyle/>
                    <a:p>
                      <a:pPr algn="ctr"/>
                      <a:r>
                        <a:rPr lang="en-GB" sz="1000" b="1">
                          <a:effectLst/>
                        </a:rPr>
                        <a:t>Violence </a:t>
                      </a:r>
                      <a:endParaRPr lang="en-GB"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264,000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190,000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220,000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158,000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89728513"/>
                  </a:ext>
                </a:extLst>
              </a:tr>
              <a:tr h="291380">
                <a:tc>
                  <a:txBody>
                    <a:bodyPr/>
                    <a:lstStyle/>
                    <a:p>
                      <a:pPr algn="ctr"/>
                      <a:r>
                        <a:rPr lang="en-GB" sz="1000" b="1">
                          <a:effectLst/>
                        </a:rPr>
                        <a:t>Criminal Damage </a:t>
                      </a:r>
                      <a:endParaRPr lang="en-GB"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72,000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dirty="0">
                          <a:effectLst/>
                        </a:rPr>
                        <a:t>47,000</a:t>
                      </a:r>
                      <a:endParaRPr lang="en-GB"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82,000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54,000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56069153"/>
                  </a:ext>
                </a:extLst>
              </a:tr>
              <a:tr h="291380">
                <a:tc>
                  <a:txBody>
                    <a:bodyPr/>
                    <a:lstStyle/>
                    <a:p>
                      <a:pPr algn="ctr"/>
                      <a:r>
                        <a:rPr lang="en-GB" sz="1000" b="1">
                          <a:effectLst/>
                        </a:rPr>
                        <a:t>Theft</a:t>
                      </a:r>
                      <a:endParaRPr lang="en-GB"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95,000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59,000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dirty="0">
                          <a:effectLst/>
                        </a:rPr>
                        <a:t>126,000</a:t>
                      </a:r>
                      <a:endParaRPr lang="en-GB"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79,000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23106573"/>
                  </a:ext>
                </a:extLst>
              </a:tr>
              <a:tr h="291380">
                <a:tc>
                  <a:txBody>
                    <a:bodyPr/>
                    <a:lstStyle/>
                    <a:p>
                      <a:pPr algn="ctr"/>
                      <a:r>
                        <a:rPr lang="en-GB" sz="1000" b="1">
                          <a:effectLst/>
                        </a:rPr>
                        <a:t>Public Order</a:t>
                      </a:r>
                      <a:endParaRPr lang="en-GB"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65,000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43,000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52,000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34,000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12056054"/>
                  </a:ext>
                </a:extLst>
              </a:tr>
              <a:tr h="291380">
                <a:tc>
                  <a:txBody>
                    <a:bodyPr/>
                    <a:lstStyle/>
                    <a:p>
                      <a:pPr algn="ctr"/>
                      <a:r>
                        <a:rPr lang="en-GB" sz="1000" b="1" dirty="0">
                          <a:effectLst/>
                        </a:rPr>
                        <a:t>Total</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664,000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456,000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600,000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dirty="0">
                          <a:effectLst/>
                        </a:rPr>
                        <a:t>408,000</a:t>
                      </a:r>
                      <a:endParaRPr lang="en-GB"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57310056"/>
                  </a:ext>
                </a:extLst>
              </a:tr>
            </a:tbl>
          </a:graphicData>
        </a:graphic>
      </p:graphicFrame>
      <p:sp>
        <p:nvSpPr>
          <p:cNvPr id="3" name="TextBox 2">
            <a:extLst>
              <a:ext uri="{FF2B5EF4-FFF2-40B4-BE49-F238E27FC236}">
                <a16:creationId xmlns:a16="http://schemas.microsoft.com/office/drawing/2014/main" id="{0A8B21DC-F767-501B-8DDD-14184D6F4ABC}"/>
              </a:ext>
            </a:extLst>
          </p:cNvPr>
          <p:cNvSpPr txBox="1"/>
          <p:nvPr/>
        </p:nvSpPr>
        <p:spPr>
          <a:xfrm>
            <a:off x="3738413" y="3528159"/>
            <a:ext cx="1667171" cy="230832"/>
          </a:xfrm>
          <a:prstGeom prst="rect">
            <a:avLst/>
          </a:prstGeom>
          <a:noFill/>
        </p:spPr>
        <p:txBody>
          <a:bodyPr wrap="square" rtlCol="0">
            <a:spAutoFit/>
          </a:bodyPr>
          <a:lstStyle/>
          <a:p>
            <a:r>
              <a:rPr lang="en-GB" sz="900" i="1" dirty="0"/>
              <a:t>Table 6 – Results of Figure 7 </a:t>
            </a:r>
          </a:p>
        </p:txBody>
      </p:sp>
    </p:spTree>
    <p:extLst>
      <p:ext uri="{BB962C8B-B14F-4D97-AF65-F5344CB8AC3E}">
        <p14:creationId xmlns:p14="http://schemas.microsoft.com/office/powerpoint/2010/main" val="1206484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863550"/>
            <a:ext cx="8391787" cy="3416400"/>
          </a:xfrm>
          <a:prstGeom prst="rect">
            <a:avLst/>
          </a:prstGeom>
        </p:spPr>
        <p:txBody>
          <a:bodyPr spcFirstLastPara="1" wrap="square" lIns="91425" tIns="91425" rIns="91425" bIns="91425" anchor="t" anchorCtr="0">
            <a:normAutofit/>
          </a:bodyPr>
          <a:lstStyle/>
          <a:p>
            <a:pPr indent="-298450" algn="just">
              <a:lnSpc>
                <a:spcPct val="150000"/>
              </a:lnSpc>
              <a:spcBef>
                <a:spcPts val="1200"/>
              </a:spcBef>
              <a:buSzPts val="1100"/>
              <a:buFont typeface="Open Sans"/>
              <a:buChar char="-"/>
            </a:pPr>
            <a:r>
              <a:rPr lang="en-US" sz="1200" dirty="0">
                <a:effectLst/>
                <a:latin typeface="Times New Roman" panose="02020603050405020304" pitchFamily="18" charset="0"/>
                <a:ea typeface="SimSun" panose="02010600030101010101" pitchFamily="2" charset="-122"/>
              </a:rPr>
              <a:t>Farrell, G., N. Tilley. (2020). Coronavirus: How crime changes during a lockdown. The Conversation, 02 April. </a:t>
            </a:r>
            <a:r>
              <a:rPr lang="en-US" sz="1200" u="sng" dirty="0">
                <a:solidFill>
                  <a:srgbClr val="0000FF"/>
                </a:solidFill>
                <a:effectLst/>
                <a:latin typeface="Times New Roman" panose="02020603050405020304" pitchFamily="18" charset="0"/>
                <a:ea typeface="SimSun" panose="02010600030101010101" pitchFamily="2" charset="-122"/>
                <a:hlinkClick r:id="rId3"/>
              </a:rPr>
              <a:t>Coronavirus: how crime changes during a lockdown (theconversation.com)</a:t>
            </a:r>
            <a:r>
              <a:rPr lang="en-US" sz="1200" dirty="0">
                <a:effectLst/>
                <a:latin typeface="Times New Roman" panose="02020603050405020304" pitchFamily="18" charset="0"/>
                <a:ea typeface="SimSun" panose="02010600030101010101" pitchFamily="2" charset="-122"/>
              </a:rPr>
              <a:t> accessed [09/08/22]</a:t>
            </a:r>
          </a:p>
          <a:p>
            <a:pPr indent="-298450" algn="just">
              <a:lnSpc>
                <a:spcPct val="150000"/>
              </a:lnSpc>
              <a:spcBef>
                <a:spcPts val="1200"/>
              </a:spcBef>
              <a:buSzPts val="1100"/>
              <a:buFont typeface="Open Sans"/>
              <a:buChar char="-"/>
            </a:pPr>
            <a:r>
              <a:rPr lang="en-US" sz="1200" dirty="0">
                <a:effectLst/>
                <a:latin typeface="Times New Roman" panose="02020603050405020304" pitchFamily="18" charset="0"/>
                <a:ea typeface="SimSun" panose="02010600030101010101" pitchFamily="2" charset="-122"/>
              </a:rPr>
              <a:t>Office for National Statistics (ONS), (2020). The impact of the coronavirus so far: the industries that struggled or recovered. Link: </a:t>
            </a:r>
            <a:r>
              <a:rPr lang="en-US" sz="1200" u="sng" dirty="0">
                <a:solidFill>
                  <a:srgbClr val="0000FF"/>
                </a:solidFill>
                <a:effectLst/>
                <a:latin typeface="Times New Roman" panose="02020603050405020304" pitchFamily="18" charset="0"/>
                <a:ea typeface="SimSun" panose="02010600030101010101" pitchFamily="2" charset="-122"/>
                <a:hlinkClick r:id="rId4"/>
              </a:rPr>
              <a:t>https://www.ons.gov.uk/economy/economicoutputandproductivity/output/articles/theimpactofthecoronavirussofartheindustriesthatstruggledorrecovered/2020-12-09</a:t>
            </a:r>
            <a:r>
              <a:rPr lang="en-US" sz="1200" dirty="0">
                <a:effectLst/>
                <a:latin typeface="Times New Roman" panose="02020603050405020304" pitchFamily="18" charset="0"/>
                <a:ea typeface="SimSun" panose="02010600030101010101" pitchFamily="2" charset="-122"/>
              </a:rPr>
              <a:t> accessed [09/08/22]</a:t>
            </a:r>
            <a:endParaRPr lang="en-GB" sz="1200" dirty="0">
              <a:effectLst/>
              <a:latin typeface="Times New Roman" panose="02020603050405020304" pitchFamily="18" charset="0"/>
              <a:ea typeface="SimSun" panose="02010600030101010101" pitchFamily="2" charset="-122"/>
            </a:endParaRPr>
          </a:p>
          <a:p>
            <a:pPr marL="457200" lvl="0" indent="-298450" algn="just" rtl="0">
              <a:lnSpc>
                <a:spcPct val="150000"/>
              </a:lnSpc>
              <a:spcBef>
                <a:spcPts val="1200"/>
              </a:spcBef>
              <a:spcAft>
                <a:spcPts val="0"/>
              </a:spcAft>
              <a:buSzPts val="1100"/>
              <a:buChar char="-"/>
            </a:pPr>
            <a:endParaRPr sz="1100" dirty="0"/>
          </a:p>
          <a:p>
            <a:pPr marL="0" lvl="0" indent="0" algn="just" rtl="0">
              <a:lnSpc>
                <a:spcPct val="150000"/>
              </a:lnSpc>
              <a:spcBef>
                <a:spcPts val="0"/>
              </a:spcBef>
              <a:spcAft>
                <a:spcPts val="0"/>
              </a:spcAft>
              <a:buNone/>
            </a:pP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a:t>
            </a:r>
            <a:endParaRPr dirty="0"/>
          </a:p>
        </p:txBody>
      </p:sp>
    </p:spTree>
    <p:extLst>
      <p:ext uri="{BB962C8B-B14F-4D97-AF65-F5344CB8AC3E}">
        <p14:creationId xmlns:p14="http://schemas.microsoft.com/office/powerpoint/2010/main" val="266777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Agenda</a:t>
            </a:r>
            <a:endParaRPr dirty="0"/>
          </a:p>
        </p:txBody>
      </p:sp>
      <p:sp>
        <p:nvSpPr>
          <p:cNvPr id="73" name="Google Shape;73;p14"/>
          <p:cNvSpPr txBox="1">
            <a:spLocks noGrp="1"/>
          </p:cNvSpPr>
          <p:nvPr>
            <p:ph type="body" idx="1"/>
          </p:nvPr>
        </p:nvSpPr>
        <p:spPr>
          <a:xfrm>
            <a:off x="635950" y="1152425"/>
            <a:ext cx="7030500" cy="2541600"/>
          </a:xfrm>
          <a:prstGeom prst="rect">
            <a:avLst/>
          </a:prstGeom>
        </p:spPr>
        <p:txBody>
          <a:bodyPr spcFirstLastPara="1" wrap="square" lIns="91425" tIns="91425" rIns="91425" bIns="91425" anchor="t" anchorCtr="0">
            <a:normAutofit fontScale="92500" lnSpcReduction="10000"/>
          </a:bodyPr>
          <a:lstStyle/>
          <a:p>
            <a:pPr marL="457200" lvl="0" indent="-297497" algn="l" rtl="0">
              <a:lnSpc>
                <a:spcPct val="150000"/>
              </a:lnSpc>
              <a:spcBef>
                <a:spcPts val="1200"/>
              </a:spcBef>
              <a:spcAft>
                <a:spcPts val="0"/>
              </a:spcAft>
              <a:buSzPct val="77777"/>
              <a:buChar char="●"/>
            </a:pPr>
            <a:r>
              <a:rPr lang="en" dirty="0"/>
              <a:t>Introduction </a:t>
            </a:r>
            <a:endParaRPr dirty="0"/>
          </a:p>
          <a:p>
            <a:pPr marL="457200" lvl="0" indent="-297497" algn="l" rtl="0">
              <a:lnSpc>
                <a:spcPct val="150000"/>
              </a:lnSpc>
              <a:spcBef>
                <a:spcPts val="0"/>
              </a:spcBef>
              <a:spcAft>
                <a:spcPts val="0"/>
              </a:spcAft>
              <a:buSzPct val="77777"/>
              <a:buChar char="●"/>
            </a:pPr>
            <a:r>
              <a:rPr lang="en-GB" dirty="0"/>
              <a:t>Methods</a:t>
            </a:r>
          </a:p>
          <a:p>
            <a:pPr marL="457200" lvl="0" indent="-297497" algn="l" rtl="0">
              <a:lnSpc>
                <a:spcPct val="150000"/>
              </a:lnSpc>
              <a:spcBef>
                <a:spcPts val="0"/>
              </a:spcBef>
              <a:spcAft>
                <a:spcPts val="0"/>
              </a:spcAft>
              <a:buSzPct val="77777"/>
              <a:buChar char="●"/>
            </a:pPr>
            <a:r>
              <a:rPr lang="en-GB" dirty="0"/>
              <a:t>Demonstration</a:t>
            </a:r>
            <a:endParaRPr dirty="0"/>
          </a:p>
          <a:p>
            <a:pPr marL="457200" lvl="0" indent="-297497" algn="l" rtl="0">
              <a:lnSpc>
                <a:spcPct val="150000"/>
              </a:lnSpc>
              <a:spcBef>
                <a:spcPts val="0"/>
              </a:spcBef>
              <a:spcAft>
                <a:spcPts val="0"/>
              </a:spcAft>
              <a:buSzPct val="77777"/>
              <a:buChar char="●"/>
            </a:pPr>
            <a:r>
              <a:rPr lang="en-GB" dirty="0"/>
              <a:t>Results</a:t>
            </a:r>
            <a:endParaRPr dirty="0"/>
          </a:p>
          <a:p>
            <a:pPr marL="457200" lvl="0" indent="-297497" algn="l" rtl="0">
              <a:lnSpc>
                <a:spcPct val="150000"/>
              </a:lnSpc>
              <a:spcBef>
                <a:spcPts val="0"/>
              </a:spcBef>
              <a:spcAft>
                <a:spcPts val="0"/>
              </a:spcAft>
              <a:buSzPct val="77777"/>
              <a:buChar char="●"/>
            </a:pPr>
            <a:r>
              <a:rPr lang="en-GB" dirty="0"/>
              <a:t>Conclusion</a:t>
            </a:r>
            <a:endParaRPr dirty="0"/>
          </a:p>
          <a:p>
            <a:pPr marL="457200" lvl="0" indent="-297497" algn="l" rtl="0">
              <a:lnSpc>
                <a:spcPct val="150000"/>
              </a:lnSpc>
              <a:spcBef>
                <a:spcPts val="0"/>
              </a:spcBef>
              <a:spcAft>
                <a:spcPts val="0"/>
              </a:spcAft>
              <a:buSzPct val="77777"/>
              <a:buChar char="●"/>
            </a:pPr>
            <a:r>
              <a:rPr lang="en-GB" dirty="0"/>
              <a:t>Future Works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1096854"/>
            <a:ext cx="3218400" cy="34164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None/>
            </a:pPr>
            <a:r>
              <a:rPr lang="en" dirty="0"/>
              <a:t>Problem statement</a:t>
            </a:r>
            <a:endParaRPr dirty="0"/>
          </a:p>
          <a:p>
            <a:pPr marL="457200" lvl="0" indent="-298450" algn="just" rtl="0">
              <a:lnSpc>
                <a:spcPct val="150000"/>
              </a:lnSpc>
              <a:spcBef>
                <a:spcPts val="1200"/>
              </a:spcBef>
              <a:spcAft>
                <a:spcPts val="0"/>
              </a:spcAft>
              <a:buSzPts val="1100"/>
              <a:buChar char="-"/>
            </a:pPr>
            <a:r>
              <a:rPr lang="en-GB" sz="1100" dirty="0"/>
              <a:t>Investigate the effect of the pandemic lockdowns on crime rates within the UK using classical and Bayesian statistical methods. </a:t>
            </a:r>
          </a:p>
          <a:p>
            <a:pPr marL="457200" lvl="0" indent="-298450" algn="just" rtl="0">
              <a:lnSpc>
                <a:spcPct val="150000"/>
              </a:lnSpc>
              <a:spcBef>
                <a:spcPts val="1200"/>
              </a:spcBef>
              <a:spcAft>
                <a:spcPts val="0"/>
              </a:spcAft>
              <a:buSzPts val="1100"/>
              <a:buChar char="-"/>
            </a:pPr>
            <a:r>
              <a:rPr lang="en-GB" sz="1100" dirty="0"/>
              <a:t>Did the lockdowns cause significant differences to crime rates during the pandemic? </a:t>
            </a:r>
          </a:p>
          <a:p>
            <a:pPr marL="457200" lvl="0" indent="-298450" algn="just" rtl="0">
              <a:lnSpc>
                <a:spcPct val="150000"/>
              </a:lnSpc>
              <a:spcBef>
                <a:spcPts val="1200"/>
              </a:spcBef>
              <a:spcAft>
                <a:spcPts val="0"/>
              </a:spcAft>
              <a:buSzPts val="1100"/>
              <a:buChar char="-"/>
            </a:pPr>
            <a:r>
              <a:rPr lang="en-GB" sz="1100" dirty="0"/>
              <a:t>Can the true crime rates be modelled with Bayesian methods by using the reported data and prior knowledge?</a:t>
            </a:r>
            <a:endParaRPr sz="1100" dirty="0"/>
          </a:p>
          <a:p>
            <a:pPr marL="0" lvl="0" indent="0" algn="just" rtl="0">
              <a:lnSpc>
                <a:spcPct val="150000"/>
              </a:lnSpc>
              <a:spcBef>
                <a:spcPts val="0"/>
              </a:spcBef>
              <a:spcAft>
                <a:spcPts val="0"/>
              </a:spcAft>
              <a:buNone/>
            </a:pPr>
            <a:endParaRPr sz="1100" dirty="0"/>
          </a:p>
          <a:p>
            <a:pPr marL="0" lvl="0" indent="0" algn="just" rtl="0">
              <a:lnSpc>
                <a:spcPct val="150000"/>
              </a:lnSpc>
              <a:spcBef>
                <a:spcPts val="0"/>
              </a:spcBef>
              <a:spcAft>
                <a:spcPts val="0"/>
              </a:spcAft>
              <a:buNone/>
            </a:pP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a:t>
            </a:r>
            <a:endParaRPr/>
          </a:p>
        </p:txBody>
      </p:sp>
      <p:pic>
        <p:nvPicPr>
          <p:cNvPr id="1026" name="Picture 2" descr="judges-gavel | JAZZ LIVES">
            <a:extLst>
              <a:ext uri="{FF2B5EF4-FFF2-40B4-BE49-F238E27FC236}">
                <a16:creationId xmlns:a16="http://schemas.microsoft.com/office/drawing/2014/main" id="{162959FD-529F-170B-189C-256D38F05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96854"/>
            <a:ext cx="3714577" cy="24606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699" y="1096854"/>
            <a:ext cx="8398461" cy="3416400"/>
          </a:xfrm>
          <a:prstGeom prst="rect">
            <a:avLst/>
          </a:prstGeom>
        </p:spPr>
        <p:txBody>
          <a:bodyPr spcFirstLastPara="1" wrap="square" lIns="91425" tIns="91425" rIns="91425" bIns="91425" anchor="t" anchorCtr="0">
            <a:normAutofit lnSpcReduction="10000"/>
          </a:bodyPr>
          <a:lstStyle/>
          <a:p>
            <a:pPr marL="457200" lvl="0" indent="-298450" algn="just" rtl="0">
              <a:lnSpc>
                <a:spcPct val="150000"/>
              </a:lnSpc>
              <a:spcBef>
                <a:spcPts val="1200"/>
              </a:spcBef>
              <a:spcAft>
                <a:spcPts val="0"/>
              </a:spcAft>
              <a:buSzPts val="1100"/>
              <a:buChar char="-"/>
            </a:pPr>
            <a:r>
              <a:rPr lang="en-GB" sz="1100" dirty="0"/>
              <a:t>In March 2020 to August 2021, approximately 90 countries introduced lockdown measures to slow the spread of the coronavirus pandemic</a:t>
            </a:r>
          </a:p>
          <a:p>
            <a:pPr indent="-298450" algn="just">
              <a:lnSpc>
                <a:spcPct val="150000"/>
              </a:lnSpc>
              <a:spcBef>
                <a:spcPts val="1200"/>
              </a:spcBef>
              <a:buSzPts val="1100"/>
              <a:buFont typeface="Open Sans"/>
              <a:buChar char="-"/>
            </a:pPr>
            <a:r>
              <a:rPr lang="en-GB" sz="1100" dirty="0"/>
              <a:t>This was an unprecedented event on a global scale. All sectors were affected, including hospitality, construction, education, travel, and the judicial system (ONS, 2020) </a:t>
            </a:r>
          </a:p>
          <a:p>
            <a:pPr marL="457200" lvl="0" indent="-298450" algn="just" rtl="0">
              <a:lnSpc>
                <a:spcPct val="150000"/>
              </a:lnSpc>
              <a:spcBef>
                <a:spcPts val="1200"/>
              </a:spcBef>
              <a:spcAft>
                <a:spcPts val="0"/>
              </a:spcAft>
              <a:buSzPts val="1100"/>
              <a:buChar char="-"/>
            </a:pPr>
            <a:r>
              <a:rPr lang="en-GB" sz="1100" dirty="0"/>
              <a:t>These lockdowns included stay-at-home orders which reduced the mobility of the general public, this is theorised to affect crime rates (Farrell et al, 2020) </a:t>
            </a:r>
          </a:p>
          <a:p>
            <a:pPr marL="457200" lvl="0" indent="-298450" algn="just" rtl="0">
              <a:lnSpc>
                <a:spcPct val="150000"/>
              </a:lnSpc>
              <a:spcBef>
                <a:spcPts val="1200"/>
              </a:spcBef>
              <a:spcAft>
                <a:spcPts val="0"/>
              </a:spcAft>
              <a:buSzPts val="1100"/>
              <a:buChar char="-"/>
            </a:pPr>
            <a:r>
              <a:rPr lang="en-GB" sz="1100" dirty="0"/>
              <a:t>Some forms of crime, such as domestic violence and drug use, could be expected to rise due to these restrictions. Others, such as theft and alcohol-</a:t>
            </a:r>
            <a:r>
              <a:rPr lang="en-GB" sz="1100" dirty="0" err="1"/>
              <a:t>fueled</a:t>
            </a:r>
            <a:r>
              <a:rPr lang="en-GB" sz="1100" dirty="0"/>
              <a:t> fights, could be expected to decrease. </a:t>
            </a:r>
          </a:p>
          <a:p>
            <a:pPr marL="457200" lvl="0" indent="-298450" algn="just" rtl="0">
              <a:lnSpc>
                <a:spcPct val="150000"/>
              </a:lnSpc>
              <a:spcBef>
                <a:spcPts val="1200"/>
              </a:spcBef>
              <a:spcAft>
                <a:spcPts val="0"/>
              </a:spcAft>
              <a:buSzPts val="1100"/>
              <a:buChar char="-"/>
            </a:pPr>
            <a:r>
              <a:rPr lang="en-GB" sz="1100" dirty="0"/>
              <a:t>Most research into this topic only looked at the first 6 months. Only recently has data of the entire time period been made available</a:t>
            </a:r>
          </a:p>
          <a:p>
            <a:pPr marL="0" lvl="0" indent="0" algn="just" rtl="0">
              <a:lnSpc>
                <a:spcPct val="150000"/>
              </a:lnSpc>
              <a:spcBef>
                <a:spcPts val="0"/>
              </a:spcBef>
              <a:spcAft>
                <a:spcPts val="0"/>
              </a:spcAft>
              <a:buNone/>
            </a:pPr>
            <a:endParaRPr lang="en-GB" sz="1100" dirty="0"/>
          </a:p>
          <a:p>
            <a:pPr marL="0" lvl="0" indent="0" algn="just" rtl="0">
              <a:lnSpc>
                <a:spcPct val="150000"/>
              </a:lnSpc>
              <a:spcBef>
                <a:spcPts val="0"/>
              </a:spcBef>
              <a:spcAft>
                <a:spcPts val="0"/>
              </a:spcAft>
              <a:buNone/>
            </a:pP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Background</a:t>
            </a:r>
            <a:endParaRPr dirty="0"/>
          </a:p>
        </p:txBody>
      </p:sp>
      <p:pic>
        <p:nvPicPr>
          <p:cNvPr id="2050" name="Picture 2" descr="Consulate General of Algeria in London - Travel to Algeria (Covid-19 Update)">
            <a:extLst>
              <a:ext uri="{FF2B5EF4-FFF2-40B4-BE49-F238E27FC236}">
                <a16:creationId xmlns:a16="http://schemas.microsoft.com/office/drawing/2014/main" id="{C84AE531-243B-7592-4B06-04711E681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858" y="33263"/>
            <a:ext cx="2122605" cy="1193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0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956690"/>
            <a:ext cx="8398461" cy="3416400"/>
          </a:xfrm>
          <a:prstGeom prst="rect">
            <a:avLst/>
          </a:prstGeom>
        </p:spPr>
        <p:txBody>
          <a:bodyPr spcFirstLastPara="1" wrap="square" lIns="91425" tIns="91425" rIns="91425" bIns="91425" anchor="t" anchorCtr="0">
            <a:normAutofit/>
          </a:bodyPr>
          <a:lstStyle/>
          <a:p>
            <a:pPr marL="457200" lvl="0" indent="-298450" algn="just" rtl="0">
              <a:lnSpc>
                <a:spcPct val="150000"/>
              </a:lnSpc>
              <a:spcBef>
                <a:spcPts val="1200"/>
              </a:spcBef>
              <a:spcAft>
                <a:spcPts val="0"/>
              </a:spcAft>
              <a:buSzPts val="1100"/>
              <a:buChar char="-"/>
            </a:pPr>
            <a:r>
              <a:rPr lang="en-GB" sz="1100" dirty="0"/>
              <a:t>The data was openly sourced from </a:t>
            </a:r>
            <a:r>
              <a:rPr lang="en-GB" sz="1100" u="sng" dirty="0">
                <a:solidFill>
                  <a:srgbClr val="0000FF"/>
                </a:solidFill>
                <a:effectLst/>
                <a:latin typeface="Open Sans" panose="020B0606030504020204" pitchFamily="34" charset="0"/>
                <a:ea typeface="Open Sans" panose="020B0606030504020204" pitchFamily="34" charset="0"/>
                <a:cs typeface="Open Sans" panose="020B0606030504020204" pitchFamily="34" charset="0"/>
                <a:hlinkClick r:id="rId3"/>
              </a:rPr>
              <a:t>https://data.police.uk/</a:t>
            </a:r>
            <a:r>
              <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This provided data on each crime reported to the police throughout the UK from 2017 – 2021.</a:t>
            </a:r>
          </a:p>
          <a:p>
            <a:pPr marL="457200" lvl="0" indent="-298450" algn="just" rtl="0">
              <a:lnSpc>
                <a:spcPct val="150000"/>
              </a:lnSpc>
              <a:spcBef>
                <a:spcPts val="1200"/>
              </a:spcBef>
              <a:spcAft>
                <a:spcPts val="0"/>
              </a:spcAft>
              <a:buSzPts val="1100"/>
              <a:buChar char="-"/>
            </a:pPr>
            <a:r>
              <a:rPr lang="en-GB"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5 crime types were investigated: </a:t>
            </a:r>
            <a:r>
              <a:rPr lang="en-GB" sz="1100" dirty="0">
                <a:effectLst/>
                <a:latin typeface="Open Sans" panose="020B0606030504020204" pitchFamily="34" charset="0"/>
                <a:ea typeface="Open Sans" panose="020B0606030504020204" pitchFamily="34" charset="0"/>
                <a:cs typeface="Open Sans" panose="020B0606030504020204" pitchFamily="34" charset="0"/>
              </a:rPr>
              <a:t>Violence and sexual offences, theft offences, criminal damage and arson, public order offences, drug offences.</a:t>
            </a:r>
            <a:r>
              <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a:t>
            </a:r>
          </a:p>
          <a:p>
            <a:pPr marL="457200" lvl="0" indent="-298450" algn="just" rtl="0">
              <a:lnSpc>
                <a:spcPct val="150000"/>
              </a:lnSpc>
              <a:spcBef>
                <a:spcPts val="1200"/>
              </a:spcBef>
              <a:spcAft>
                <a:spcPts val="0"/>
              </a:spcAft>
              <a:buSzPts val="1100"/>
              <a:buChar char="-"/>
            </a:pPr>
            <a:r>
              <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4 outcome types were also investigated: No suspect identified, unable to prosecute suspect, suspect charged, other outcome. </a:t>
            </a:r>
            <a:r>
              <a:rPr lang="en-GB" sz="1100" dirty="0">
                <a:solidFill>
                  <a:srgbClr val="0000FF"/>
                </a:solidFill>
                <a:effectLst/>
                <a:latin typeface="Open Sans" panose="020B0606030504020204" pitchFamily="34" charset="0"/>
                <a:ea typeface="Open Sans" panose="020B0606030504020204" pitchFamily="34" charset="0"/>
                <a:cs typeface="Open Sans" panose="020B0606030504020204" pitchFamily="34" charset="0"/>
              </a:rPr>
              <a:t> </a:t>
            </a:r>
          </a:p>
          <a:p>
            <a:pPr marL="457200" lvl="0" indent="-298450" algn="just" rtl="0">
              <a:lnSpc>
                <a:spcPct val="150000"/>
              </a:lnSpc>
              <a:spcBef>
                <a:spcPts val="1200"/>
              </a:spcBef>
              <a:spcAft>
                <a:spcPts val="0"/>
              </a:spcAft>
              <a:buSzPts val="1100"/>
              <a:buChar char="-"/>
            </a:pPr>
            <a:r>
              <a:rPr lang="en-GB"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40 police forces were amalgamated into 5 distinct regions: North, East Midlands, West Midlands, South East, South West. </a:t>
            </a:r>
          </a:p>
          <a:p>
            <a:pPr marL="0" lvl="0" indent="0" algn="just" rtl="0">
              <a:lnSpc>
                <a:spcPct val="150000"/>
              </a:lnSpc>
              <a:spcBef>
                <a:spcPts val="0"/>
              </a:spcBef>
              <a:spcAft>
                <a:spcPts val="0"/>
              </a:spcAft>
              <a:buNone/>
            </a:pP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a:t>
            </a:r>
            <a:endParaRPr dirty="0"/>
          </a:p>
        </p:txBody>
      </p:sp>
      <p:pic>
        <p:nvPicPr>
          <p:cNvPr id="3078" name="Picture 6" descr="Data &amp; Analytics">
            <a:extLst>
              <a:ext uri="{FF2B5EF4-FFF2-40B4-BE49-F238E27FC236}">
                <a16:creationId xmlns:a16="http://schemas.microsoft.com/office/drawing/2014/main" id="{49A6189F-EFED-CC91-F3C3-74EE3A16C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868" y="3494279"/>
            <a:ext cx="2656432" cy="13904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DF27954-935D-19A8-8ACE-8DB8D9BA4116}"/>
              </a:ext>
            </a:extLst>
          </p:cNvPr>
          <p:cNvPicPr>
            <a:picLocks noChangeAspect="1"/>
          </p:cNvPicPr>
          <p:nvPr/>
        </p:nvPicPr>
        <p:blipFill>
          <a:blip r:embed="rId5"/>
          <a:stretch>
            <a:fillRect/>
          </a:stretch>
        </p:blipFill>
        <p:spPr>
          <a:xfrm>
            <a:off x="433839" y="3654513"/>
            <a:ext cx="5507859" cy="1230150"/>
          </a:xfrm>
          <a:prstGeom prst="rect">
            <a:avLst/>
          </a:prstGeom>
        </p:spPr>
      </p:pic>
      <p:sp>
        <p:nvSpPr>
          <p:cNvPr id="4" name="TextBox 3">
            <a:extLst>
              <a:ext uri="{FF2B5EF4-FFF2-40B4-BE49-F238E27FC236}">
                <a16:creationId xmlns:a16="http://schemas.microsoft.com/office/drawing/2014/main" id="{1F00DEAC-B737-4BEA-B036-55B8BF6E7C69}"/>
              </a:ext>
            </a:extLst>
          </p:cNvPr>
          <p:cNvSpPr txBox="1"/>
          <p:nvPr/>
        </p:nvSpPr>
        <p:spPr>
          <a:xfrm>
            <a:off x="2496245" y="3439069"/>
            <a:ext cx="2189221" cy="215444"/>
          </a:xfrm>
          <a:prstGeom prst="rect">
            <a:avLst/>
          </a:prstGeom>
          <a:noFill/>
        </p:spPr>
        <p:txBody>
          <a:bodyPr wrap="square" rtlCol="0">
            <a:spAutoFit/>
          </a:bodyPr>
          <a:lstStyle/>
          <a:p>
            <a:r>
              <a:rPr lang="en-GB" sz="800" i="1" dirty="0"/>
              <a:t>Table 1 - A slice of the data</a:t>
            </a:r>
          </a:p>
        </p:txBody>
      </p:sp>
    </p:spTree>
    <p:extLst>
      <p:ext uri="{BB962C8B-B14F-4D97-AF65-F5344CB8AC3E}">
        <p14:creationId xmlns:p14="http://schemas.microsoft.com/office/powerpoint/2010/main" val="14507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956690"/>
            <a:ext cx="8398461" cy="3416400"/>
          </a:xfrm>
          <a:prstGeom prst="rect">
            <a:avLst/>
          </a:prstGeom>
        </p:spPr>
        <p:txBody>
          <a:bodyPr spcFirstLastPara="1" wrap="square" lIns="91425" tIns="91425" rIns="91425" bIns="91425" anchor="t" anchorCtr="0">
            <a:normAutofit/>
          </a:bodyPr>
          <a:lstStyle/>
          <a:p>
            <a:pPr marL="457200" lvl="0" indent="-298450" algn="just" rtl="0">
              <a:lnSpc>
                <a:spcPct val="150000"/>
              </a:lnSpc>
              <a:spcBef>
                <a:spcPts val="1200"/>
              </a:spcBef>
              <a:spcAft>
                <a:spcPts val="0"/>
              </a:spcAft>
              <a:buSzPts val="1100"/>
              <a:buChar char="-"/>
            </a:pPr>
            <a:r>
              <a:rPr lang="en-GB" sz="1100" dirty="0"/>
              <a:t>Both classical and Bayesian methods were used</a:t>
            </a:r>
          </a:p>
          <a:p>
            <a:pPr marL="457200" lvl="0" indent="-298450" algn="just" rtl="0">
              <a:lnSpc>
                <a:spcPct val="150000"/>
              </a:lnSpc>
              <a:spcBef>
                <a:spcPts val="1200"/>
              </a:spcBef>
              <a:spcAft>
                <a:spcPts val="0"/>
              </a:spcAft>
              <a:buSzPts val="1100"/>
              <a:buChar char="-"/>
            </a:pPr>
            <a:r>
              <a:rPr lang="en-GB" sz="1100" dirty="0"/>
              <a:t>Seasonal ARIMA (Auto Regressive Integrated Moving Average) model was used with data from 2017 and 2019 to predict what the crime rates of 2020 and 2021 may have looked like without the pandemic interference</a:t>
            </a:r>
          </a:p>
          <a:p>
            <a:pPr marL="457200" lvl="0" indent="-298450" algn="just" rtl="0">
              <a:lnSpc>
                <a:spcPct val="150000"/>
              </a:lnSpc>
              <a:spcBef>
                <a:spcPts val="1200"/>
              </a:spcBef>
              <a:spcAft>
                <a:spcPts val="0"/>
              </a:spcAft>
              <a:buSzPts val="1100"/>
              <a:buChar char="-"/>
            </a:pPr>
            <a:r>
              <a:rPr lang="en-GB" sz="1100" dirty="0"/>
              <a:t>Regional differences for both crime rates and outcome rates were investigated using percentage changes and probabilities to account for different population sizes</a:t>
            </a:r>
          </a:p>
          <a:p>
            <a:pPr marL="457200" lvl="0" indent="-298450" algn="just" rtl="0">
              <a:lnSpc>
                <a:spcPct val="150000"/>
              </a:lnSpc>
              <a:spcBef>
                <a:spcPts val="1200"/>
              </a:spcBef>
              <a:spcAft>
                <a:spcPts val="0"/>
              </a:spcAft>
              <a:buSzPts val="1100"/>
              <a:buChar char="-"/>
            </a:pPr>
            <a:r>
              <a:rPr lang="en-GB" sz="1100" dirty="0"/>
              <a:t>A chi-squared test was performed to test the independence of the two features ‘year’ and ‘crime type’</a:t>
            </a:r>
          </a:p>
          <a:p>
            <a:pPr marL="457200" lvl="0" indent="-298450" algn="just" rtl="0">
              <a:lnSpc>
                <a:spcPct val="150000"/>
              </a:lnSpc>
              <a:spcBef>
                <a:spcPts val="1200"/>
              </a:spcBef>
              <a:spcAft>
                <a:spcPts val="0"/>
              </a:spcAft>
              <a:buSzPts val="1100"/>
              <a:buChar char="-"/>
            </a:pPr>
            <a:r>
              <a:rPr lang="en-GB" sz="1100" dirty="0"/>
              <a:t>2 Bayesian networks were created, one that further investigated the relationships between the chosen variables and another that estimated the true monthly crime rates from the reported crime rates</a:t>
            </a: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Method</a:t>
            </a:r>
            <a:endParaRPr dirty="0"/>
          </a:p>
        </p:txBody>
      </p:sp>
      <p:pic>
        <p:nvPicPr>
          <p:cNvPr id="4098" name="Picture 2" descr="Visual Bayes: Is your partner faithful? | by Italo Sayan | Towards Data  Science">
            <a:extLst>
              <a:ext uri="{FF2B5EF4-FFF2-40B4-BE49-F238E27FC236}">
                <a16:creationId xmlns:a16="http://schemas.microsoft.com/office/drawing/2014/main" id="{84255B47-97FB-D845-9A8B-B0ADFA3F8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46" y="3564157"/>
            <a:ext cx="1464596" cy="14458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770805-4D5D-AF60-CE3F-5884AF399CEC}"/>
              </a:ext>
            </a:extLst>
          </p:cNvPr>
          <p:cNvSpPr txBox="1"/>
          <p:nvPr/>
        </p:nvSpPr>
        <p:spPr>
          <a:xfrm>
            <a:off x="5226097" y="4763789"/>
            <a:ext cx="1791644" cy="246221"/>
          </a:xfrm>
          <a:prstGeom prst="rect">
            <a:avLst/>
          </a:prstGeom>
          <a:noFill/>
        </p:spPr>
        <p:txBody>
          <a:bodyPr wrap="square" rtlCol="0">
            <a:spAutoFit/>
          </a:bodyPr>
          <a:lstStyle/>
          <a:p>
            <a:r>
              <a:rPr lang="en-GB" sz="1000" dirty="0"/>
              <a:t>Thomas Bayes, 1701 - 1761</a:t>
            </a:r>
          </a:p>
        </p:txBody>
      </p:sp>
    </p:spTree>
    <p:extLst>
      <p:ext uri="{BB962C8B-B14F-4D97-AF65-F5344CB8AC3E}">
        <p14:creationId xmlns:p14="http://schemas.microsoft.com/office/powerpoint/2010/main" val="2899670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981723"/>
            <a:ext cx="2678455" cy="3810533"/>
          </a:xfrm>
          <a:prstGeom prst="rect">
            <a:avLst/>
          </a:prstGeom>
        </p:spPr>
        <p:txBody>
          <a:bodyPr spcFirstLastPara="1" wrap="square" lIns="91425" tIns="91425" rIns="91425" bIns="91425" anchor="t" anchorCtr="0">
            <a:normAutofit lnSpcReduction="10000"/>
          </a:bodyPr>
          <a:lstStyle/>
          <a:p>
            <a:pPr marL="457200" lvl="0" indent="-298450" algn="just" rtl="0">
              <a:lnSpc>
                <a:spcPct val="150000"/>
              </a:lnSpc>
              <a:spcBef>
                <a:spcPts val="1200"/>
              </a:spcBef>
              <a:spcAft>
                <a:spcPts val="0"/>
              </a:spcAft>
              <a:buSzPts val="1100"/>
              <a:buChar char="-"/>
            </a:pPr>
            <a:r>
              <a:rPr lang="en-GB" sz="1100" dirty="0"/>
              <a:t>Significant drops experienced in ‘Total Crime’, ‘Criminal Damage and Arson’,  ‘Theft offences’. Small drop experienced in ‘Violence and Sexual Offences’.</a:t>
            </a:r>
          </a:p>
          <a:p>
            <a:pPr marL="457200" lvl="0" indent="-298450" algn="just" rtl="0">
              <a:lnSpc>
                <a:spcPct val="150000"/>
              </a:lnSpc>
              <a:spcBef>
                <a:spcPts val="1200"/>
              </a:spcBef>
              <a:spcAft>
                <a:spcPts val="0"/>
              </a:spcAft>
              <a:buSzPts val="1100"/>
              <a:buChar char="-"/>
            </a:pPr>
            <a:r>
              <a:rPr lang="en-GB" sz="1100" dirty="0"/>
              <a:t>Large spike in ‘Drug Offences’. No major change in ‘Public Order Offences’.  </a:t>
            </a:r>
          </a:p>
          <a:p>
            <a:pPr marL="457200" lvl="0" indent="-298450" algn="just" rtl="0">
              <a:lnSpc>
                <a:spcPct val="150000"/>
              </a:lnSpc>
              <a:spcBef>
                <a:spcPts val="1200"/>
              </a:spcBef>
              <a:spcAft>
                <a:spcPts val="0"/>
              </a:spcAft>
              <a:buSzPts val="1100"/>
              <a:buChar char="-"/>
            </a:pPr>
            <a:r>
              <a:rPr lang="en-GB" sz="1100" dirty="0"/>
              <a:t>Drops seen at the end of 2021 are due to reporting lag. Not all the data has been put into the system at this point. </a:t>
            </a: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ARIMA</a:t>
            </a:r>
            <a:endParaRPr dirty="0"/>
          </a:p>
        </p:txBody>
      </p:sp>
      <p:pic>
        <p:nvPicPr>
          <p:cNvPr id="3" name="Picture 2">
            <a:extLst>
              <a:ext uri="{FF2B5EF4-FFF2-40B4-BE49-F238E27FC236}">
                <a16:creationId xmlns:a16="http://schemas.microsoft.com/office/drawing/2014/main" id="{BDD98C5A-121F-FE50-1837-08FAB7C090AD}"/>
              </a:ext>
            </a:extLst>
          </p:cNvPr>
          <p:cNvPicPr>
            <a:picLocks noChangeAspect="1"/>
          </p:cNvPicPr>
          <p:nvPr/>
        </p:nvPicPr>
        <p:blipFill>
          <a:blip r:embed="rId3"/>
          <a:stretch>
            <a:fillRect/>
          </a:stretch>
        </p:blipFill>
        <p:spPr>
          <a:xfrm>
            <a:off x="2718170" y="-146838"/>
            <a:ext cx="6858000" cy="5143500"/>
          </a:xfrm>
          <a:prstGeom prst="rect">
            <a:avLst/>
          </a:prstGeom>
        </p:spPr>
      </p:pic>
      <p:sp>
        <p:nvSpPr>
          <p:cNvPr id="2" name="TextBox 1">
            <a:extLst>
              <a:ext uri="{FF2B5EF4-FFF2-40B4-BE49-F238E27FC236}">
                <a16:creationId xmlns:a16="http://schemas.microsoft.com/office/drawing/2014/main" id="{5CA0F73E-F297-1BFE-0C6E-8A45A0B1D4EF}"/>
              </a:ext>
            </a:extLst>
          </p:cNvPr>
          <p:cNvSpPr txBox="1"/>
          <p:nvPr/>
        </p:nvSpPr>
        <p:spPr>
          <a:xfrm>
            <a:off x="3172867" y="4688885"/>
            <a:ext cx="3110295" cy="253916"/>
          </a:xfrm>
          <a:prstGeom prst="rect">
            <a:avLst/>
          </a:prstGeom>
          <a:noFill/>
        </p:spPr>
        <p:txBody>
          <a:bodyPr wrap="square" rtlCol="0">
            <a:spAutoFit/>
          </a:bodyPr>
          <a:lstStyle/>
          <a:p>
            <a:r>
              <a:rPr lang="en-GB" sz="1050" i="1" dirty="0"/>
              <a:t>Figure 1 – ARIMA Predictions</a:t>
            </a:r>
          </a:p>
        </p:txBody>
      </p:sp>
    </p:spTree>
    <p:extLst>
      <p:ext uri="{BB962C8B-B14F-4D97-AF65-F5344CB8AC3E}">
        <p14:creationId xmlns:p14="http://schemas.microsoft.com/office/powerpoint/2010/main" val="1976955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240665" y="92163"/>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Percentage Changes</a:t>
            </a:r>
            <a:endParaRPr dirty="0"/>
          </a:p>
        </p:txBody>
      </p:sp>
      <p:pic>
        <p:nvPicPr>
          <p:cNvPr id="4" name="Picture 3">
            <a:extLst>
              <a:ext uri="{FF2B5EF4-FFF2-40B4-BE49-F238E27FC236}">
                <a16:creationId xmlns:a16="http://schemas.microsoft.com/office/drawing/2014/main" id="{7CAEA4C6-621A-3885-010F-FB7C335228C5}"/>
              </a:ext>
            </a:extLst>
          </p:cNvPr>
          <p:cNvPicPr>
            <a:picLocks noChangeAspect="1"/>
          </p:cNvPicPr>
          <p:nvPr/>
        </p:nvPicPr>
        <p:blipFill>
          <a:blip r:embed="rId3"/>
          <a:stretch>
            <a:fillRect/>
          </a:stretch>
        </p:blipFill>
        <p:spPr>
          <a:xfrm>
            <a:off x="33675" y="837049"/>
            <a:ext cx="4538325" cy="3506888"/>
          </a:xfrm>
          <a:prstGeom prst="rect">
            <a:avLst/>
          </a:prstGeom>
        </p:spPr>
      </p:pic>
      <p:pic>
        <p:nvPicPr>
          <p:cNvPr id="6" name="Picture 5">
            <a:extLst>
              <a:ext uri="{FF2B5EF4-FFF2-40B4-BE49-F238E27FC236}">
                <a16:creationId xmlns:a16="http://schemas.microsoft.com/office/drawing/2014/main" id="{D7051371-A1D9-9A4C-D892-15DE9673F353}"/>
              </a:ext>
            </a:extLst>
          </p:cNvPr>
          <p:cNvPicPr>
            <a:picLocks noChangeAspect="1"/>
          </p:cNvPicPr>
          <p:nvPr/>
        </p:nvPicPr>
        <p:blipFill>
          <a:blip r:embed="rId4"/>
          <a:stretch>
            <a:fillRect/>
          </a:stretch>
        </p:blipFill>
        <p:spPr>
          <a:xfrm>
            <a:off x="4571999" y="837049"/>
            <a:ext cx="4538326" cy="3506888"/>
          </a:xfrm>
          <a:prstGeom prst="rect">
            <a:avLst/>
          </a:prstGeom>
        </p:spPr>
      </p:pic>
      <p:sp>
        <p:nvSpPr>
          <p:cNvPr id="9" name="TextBox 8">
            <a:extLst>
              <a:ext uri="{FF2B5EF4-FFF2-40B4-BE49-F238E27FC236}">
                <a16:creationId xmlns:a16="http://schemas.microsoft.com/office/drawing/2014/main" id="{18C6DF70-10DC-409F-AF01-79F4515D1C82}"/>
              </a:ext>
            </a:extLst>
          </p:cNvPr>
          <p:cNvSpPr txBox="1"/>
          <p:nvPr/>
        </p:nvSpPr>
        <p:spPr>
          <a:xfrm>
            <a:off x="5306190" y="668758"/>
            <a:ext cx="3203738" cy="261610"/>
          </a:xfrm>
          <a:prstGeom prst="rect">
            <a:avLst/>
          </a:prstGeom>
          <a:noFill/>
        </p:spPr>
        <p:txBody>
          <a:bodyPr wrap="square" rtlCol="0">
            <a:spAutoFit/>
          </a:bodyPr>
          <a:lstStyle/>
          <a:p>
            <a:r>
              <a:rPr lang="en-GB" sz="1100" dirty="0"/>
              <a:t>Percentage Change to Previous Year by Region</a:t>
            </a:r>
          </a:p>
        </p:txBody>
      </p:sp>
      <p:sp>
        <p:nvSpPr>
          <p:cNvPr id="10" name="TextBox 9">
            <a:extLst>
              <a:ext uri="{FF2B5EF4-FFF2-40B4-BE49-F238E27FC236}">
                <a16:creationId xmlns:a16="http://schemas.microsoft.com/office/drawing/2014/main" id="{3613BD84-EB56-B94E-0503-1C4B146A3427}"/>
              </a:ext>
            </a:extLst>
          </p:cNvPr>
          <p:cNvSpPr txBox="1"/>
          <p:nvPr/>
        </p:nvSpPr>
        <p:spPr>
          <a:xfrm>
            <a:off x="1019201" y="668758"/>
            <a:ext cx="3203738" cy="261610"/>
          </a:xfrm>
          <a:prstGeom prst="rect">
            <a:avLst/>
          </a:prstGeom>
          <a:noFill/>
        </p:spPr>
        <p:txBody>
          <a:bodyPr wrap="square" rtlCol="0">
            <a:spAutoFit/>
          </a:bodyPr>
          <a:lstStyle/>
          <a:p>
            <a:r>
              <a:rPr lang="en-GB" sz="1100" dirty="0"/>
              <a:t>Percentage Change to 2019 by Region</a:t>
            </a:r>
          </a:p>
        </p:txBody>
      </p:sp>
      <p:sp>
        <p:nvSpPr>
          <p:cNvPr id="2" name="TextBox 1">
            <a:extLst>
              <a:ext uri="{FF2B5EF4-FFF2-40B4-BE49-F238E27FC236}">
                <a16:creationId xmlns:a16="http://schemas.microsoft.com/office/drawing/2014/main" id="{49722377-D701-8AF5-8496-5D38654A7E53}"/>
              </a:ext>
            </a:extLst>
          </p:cNvPr>
          <p:cNvSpPr txBox="1"/>
          <p:nvPr/>
        </p:nvSpPr>
        <p:spPr>
          <a:xfrm>
            <a:off x="4527654" y="4343937"/>
            <a:ext cx="3755342" cy="230832"/>
          </a:xfrm>
          <a:prstGeom prst="rect">
            <a:avLst/>
          </a:prstGeom>
          <a:noFill/>
        </p:spPr>
        <p:txBody>
          <a:bodyPr wrap="square" rtlCol="0">
            <a:spAutoFit/>
          </a:bodyPr>
          <a:lstStyle/>
          <a:p>
            <a:r>
              <a:rPr lang="en-GB" sz="900" i="1" dirty="0"/>
              <a:t>Figure 3 - Percentage Change to Previous Year by Region</a:t>
            </a:r>
          </a:p>
        </p:txBody>
      </p:sp>
      <p:sp>
        <p:nvSpPr>
          <p:cNvPr id="3" name="TextBox 2">
            <a:extLst>
              <a:ext uri="{FF2B5EF4-FFF2-40B4-BE49-F238E27FC236}">
                <a16:creationId xmlns:a16="http://schemas.microsoft.com/office/drawing/2014/main" id="{CEBD566A-2878-D781-BE8C-0CFF74534B00}"/>
              </a:ext>
            </a:extLst>
          </p:cNvPr>
          <p:cNvSpPr txBox="1"/>
          <p:nvPr/>
        </p:nvSpPr>
        <p:spPr>
          <a:xfrm>
            <a:off x="240665" y="4343937"/>
            <a:ext cx="3203738" cy="230832"/>
          </a:xfrm>
          <a:prstGeom prst="rect">
            <a:avLst/>
          </a:prstGeom>
          <a:noFill/>
        </p:spPr>
        <p:txBody>
          <a:bodyPr wrap="square" rtlCol="0">
            <a:spAutoFit/>
          </a:bodyPr>
          <a:lstStyle/>
          <a:p>
            <a:r>
              <a:rPr lang="en-GB" sz="900" i="1" dirty="0"/>
              <a:t>Figure 2 - Percentage Change to 2019 by Region</a:t>
            </a:r>
          </a:p>
        </p:txBody>
      </p:sp>
    </p:spTree>
    <p:extLst>
      <p:ext uri="{BB962C8B-B14F-4D97-AF65-F5344CB8AC3E}">
        <p14:creationId xmlns:p14="http://schemas.microsoft.com/office/powerpoint/2010/main" val="366089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0" y="0"/>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Probabilities</a:t>
            </a:r>
            <a:endParaRPr dirty="0"/>
          </a:p>
        </p:txBody>
      </p:sp>
      <p:pic>
        <p:nvPicPr>
          <p:cNvPr id="3" name="Picture 2">
            <a:extLst>
              <a:ext uri="{FF2B5EF4-FFF2-40B4-BE49-F238E27FC236}">
                <a16:creationId xmlns:a16="http://schemas.microsoft.com/office/drawing/2014/main" id="{87AB94F2-BF61-96B3-BB64-73ACBBDB7D70}"/>
              </a:ext>
            </a:extLst>
          </p:cNvPr>
          <p:cNvPicPr>
            <a:picLocks noChangeAspect="1"/>
          </p:cNvPicPr>
          <p:nvPr/>
        </p:nvPicPr>
        <p:blipFill>
          <a:blip r:embed="rId3"/>
          <a:stretch>
            <a:fillRect/>
          </a:stretch>
        </p:blipFill>
        <p:spPr>
          <a:xfrm>
            <a:off x="231965" y="0"/>
            <a:ext cx="3813974" cy="4905723"/>
          </a:xfrm>
          <a:prstGeom prst="rect">
            <a:avLst/>
          </a:prstGeom>
        </p:spPr>
      </p:pic>
      <p:pic>
        <p:nvPicPr>
          <p:cNvPr id="7" name="Picture 6">
            <a:extLst>
              <a:ext uri="{FF2B5EF4-FFF2-40B4-BE49-F238E27FC236}">
                <a16:creationId xmlns:a16="http://schemas.microsoft.com/office/drawing/2014/main" id="{5488C662-ACFE-D9D2-4F89-862CAA217C63}"/>
              </a:ext>
            </a:extLst>
          </p:cNvPr>
          <p:cNvPicPr>
            <a:picLocks noChangeAspect="1"/>
          </p:cNvPicPr>
          <p:nvPr/>
        </p:nvPicPr>
        <p:blipFill>
          <a:blip r:embed="rId4"/>
          <a:stretch>
            <a:fillRect/>
          </a:stretch>
        </p:blipFill>
        <p:spPr>
          <a:xfrm>
            <a:off x="5366734" y="0"/>
            <a:ext cx="3777266" cy="4905723"/>
          </a:xfrm>
          <a:prstGeom prst="rect">
            <a:avLst/>
          </a:prstGeom>
        </p:spPr>
      </p:pic>
      <p:sp>
        <p:nvSpPr>
          <p:cNvPr id="2" name="TextBox 1">
            <a:extLst>
              <a:ext uri="{FF2B5EF4-FFF2-40B4-BE49-F238E27FC236}">
                <a16:creationId xmlns:a16="http://schemas.microsoft.com/office/drawing/2014/main" id="{7505F46E-38C4-518C-A926-93333DE29262}"/>
              </a:ext>
            </a:extLst>
          </p:cNvPr>
          <p:cNvSpPr txBox="1"/>
          <p:nvPr/>
        </p:nvSpPr>
        <p:spPr>
          <a:xfrm>
            <a:off x="5366734" y="4844521"/>
            <a:ext cx="3755342" cy="230832"/>
          </a:xfrm>
          <a:prstGeom prst="rect">
            <a:avLst/>
          </a:prstGeom>
          <a:noFill/>
        </p:spPr>
        <p:txBody>
          <a:bodyPr wrap="square" rtlCol="0">
            <a:spAutoFit/>
          </a:bodyPr>
          <a:lstStyle/>
          <a:p>
            <a:r>
              <a:rPr lang="en-GB" sz="900" i="1" dirty="0"/>
              <a:t>Figure 5 – Probability of outcome by crime type</a:t>
            </a:r>
          </a:p>
        </p:txBody>
      </p:sp>
      <p:sp>
        <p:nvSpPr>
          <p:cNvPr id="4" name="TextBox 3">
            <a:extLst>
              <a:ext uri="{FF2B5EF4-FFF2-40B4-BE49-F238E27FC236}">
                <a16:creationId xmlns:a16="http://schemas.microsoft.com/office/drawing/2014/main" id="{28AD8EF0-7460-F084-9273-8D2B73A9C2A4}"/>
              </a:ext>
            </a:extLst>
          </p:cNvPr>
          <p:cNvSpPr txBox="1"/>
          <p:nvPr/>
        </p:nvSpPr>
        <p:spPr>
          <a:xfrm>
            <a:off x="340782" y="4844521"/>
            <a:ext cx="3203738" cy="230832"/>
          </a:xfrm>
          <a:prstGeom prst="rect">
            <a:avLst/>
          </a:prstGeom>
          <a:noFill/>
        </p:spPr>
        <p:txBody>
          <a:bodyPr wrap="square" rtlCol="0">
            <a:spAutoFit/>
          </a:bodyPr>
          <a:lstStyle/>
          <a:p>
            <a:r>
              <a:rPr lang="en-GB" sz="900" i="1" dirty="0"/>
              <a:t>Figure 4 – Probability of outcome by Region</a:t>
            </a:r>
          </a:p>
        </p:txBody>
      </p:sp>
    </p:spTree>
    <p:extLst>
      <p:ext uri="{BB962C8B-B14F-4D97-AF65-F5344CB8AC3E}">
        <p14:creationId xmlns:p14="http://schemas.microsoft.com/office/powerpoint/2010/main" val="3611157525"/>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874</Words>
  <Application>Microsoft Office PowerPoint</Application>
  <PresentationFormat>On-screen Show (16:9)</PresentationFormat>
  <Paragraphs>105</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Open Sans</vt:lpstr>
      <vt:lpstr>Arial</vt:lpstr>
      <vt:lpstr>PT Sans Narrow</vt:lpstr>
      <vt:lpstr>Calibri</vt:lpstr>
      <vt:lpstr>Times New Roman</vt:lpstr>
      <vt:lpstr>Tropic</vt:lpstr>
      <vt:lpstr>Investigating the effect of Coronavirus Lockdowns on Crime Rates within the UK</vt:lpstr>
      <vt:lpstr>Agenda</vt:lpstr>
      <vt:lpstr>Introduction </vt:lpstr>
      <vt:lpstr>Background</vt:lpstr>
      <vt:lpstr>Data</vt:lpstr>
      <vt:lpstr>Method</vt:lpstr>
      <vt:lpstr>ARIMA</vt:lpstr>
      <vt:lpstr>Percentage Changes</vt:lpstr>
      <vt:lpstr>Probabilities</vt:lpstr>
      <vt:lpstr>Chi-Squared Test</vt:lpstr>
      <vt:lpstr>Bayesian Networks</vt:lpstr>
      <vt:lpstr>Bayesian Networks</vt:lpstr>
      <vt:lpstr>Bayesian Networks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ECS736P  Information Retrieval</dc:title>
  <dc:creator>elliot linsey</dc:creator>
  <cp:lastModifiedBy>elliot linsey</cp:lastModifiedBy>
  <cp:revision>34</cp:revision>
  <dcterms:modified xsi:type="dcterms:W3CDTF">2022-08-10T13:16:13Z</dcterms:modified>
</cp:coreProperties>
</file>