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5" r:id="rId6"/>
    <p:sldId id="266" r:id="rId7"/>
    <p:sldId id="261" r:id="rId8"/>
    <p:sldId id="267" r:id="rId9"/>
    <p:sldId id="262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4CF799-E572-CA42-BA3F-A055468E4D5C}">
          <p14:sldIdLst>
            <p14:sldId id="256"/>
            <p14:sldId id="258"/>
            <p14:sldId id="257"/>
            <p14:sldId id="259"/>
            <p14:sldId id="265"/>
            <p14:sldId id="266"/>
            <p14:sldId id="261"/>
            <p14:sldId id="267"/>
            <p14:sldId id="262"/>
            <p14:sldId id="268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2"/>
    <p:restoredTop sz="87156"/>
  </p:normalViewPr>
  <p:slideViewPr>
    <p:cSldViewPr snapToGrid="0" snapToObjects="1">
      <p:cViewPr>
        <p:scale>
          <a:sx n="103" d="100"/>
          <a:sy n="103" d="100"/>
        </p:scale>
        <p:origin x="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E8D75-B4D2-D542-8A1E-3999E26D445C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D75E2-7925-1542-9185-5B5C5F8CA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5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 about the work </a:t>
            </a:r>
            <a:r>
              <a:rPr lang="en-US" dirty="0" err="1"/>
              <a:t>ive</a:t>
            </a:r>
            <a:r>
              <a:rPr lang="en-US" dirty="0"/>
              <a:t> done with standardized tests in </a:t>
            </a:r>
            <a:r>
              <a:rPr lang="en-US" dirty="0" err="1"/>
              <a:t>california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75E2-7925-1542-9185-5B5C5F8CA9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01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THE BAR FOR A SCHOOL’S SUCCESS – accommodate factors</a:t>
            </a:r>
          </a:p>
          <a:p>
            <a:endParaRPr lang="en-US" dirty="0"/>
          </a:p>
          <a:p>
            <a:r>
              <a:rPr lang="en-US" dirty="0"/>
              <a:t>Could be used by districts to better understand how their schools are performing</a:t>
            </a:r>
          </a:p>
          <a:p>
            <a:r>
              <a:rPr lang="en-US" dirty="0"/>
              <a:t>Could be used by schools to better evaluate their teachers</a:t>
            </a:r>
          </a:p>
          <a:p>
            <a:r>
              <a:rPr lang="en-US" dirty="0"/>
              <a:t>Could be used by parents to put their child’s scores in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75E2-7925-1542-9185-5B5C5F8CA9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19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 fantastic baseline model to work with, and I believe that this has the potential to be an incredibly useful tool on a micro and macro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75E2-7925-1542-9185-5B5C5F8CA9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2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HOLD TEACHERS ACCOUNTABLE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TESTS used to measure ones ability</a:t>
            </a:r>
          </a:p>
          <a:p>
            <a:r>
              <a:rPr lang="en-US" dirty="0"/>
              <a:t>STANDARD that EVERYONE/YOU should be at</a:t>
            </a:r>
          </a:p>
          <a:p>
            <a:r>
              <a:rPr lang="en-US" dirty="0"/>
              <a:t>There are factors that students have little to no control over that affect their ability to MEET these standards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Challenge led me to the question…</a:t>
            </a:r>
          </a:p>
          <a:p>
            <a:r>
              <a:rPr lang="en-US" dirty="0"/>
              <a:t>DEFINE SUCCESS</a:t>
            </a:r>
          </a:p>
          <a:p>
            <a:endParaRPr lang="en-US" dirty="0"/>
          </a:p>
          <a:p>
            <a:r>
              <a:rPr lang="en-US" dirty="0"/>
              <a:t>Academic success in schools – average value for the standardized test (ENGLISH portion)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Put numbers into perspective</a:t>
            </a:r>
          </a:p>
          <a:p>
            <a:r>
              <a:rPr lang="en-US" dirty="0"/>
              <a:t>Everybody is a genius. But </a:t>
            </a:r>
            <a:r>
              <a:rPr lang="en-US" b="1" dirty="0"/>
              <a:t>if you</a:t>
            </a:r>
            <a:r>
              <a:rPr lang="en-US" dirty="0"/>
              <a:t> judge a </a:t>
            </a:r>
            <a:r>
              <a:rPr lang="en-US" b="1" dirty="0"/>
              <a:t>fish</a:t>
            </a:r>
            <a:r>
              <a:rPr lang="en-US" dirty="0"/>
              <a:t> by its ability to </a:t>
            </a:r>
            <a:r>
              <a:rPr lang="en-US" b="1" dirty="0"/>
              <a:t>climb a tree</a:t>
            </a:r>
            <a:r>
              <a:rPr lang="en-US" dirty="0"/>
              <a:t>, it will live its whole life believing that it is stupid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75E2-7925-1542-9185-5B5C5F8CA9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8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ETHNICITY AND ECONOMIC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75E2-7925-1542-9185-5B5C5F8CA9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from dept of education</a:t>
            </a:r>
          </a:p>
          <a:p>
            <a:r>
              <a:rPr lang="en-US" dirty="0"/>
              <a:t>Dataset of schools, number of students that met different demographic criteria, and average test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75E2-7925-1542-9185-5B5C5F8CA9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00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misinterpret as tampering, presenting in best possible form for our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75E2-7925-1542-9185-5B5C5F8CA9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85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Led us to many models</a:t>
            </a:r>
          </a:p>
          <a:p>
            <a:r>
              <a:rPr lang="en-US" dirty="0"/>
              <a:t>Chose the best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75E2-7925-1542-9185-5B5C5F8CA9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70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Coefficients show the effect a given criteria has on the school’s average test score</a:t>
            </a:r>
          </a:p>
          <a:p>
            <a:r>
              <a:rPr lang="en-US" dirty="0"/>
              <a:t>The more directed to the right it is, the more positive it’s impact on the score and vice versa</a:t>
            </a:r>
          </a:p>
          <a:p>
            <a:r>
              <a:rPr lang="en-US" dirty="0"/>
              <a:t>This lines up with my understanding of the research already done 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75E2-7925-1542-9185-5B5C5F8CA9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75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Numbers and stats metrics behind this - for you to understand my perspective in choosing this model</a:t>
            </a:r>
          </a:p>
          <a:p>
            <a:r>
              <a:rPr lang="en-US" dirty="0"/>
              <a:t>Not necessary to see this is a good model - EYE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75E2-7925-1542-9185-5B5C5F8CA9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94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model takes students demographics and predicts the average test scores for schools with decent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75E2-7925-1542-9185-5B5C5F8CA9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5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FB50-8B2D-B243-93F0-30A7997B4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1645" y="795866"/>
            <a:ext cx="8637073" cy="2530929"/>
          </a:xfrm>
        </p:spPr>
        <p:txBody>
          <a:bodyPr/>
          <a:lstStyle/>
          <a:p>
            <a:r>
              <a:rPr lang="en-US" dirty="0"/>
              <a:t>numbers behind the test scores</a:t>
            </a:r>
          </a:p>
        </p:txBody>
      </p:sp>
    </p:spTree>
    <p:extLst>
      <p:ext uri="{BB962C8B-B14F-4D97-AF65-F5344CB8AC3E}">
        <p14:creationId xmlns:p14="http://schemas.microsoft.com/office/powerpoint/2010/main" val="921347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DCEC-B017-5A49-BA05-754D8065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8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F9346-17D2-164D-B3C8-972A7805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Clr>
                <a:srgbClr val="002060"/>
              </a:buClr>
              <a:buFont typeface="+mj-lt"/>
              <a:buAutoNum type="arabicPeriod"/>
            </a:pPr>
            <a:r>
              <a:rPr lang="en-US" sz="3600" dirty="0"/>
              <a:t>Our model is viable!</a:t>
            </a:r>
          </a:p>
          <a:p>
            <a:pPr marL="742950" indent="-742950">
              <a:buClr>
                <a:srgbClr val="002060"/>
              </a:buClr>
              <a:buFont typeface="+mj-lt"/>
              <a:buAutoNum type="arabicPeriod"/>
            </a:pPr>
            <a:r>
              <a:rPr lang="en-US" sz="3600" dirty="0"/>
              <a:t>It shouldn’t be used to predict school success</a:t>
            </a:r>
          </a:p>
        </p:txBody>
      </p:sp>
    </p:spTree>
    <p:extLst>
      <p:ext uri="{BB962C8B-B14F-4D97-AF65-F5344CB8AC3E}">
        <p14:creationId xmlns:p14="http://schemas.microsoft.com/office/powerpoint/2010/main" val="86558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DCEC-B017-5A49-BA05-754D8065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800" dirty="0"/>
              <a:t>FUTURE 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3212A2-82A7-DF48-A52D-64FCAEAC471B}"/>
              </a:ext>
            </a:extLst>
          </p:cNvPr>
          <p:cNvSpPr/>
          <p:nvPr/>
        </p:nvSpPr>
        <p:spPr>
          <a:xfrm>
            <a:off x="1451579" y="2161307"/>
            <a:ext cx="4453247" cy="3562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Additional Student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Parent education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English fluency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Migrant status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57E799-BF4A-BD4B-B561-CA62EA92B641}"/>
              </a:ext>
            </a:extLst>
          </p:cNvPr>
          <p:cNvSpPr/>
          <p:nvPr/>
        </p:nvSpPr>
        <p:spPr>
          <a:xfrm>
            <a:off x="6601607" y="2161308"/>
            <a:ext cx="4453247" cy="3562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Neighborhood Characteristics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Number of parks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Average size of homes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Crime rate</a:t>
            </a:r>
          </a:p>
        </p:txBody>
      </p:sp>
    </p:spTree>
    <p:extLst>
      <p:ext uri="{BB962C8B-B14F-4D97-AF65-F5344CB8AC3E}">
        <p14:creationId xmlns:p14="http://schemas.microsoft.com/office/powerpoint/2010/main" val="2696206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DCEC-B017-5A49-BA05-754D8065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800" dirty="0"/>
              <a:t>APPENDIX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40C13B-4C41-FC4C-8F55-C986BE22C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1579" y="1954396"/>
            <a:ext cx="5992713" cy="3995142"/>
          </a:xfr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CBECAE-B217-6A44-BDB8-1E948F2FE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796798"/>
              </p:ext>
            </p:extLst>
          </p:nvPr>
        </p:nvGraphicFramePr>
        <p:xfrm>
          <a:off x="7584949" y="2029935"/>
          <a:ext cx="3469905" cy="362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676">
                  <a:extLst>
                    <a:ext uri="{9D8B030D-6E8A-4147-A177-3AD203B41FA5}">
                      <a16:colId xmlns:a16="http://schemas.microsoft.com/office/drawing/2014/main" val="1330702902"/>
                    </a:ext>
                  </a:extLst>
                </a:gridCol>
                <a:gridCol w="1424229">
                  <a:extLst>
                    <a:ext uri="{9D8B030D-6E8A-4147-A177-3AD203B41FA5}">
                      <a16:colId xmlns:a16="http://schemas.microsoft.com/office/drawing/2014/main" val="943964773"/>
                    </a:ext>
                  </a:extLst>
                </a:gridCol>
              </a:tblGrid>
              <a:tr h="5613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METRIC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82369213"/>
                  </a:ext>
                </a:extLst>
              </a:tr>
              <a:tr h="76708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Adj </a:t>
                      </a:r>
                      <a:r>
                        <a:rPr lang="en-US" sz="2000" baseline="0" dirty="0"/>
                        <a:t>R</a:t>
                      </a:r>
                      <a:r>
                        <a:rPr lang="en-US" sz="2000" baseline="30000" dirty="0"/>
                        <a:t>2</a:t>
                      </a:r>
                      <a:r>
                        <a:rPr lang="en-US" sz="2000" dirty="0"/>
                        <a:t>, train</a:t>
                      </a:r>
                    </a:p>
                    <a:p>
                      <a:pPr algn="l"/>
                      <a:r>
                        <a:rPr lang="en-US" sz="2000" dirty="0"/>
                        <a:t>Adj R</a:t>
                      </a:r>
                      <a:r>
                        <a:rPr lang="en-US" sz="2000" baseline="30000" dirty="0"/>
                        <a:t>2</a:t>
                      </a:r>
                      <a:r>
                        <a:rPr lang="en-US" sz="2000" dirty="0"/>
                        <a:t>, test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0.625</a:t>
                      </a:r>
                    </a:p>
                    <a:p>
                      <a:pPr algn="l"/>
                      <a:r>
                        <a:rPr lang="en-US" sz="2000" dirty="0"/>
                        <a:t>0.618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21900587"/>
                  </a:ext>
                </a:extLst>
              </a:tr>
              <a:tr h="76708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P(F-statistic)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8.95 E-10</a:t>
                      </a:r>
                      <a:endParaRPr lang="en-US" sz="2000" baseline="300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34252298"/>
                  </a:ext>
                </a:extLst>
              </a:tr>
              <a:tr h="76708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Durbin-Watson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2.006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729034881"/>
                  </a:ext>
                </a:extLst>
              </a:tr>
              <a:tr h="76708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Condition Number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3.59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66168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46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45C76AC0-BB6B-419E-A327-AFA297500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3E0B6A3-E197-43D6-82D5-7455DAB1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23C3E19-860B-2C41-8DE3-0C3F1043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/>
              <a:t>Standardized tests as a metric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B0E4246-09B8-46D7-A0D2-4D264863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" name="Content Placeholder 4" descr="A picture containing room&#10;&#10;Description automatically generated">
            <a:extLst>
              <a:ext uri="{FF2B5EF4-FFF2-40B4-BE49-F238E27FC236}">
                <a16:creationId xmlns:a16="http://schemas.microsoft.com/office/drawing/2014/main" id="{26988314-5C2E-5347-B964-08B64E26D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04" y="804520"/>
            <a:ext cx="6107918" cy="4580940"/>
          </a:xfrm>
          <a:prstGeom prst="rect">
            <a:avLst/>
          </a:prstGeom>
        </p:spPr>
      </p:pic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0DD17459-361F-4A4C-8E94-27C2AE76D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647" y="2015732"/>
            <a:ext cx="4482324" cy="345061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cap="all" dirty="0"/>
              <a:t>CAN WE USE STUDENT DEMOGRAPHICS TO PREDICT ACADEMIC SUCCESS IN SCHOOLS?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F50C8D8D-B32F-4194-8321-164EC442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BD24D8B-8573-4260-B700-E860AD6D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58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6371-2B2A-CC4E-9B52-E3F6D90C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98621"/>
            <a:ext cx="9603275" cy="855133"/>
          </a:xfrm>
        </p:spPr>
        <p:txBody>
          <a:bodyPr anchor="b">
            <a:normAutofit/>
          </a:bodyPr>
          <a:lstStyle/>
          <a:p>
            <a:r>
              <a:rPr lang="en-US" sz="4800" dirty="0"/>
              <a:t>factors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FCCA97-EB86-FD41-B3BD-AAE101EFA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6835" y="2016125"/>
            <a:ext cx="6858331" cy="3843254"/>
          </a:xfrm>
        </p:spPr>
      </p:pic>
    </p:spTree>
    <p:extLst>
      <p:ext uri="{BB962C8B-B14F-4D97-AF65-F5344CB8AC3E}">
        <p14:creationId xmlns:p14="http://schemas.microsoft.com/office/powerpoint/2010/main" val="197588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DCEC-B017-5A49-BA05-754D80658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673" y="749101"/>
            <a:ext cx="9698181" cy="1049235"/>
          </a:xfrm>
        </p:spPr>
        <p:txBody>
          <a:bodyPr anchor="b">
            <a:normAutofit/>
          </a:bodyPr>
          <a:lstStyle/>
          <a:p>
            <a:r>
              <a:rPr lang="en-US" sz="4800" dirty="0"/>
              <a:t>How did we do it?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5F76C7-D03A-B744-A754-5C50465432F0}"/>
              </a:ext>
            </a:extLst>
          </p:cNvPr>
          <p:cNvSpPr/>
          <p:nvPr/>
        </p:nvSpPr>
        <p:spPr>
          <a:xfrm>
            <a:off x="1356673" y="2479964"/>
            <a:ext cx="2244437" cy="2743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394356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DCEC-B017-5A49-BA05-754D80658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673" y="749101"/>
            <a:ext cx="9698181" cy="1049235"/>
          </a:xfrm>
        </p:spPr>
        <p:txBody>
          <a:bodyPr anchor="b">
            <a:normAutofit/>
          </a:bodyPr>
          <a:lstStyle/>
          <a:p>
            <a:r>
              <a:rPr lang="en-US" sz="4800" dirty="0"/>
              <a:t>How did we do it?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5F76C7-D03A-B744-A754-5C50465432F0}"/>
              </a:ext>
            </a:extLst>
          </p:cNvPr>
          <p:cNvSpPr/>
          <p:nvPr/>
        </p:nvSpPr>
        <p:spPr>
          <a:xfrm>
            <a:off x="1356673" y="2479964"/>
            <a:ext cx="2244437" cy="2743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 COLLECTION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231175D-B583-4A45-9734-3C4C9E11CE32}"/>
              </a:ext>
            </a:extLst>
          </p:cNvPr>
          <p:cNvSpPr/>
          <p:nvPr/>
        </p:nvSpPr>
        <p:spPr>
          <a:xfrm>
            <a:off x="3774291" y="3380509"/>
            <a:ext cx="1136073" cy="94210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11E20D-9BB4-514D-B1A8-9887BC663CEA}"/>
              </a:ext>
            </a:extLst>
          </p:cNvPr>
          <p:cNvSpPr/>
          <p:nvPr/>
        </p:nvSpPr>
        <p:spPr>
          <a:xfrm>
            <a:off x="5083545" y="2479964"/>
            <a:ext cx="2244437" cy="2743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CLEAN &amp; TRANSFORM DATA</a:t>
            </a:r>
          </a:p>
        </p:txBody>
      </p:sp>
    </p:spTree>
    <p:extLst>
      <p:ext uri="{BB962C8B-B14F-4D97-AF65-F5344CB8AC3E}">
        <p14:creationId xmlns:p14="http://schemas.microsoft.com/office/powerpoint/2010/main" val="47425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DCEC-B017-5A49-BA05-754D80658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673" y="749101"/>
            <a:ext cx="9698181" cy="1049235"/>
          </a:xfrm>
        </p:spPr>
        <p:txBody>
          <a:bodyPr anchor="b">
            <a:normAutofit/>
          </a:bodyPr>
          <a:lstStyle/>
          <a:p>
            <a:r>
              <a:rPr lang="en-US" sz="4800" dirty="0"/>
              <a:t>How did we do it?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5F76C7-D03A-B744-A754-5C50465432F0}"/>
              </a:ext>
            </a:extLst>
          </p:cNvPr>
          <p:cNvSpPr/>
          <p:nvPr/>
        </p:nvSpPr>
        <p:spPr>
          <a:xfrm>
            <a:off x="1356673" y="2479964"/>
            <a:ext cx="2244437" cy="2743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 COLLECTION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231175D-B583-4A45-9734-3C4C9E11CE32}"/>
              </a:ext>
            </a:extLst>
          </p:cNvPr>
          <p:cNvSpPr/>
          <p:nvPr/>
        </p:nvSpPr>
        <p:spPr>
          <a:xfrm>
            <a:off x="3774291" y="3380509"/>
            <a:ext cx="1136073" cy="94210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11E20D-9BB4-514D-B1A8-9887BC663CEA}"/>
              </a:ext>
            </a:extLst>
          </p:cNvPr>
          <p:cNvSpPr/>
          <p:nvPr/>
        </p:nvSpPr>
        <p:spPr>
          <a:xfrm>
            <a:off x="5083545" y="2479964"/>
            <a:ext cx="2244437" cy="2743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CLEAN &amp; TRANSFORM DATA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CEE12FA-1FBD-5149-951A-125E975FE12C}"/>
              </a:ext>
            </a:extLst>
          </p:cNvPr>
          <p:cNvSpPr/>
          <p:nvPr/>
        </p:nvSpPr>
        <p:spPr>
          <a:xfrm>
            <a:off x="7501163" y="3380509"/>
            <a:ext cx="1136073" cy="94210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754225-F648-C844-8603-B2D448E124B5}"/>
              </a:ext>
            </a:extLst>
          </p:cNvPr>
          <p:cNvSpPr/>
          <p:nvPr/>
        </p:nvSpPr>
        <p:spPr>
          <a:xfrm>
            <a:off x="8810417" y="2479964"/>
            <a:ext cx="2244437" cy="2743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MODELING &amp; INTERPRETING</a:t>
            </a:r>
          </a:p>
        </p:txBody>
      </p:sp>
    </p:spTree>
    <p:extLst>
      <p:ext uri="{BB962C8B-B14F-4D97-AF65-F5344CB8AC3E}">
        <p14:creationId xmlns:p14="http://schemas.microsoft.com/office/powerpoint/2010/main" val="62917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A4DCEC-B017-5A49-BA05-754D80658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RESULTS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87DC03AE-BDCE-D242-883C-A51AE4855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4309" y="2019476"/>
            <a:ext cx="6259037" cy="417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9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A4DCEC-B017-5A49-BA05-754D80658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RESULTS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D215CC2-BFA5-1F4B-9315-E44D20864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3298" y="2015732"/>
            <a:ext cx="5925405" cy="395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3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DCEC-B017-5A49-BA05-754D8065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8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F9346-17D2-164D-B3C8-972A7805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Clr>
                <a:srgbClr val="002060"/>
              </a:buClr>
              <a:buFont typeface="+mj-lt"/>
              <a:buAutoNum type="arabicPeriod"/>
            </a:pPr>
            <a:r>
              <a:rPr lang="en-US" sz="3600" dirty="0"/>
              <a:t>Our model is viable!</a:t>
            </a:r>
          </a:p>
        </p:txBody>
      </p:sp>
    </p:spTree>
    <p:extLst>
      <p:ext uri="{BB962C8B-B14F-4D97-AF65-F5344CB8AC3E}">
        <p14:creationId xmlns:p14="http://schemas.microsoft.com/office/powerpoint/2010/main" val="21126358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457</Words>
  <Application>Microsoft Macintosh PowerPoint</Application>
  <PresentationFormat>Widescreen</PresentationFormat>
  <Paragraphs>88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Gallery</vt:lpstr>
      <vt:lpstr>numbers behind the test scores</vt:lpstr>
      <vt:lpstr>Standardized tests as a metric</vt:lpstr>
      <vt:lpstr>factors</vt:lpstr>
      <vt:lpstr>How did we do it?</vt:lpstr>
      <vt:lpstr>How did we do it?</vt:lpstr>
      <vt:lpstr>How did we do it?</vt:lpstr>
      <vt:lpstr>RESULTS</vt:lpstr>
      <vt:lpstr>RESULTS</vt:lpstr>
      <vt:lpstr>Conclusions</vt:lpstr>
      <vt:lpstr>Conclusions</vt:lpstr>
      <vt:lpstr>FUTURE WORK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 behind the test scores</dc:title>
  <dc:creator>Elliot Tam</dc:creator>
  <cp:lastModifiedBy>Elliot Tam</cp:lastModifiedBy>
  <cp:revision>3</cp:revision>
  <dcterms:created xsi:type="dcterms:W3CDTF">2020-01-24T09:33:35Z</dcterms:created>
  <dcterms:modified xsi:type="dcterms:W3CDTF">2020-01-24T09:52:10Z</dcterms:modified>
</cp:coreProperties>
</file>