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Now Bold" charset="1" panose="00000800000000000000"/>
      <p:regular r:id="rId13"/>
    </p:embeddedFont>
    <p:embeddedFont>
      <p:font typeface="DM Sans Italics" charset="1" panose="00000000000000000000"/>
      <p:regular r:id="rId14"/>
    </p:embeddedFont>
    <p:embeddedFont>
      <p:font typeface="DM Sans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jpe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pn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21.png" Type="http://schemas.openxmlformats.org/officeDocument/2006/relationships/image"/><Relationship Id="rId8" Target="../media/image2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748409">
            <a:off x="-1871927" y="7973496"/>
            <a:ext cx="6755091" cy="6130246"/>
          </a:xfrm>
          <a:custGeom>
            <a:avLst/>
            <a:gdLst/>
            <a:ahLst/>
            <a:cxnLst/>
            <a:rect r="r" b="b" t="t" l="l"/>
            <a:pathLst>
              <a:path h="6130246" w="6755091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223819">
            <a:off x="10214960" y="-5715833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74634" y="4521734"/>
            <a:ext cx="11770006" cy="2255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31"/>
              </a:lnSpc>
            </a:pPr>
            <a:r>
              <a:rPr lang="en-US" sz="13307">
                <a:solidFill>
                  <a:srgbClr val="B100E8"/>
                </a:solidFill>
                <a:latin typeface="Now Bold"/>
              </a:rPr>
              <a:t>SOBREVUELO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1028700" y="-143539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8194833">
            <a:off x="14482979" y="8370874"/>
            <a:ext cx="5020066" cy="5020066"/>
          </a:xfrm>
          <a:custGeom>
            <a:avLst/>
            <a:gdLst/>
            <a:ahLst/>
            <a:cxnLst/>
            <a:rect r="r" b="b" t="t" l="l"/>
            <a:pathLst>
              <a:path h="5020066" w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74634" y="3441538"/>
            <a:ext cx="8547187" cy="1308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45"/>
              </a:lnSpc>
            </a:pPr>
            <a:r>
              <a:rPr lang="en-US" sz="7658">
                <a:solidFill>
                  <a:srgbClr val="048AFF"/>
                </a:solidFill>
                <a:latin typeface="Now Bold"/>
              </a:rPr>
              <a:t>PROYECTO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91593" y="6716757"/>
            <a:ext cx="7827699" cy="1779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83"/>
              </a:lnSpc>
            </a:pPr>
            <a:r>
              <a:rPr lang="en-US" sz="2913">
                <a:solidFill>
                  <a:srgbClr val="FFFAEB"/>
                </a:solidFill>
                <a:latin typeface="DM Sans Italics"/>
              </a:rPr>
              <a:t>Presented by:Jorge Bosquez  </a:t>
            </a:r>
          </a:p>
          <a:p>
            <a:pPr algn="just">
              <a:lnSpc>
                <a:spcPts val="3583"/>
              </a:lnSpc>
            </a:pPr>
            <a:r>
              <a:rPr lang="en-US" sz="2913">
                <a:solidFill>
                  <a:srgbClr val="FFFAEB"/>
                </a:solidFill>
                <a:latin typeface="DM Sans Italics"/>
              </a:rPr>
              <a:t>                       Elliot Cazar   </a:t>
            </a:r>
          </a:p>
          <a:p>
            <a:pPr algn="just">
              <a:lnSpc>
                <a:spcPts val="3583"/>
              </a:lnSpc>
            </a:pPr>
            <a:r>
              <a:rPr lang="en-US" sz="2913">
                <a:solidFill>
                  <a:srgbClr val="FFFAEB"/>
                </a:solidFill>
                <a:latin typeface="DM Sans Italics"/>
              </a:rPr>
              <a:t>                       Stefany Espin </a:t>
            </a:r>
          </a:p>
          <a:p>
            <a:pPr algn="just" marL="0" indent="0" lvl="0">
              <a:lnSpc>
                <a:spcPts val="3583"/>
              </a:lnSpc>
              <a:spcBef>
                <a:spcPct val="0"/>
              </a:spcBef>
            </a:pPr>
            <a:r>
              <a:rPr lang="en-US" sz="2913">
                <a:solidFill>
                  <a:srgbClr val="FFFAEB"/>
                </a:solidFill>
                <a:latin typeface="DM Sans Italics"/>
              </a:rPr>
              <a:t>                       Stalin Jitala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086100" y="2156914"/>
            <a:ext cx="2002690" cy="78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1"/>
              </a:lnSpc>
            </a:pPr>
            <a:r>
              <a:rPr lang="en-US" sz="2545" spc="-50">
                <a:solidFill>
                  <a:srgbClr val="FFFAEB"/>
                </a:solidFill>
                <a:latin typeface="DM Sans Italics"/>
              </a:rPr>
              <a:t>Metódos </a:t>
            </a:r>
          </a:p>
          <a:p>
            <a:pPr algn="l" marL="0" indent="0" lvl="0">
              <a:lnSpc>
                <a:spcPts val="3131"/>
              </a:lnSpc>
              <a:spcBef>
                <a:spcPct val="0"/>
              </a:spcBef>
            </a:pPr>
            <a:r>
              <a:rPr lang="en-US" sz="2545" spc="-50">
                <a:solidFill>
                  <a:srgbClr val="FFFAEB"/>
                </a:solidFill>
                <a:latin typeface="DM Sans Italics"/>
              </a:rPr>
              <a:t>Númericos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100334" y="173422"/>
            <a:ext cx="6782652" cy="10287000"/>
            <a:chOff x="0" y="0"/>
            <a:chExt cx="1786377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86377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86377">
                  <a:moveTo>
                    <a:pt x="0" y="0"/>
                  </a:moveTo>
                  <a:lnTo>
                    <a:pt x="1786377" y="0"/>
                  </a:lnTo>
                  <a:lnTo>
                    <a:pt x="1786377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1786377" cy="2718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486492">
            <a:off x="15563637" y="8055643"/>
            <a:ext cx="3391326" cy="3387087"/>
          </a:xfrm>
          <a:custGeom>
            <a:avLst/>
            <a:gdLst/>
            <a:ahLst/>
            <a:cxnLst/>
            <a:rect r="r" b="b" t="t" l="l"/>
            <a:pathLst>
              <a:path h="3387087" w="3391326">
                <a:moveTo>
                  <a:pt x="0" y="0"/>
                </a:moveTo>
                <a:lnTo>
                  <a:pt x="3391326" y="0"/>
                </a:lnTo>
                <a:lnTo>
                  <a:pt x="3391326" y="3387087"/>
                </a:lnTo>
                <a:lnTo>
                  <a:pt x="0" y="3387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973881">
            <a:off x="12869941" y="-2180042"/>
            <a:ext cx="3391326" cy="3387087"/>
          </a:xfrm>
          <a:custGeom>
            <a:avLst/>
            <a:gdLst/>
            <a:ahLst/>
            <a:cxnLst/>
            <a:rect r="r" b="b" t="t" l="l"/>
            <a:pathLst>
              <a:path h="3387087" w="3391326">
                <a:moveTo>
                  <a:pt x="0" y="0"/>
                </a:moveTo>
                <a:lnTo>
                  <a:pt x="3391326" y="0"/>
                </a:lnTo>
                <a:lnTo>
                  <a:pt x="3391326" y="3387087"/>
                </a:lnTo>
                <a:lnTo>
                  <a:pt x="0" y="3387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557489" y="3800661"/>
            <a:ext cx="8290603" cy="143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88"/>
              </a:lnSpc>
            </a:pPr>
            <a:r>
              <a:rPr lang="en-US" sz="1978">
                <a:solidFill>
                  <a:srgbClr val="FFFFFF"/>
                </a:solidFill>
                <a:latin typeface="DM Sans"/>
              </a:rPr>
              <a:t>Desarrollar un algoritmo capaz de calcular con precisión los puntos a lo largo de la trayectoria de una bomba lanzada desde un avión en movimiento, teniendo en cuenta su posible colisión con una montaña en su trayectoria.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4800130" y="6938770"/>
            <a:ext cx="1757360" cy="1757360"/>
            <a:chOff x="0" y="0"/>
            <a:chExt cx="2343146" cy="2343146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2343146" cy="2343146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48AFF">
                      <a:alpha val="100000"/>
                    </a:srgbClr>
                  </a:gs>
                  <a:gs pos="100000">
                    <a:srgbClr val="B100E8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w="190500" cap="sq">
                <a:solidFill>
                  <a:srgbClr val="04001E"/>
                </a:solidFill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1"/>
                  </a:lnSpc>
                </a:pPr>
              </a:p>
            </p:txBody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714525" y="491226"/>
              <a:ext cx="914096" cy="1163779"/>
            </a:xfrm>
            <a:custGeom>
              <a:avLst/>
              <a:gdLst/>
              <a:ahLst/>
              <a:cxnLst/>
              <a:rect r="r" b="b" t="t" l="l"/>
              <a:pathLst>
                <a:path h="1163779" w="914096">
                  <a:moveTo>
                    <a:pt x="0" y="0"/>
                  </a:moveTo>
                  <a:lnTo>
                    <a:pt x="914096" y="0"/>
                  </a:lnTo>
                  <a:lnTo>
                    <a:pt x="914096" y="1163779"/>
                  </a:lnTo>
                  <a:lnTo>
                    <a:pt x="0" y="11637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4615765" y="3660841"/>
            <a:ext cx="1757360" cy="1757360"/>
            <a:chOff x="0" y="0"/>
            <a:chExt cx="2343146" cy="2343146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2343146" cy="2343146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48AFF">
                      <a:alpha val="100000"/>
                    </a:srgbClr>
                  </a:gs>
                  <a:gs pos="100000">
                    <a:srgbClr val="B100E8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w="190500" cap="sq">
                <a:solidFill>
                  <a:srgbClr val="04001E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1"/>
                  </a:lnSpc>
                </a:pPr>
              </a:p>
            </p:txBody>
          </p:sp>
        </p:grpSp>
        <p:sp>
          <p:nvSpPr>
            <p:cNvPr name="Freeform 18" id="18"/>
            <p:cNvSpPr/>
            <p:nvPr/>
          </p:nvSpPr>
          <p:spPr>
            <a:xfrm flipH="false" flipV="false" rot="0">
              <a:off x="451691" y="451691"/>
              <a:ext cx="1439765" cy="1439765"/>
            </a:xfrm>
            <a:custGeom>
              <a:avLst/>
              <a:gdLst/>
              <a:ahLst/>
              <a:cxnLst/>
              <a:rect r="r" b="b" t="t" l="l"/>
              <a:pathLst>
                <a:path h="1439765" w="1439765">
                  <a:moveTo>
                    <a:pt x="0" y="0"/>
                  </a:moveTo>
                  <a:lnTo>
                    <a:pt x="1439765" y="0"/>
                  </a:lnTo>
                  <a:lnTo>
                    <a:pt x="1439765" y="1439765"/>
                  </a:lnTo>
                  <a:lnTo>
                    <a:pt x="0" y="1439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5827459" y="1570707"/>
            <a:ext cx="10521819" cy="1126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19"/>
              </a:lnSpc>
              <a:spcBef>
                <a:spcPct val="0"/>
              </a:spcBef>
            </a:pPr>
            <a:r>
              <a:rPr lang="en-US" sz="6560">
                <a:solidFill>
                  <a:srgbClr val="048AFF"/>
                </a:solidFill>
                <a:latin typeface="Now Bold"/>
              </a:rPr>
              <a:t>Objetivos del proyecto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877831" y="7259565"/>
            <a:ext cx="8132187" cy="106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88"/>
              </a:lnSpc>
            </a:pPr>
            <a:r>
              <a:rPr lang="en-US" sz="1978">
                <a:solidFill>
                  <a:srgbClr val="FFFFFF"/>
                </a:solidFill>
                <a:latin typeface="DM Sans"/>
              </a:rPr>
              <a:t>Hallar la ecuación que describe el movimiento de la bomba desde su lanzamiento hasta su impacto, garantizando que los cálculos sean exactos y reflejen fielmente la física del problema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89719" y="-1276542"/>
            <a:ext cx="2556280" cy="2553085"/>
          </a:xfrm>
          <a:custGeom>
            <a:avLst/>
            <a:gdLst/>
            <a:ahLst/>
            <a:cxnLst/>
            <a:rect r="r" b="b" t="t" l="l"/>
            <a:pathLst>
              <a:path h="2553085" w="2556280">
                <a:moveTo>
                  <a:pt x="0" y="0"/>
                </a:moveTo>
                <a:lnTo>
                  <a:pt x="2556280" y="0"/>
                </a:lnTo>
                <a:lnTo>
                  <a:pt x="2556280" y="2553084"/>
                </a:lnTo>
                <a:lnTo>
                  <a:pt x="0" y="25530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55821" y="769658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5628572" y="-20574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903331" y="8277190"/>
            <a:ext cx="2556280" cy="2553085"/>
          </a:xfrm>
          <a:custGeom>
            <a:avLst/>
            <a:gdLst/>
            <a:ahLst/>
            <a:cxnLst/>
            <a:rect r="r" b="b" t="t" l="l"/>
            <a:pathLst>
              <a:path h="2553085" w="2556280">
                <a:moveTo>
                  <a:pt x="0" y="0"/>
                </a:moveTo>
                <a:lnTo>
                  <a:pt x="2556280" y="0"/>
                </a:lnTo>
                <a:lnTo>
                  <a:pt x="2556280" y="2553085"/>
                </a:lnTo>
                <a:lnTo>
                  <a:pt x="0" y="25530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292507" y="2847004"/>
            <a:ext cx="8588324" cy="4343053"/>
          </a:xfrm>
          <a:custGeom>
            <a:avLst/>
            <a:gdLst/>
            <a:ahLst/>
            <a:cxnLst/>
            <a:rect r="r" b="b" t="t" l="l"/>
            <a:pathLst>
              <a:path h="4343053" w="8588324">
                <a:moveTo>
                  <a:pt x="0" y="0"/>
                </a:moveTo>
                <a:lnTo>
                  <a:pt x="8588324" y="0"/>
                </a:lnTo>
                <a:lnTo>
                  <a:pt x="8588324" y="4343054"/>
                </a:lnTo>
                <a:lnTo>
                  <a:pt x="0" y="43430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287" t="-6917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3280341"/>
            <a:ext cx="7712785" cy="3669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4878" indent="-242439" lvl="1">
              <a:lnSpc>
                <a:spcPts val="3278"/>
              </a:lnSpc>
              <a:buFont typeface="Arial"/>
              <a:buChar char="•"/>
            </a:pPr>
            <a:r>
              <a:rPr lang="en-US" sz="2245">
                <a:solidFill>
                  <a:srgbClr val="FFFFFF"/>
                </a:solidFill>
                <a:latin typeface="DM Sans"/>
              </a:rPr>
              <a:t> El problema de este proyecta trata de  calcular la trayectoria </a:t>
            </a:r>
            <a:r>
              <a:rPr lang="en-US" sz="2245">
                <a:solidFill>
                  <a:srgbClr val="FFFFFF"/>
                </a:solidFill>
                <a:latin typeface="DM Sans"/>
              </a:rPr>
              <a:t>de una bomba lanzada desde un avión en movimiento. </a:t>
            </a:r>
          </a:p>
          <a:p>
            <a:pPr algn="l">
              <a:lnSpc>
                <a:spcPts val="3278"/>
              </a:lnSpc>
            </a:pPr>
          </a:p>
          <a:p>
            <a:pPr algn="l" marL="484878" indent="-242439" lvl="1">
              <a:lnSpc>
                <a:spcPts val="3278"/>
              </a:lnSpc>
              <a:buFont typeface="Arial"/>
              <a:buChar char="•"/>
            </a:pPr>
            <a:r>
              <a:rPr lang="en-US" sz="2245">
                <a:solidFill>
                  <a:srgbClr val="FFFFFF"/>
                </a:solidFill>
                <a:latin typeface="DM Sans"/>
              </a:rPr>
              <a:t>El objetivo principal es graficar la trayectoria de la bomba desde el momento en que se suelta del avión hasta su colisión con una montaña situada en la trayectoria del avión</a:t>
            </a:r>
          </a:p>
          <a:p>
            <a:pPr algn="l">
              <a:lnSpc>
                <a:spcPts val="3278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318137"/>
            <a:ext cx="9246863" cy="886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73"/>
              </a:lnSpc>
            </a:pPr>
            <a:r>
              <a:rPr lang="en-US" sz="5160">
                <a:solidFill>
                  <a:srgbClr val="048AFF"/>
                </a:solidFill>
                <a:latin typeface="Now Bold"/>
              </a:rPr>
              <a:t>De que trata el proyecto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567097">
            <a:off x="14624984" y="-2635166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-2878546" y="3596887"/>
            <a:ext cx="2878546" cy="2878546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88900" y="88900"/>
              <a:ext cx="6172200" cy="6172200"/>
            </a:xfrm>
            <a:custGeom>
              <a:avLst/>
              <a:gdLst/>
              <a:ahLst/>
              <a:cxnLst/>
              <a:rect r="r" b="b" t="t" l="l"/>
              <a:pathLst>
                <a:path h="6172200" w="6172200">
                  <a:moveTo>
                    <a:pt x="6172200" y="5864860"/>
                  </a:moveTo>
                  <a:cubicBezTo>
                    <a:pt x="6172200" y="6033770"/>
                    <a:pt x="6035040" y="6170930"/>
                    <a:pt x="5866130" y="6170930"/>
                  </a:cubicBezTo>
                  <a:lnTo>
                    <a:pt x="307340" y="6170930"/>
                  </a:lnTo>
                  <a:cubicBezTo>
                    <a:pt x="137160" y="6172200"/>
                    <a:pt x="0" y="6035040"/>
                    <a:pt x="0" y="5864860"/>
                  </a:cubicBezTo>
                  <a:lnTo>
                    <a:pt x="0" y="307340"/>
                  </a:lnTo>
                  <a:cubicBezTo>
                    <a:pt x="0" y="137160"/>
                    <a:pt x="137160" y="0"/>
                    <a:pt x="307340" y="0"/>
                  </a:cubicBezTo>
                  <a:lnTo>
                    <a:pt x="5866130" y="0"/>
                  </a:lnTo>
                  <a:cubicBezTo>
                    <a:pt x="6035040" y="0"/>
                    <a:pt x="6172200" y="137160"/>
                    <a:pt x="6172200" y="307340"/>
                  </a:cubicBezTo>
                  <a:lnTo>
                    <a:pt x="6172200" y="5864860"/>
                  </a:lnTo>
                  <a:close/>
                </a:path>
              </a:pathLst>
            </a:custGeom>
            <a:blipFill>
              <a:blip r:embed="rId4"/>
              <a:stretch>
                <a:fillRect l="-25031" t="0" r="-25031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953760" y="6350000"/>
                  </a:moveTo>
                  <a:lnTo>
                    <a:pt x="396240" y="6350000"/>
                  </a:lnTo>
                  <a:cubicBezTo>
                    <a:pt x="177800" y="6350000"/>
                    <a:pt x="0" y="6172200"/>
                    <a:pt x="0" y="5953760"/>
                  </a:cubicBezTo>
                  <a:lnTo>
                    <a:pt x="0" y="396240"/>
                  </a:lnTo>
                  <a:cubicBezTo>
                    <a:pt x="0" y="177800"/>
                    <a:pt x="177800" y="0"/>
                    <a:pt x="396240" y="0"/>
                  </a:cubicBezTo>
                  <a:lnTo>
                    <a:pt x="5955030" y="0"/>
                  </a:lnTo>
                  <a:cubicBezTo>
                    <a:pt x="6172200" y="0"/>
                    <a:pt x="6350000" y="177800"/>
                    <a:pt x="6350000" y="396240"/>
                  </a:cubicBezTo>
                  <a:lnTo>
                    <a:pt x="6350000" y="5955030"/>
                  </a:lnTo>
                  <a:cubicBezTo>
                    <a:pt x="6350000" y="6172200"/>
                    <a:pt x="6172200" y="6350000"/>
                    <a:pt x="5953760" y="6350000"/>
                  </a:cubicBezTo>
                  <a:close/>
                  <a:moveTo>
                    <a:pt x="396240" y="179070"/>
                  </a:moveTo>
                  <a:cubicBezTo>
                    <a:pt x="276860" y="179070"/>
                    <a:pt x="179070" y="276860"/>
                    <a:pt x="179070" y="396240"/>
                  </a:cubicBezTo>
                  <a:lnTo>
                    <a:pt x="179070" y="5955030"/>
                  </a:lnTo>
                  <a:cubicBezTo>
                    <a:pt x="179070" y="6074410"/>
                    <a:pt x="276860" y="6172200"/>
                    <a:pt x="396240" y="6172200"/>
                  </a:cubicBezTo>
                  <a:lnTo>
                    <a:pt x="5955030" y="6172200"/>
                  </a:lnTo>
                  <a:cubicBezTo>
                    <a:pt x="6074410" y="6172200"/>
                    <a:pt x="6172200" y="6074410"/>
                    <a:pt x="6172200" y="5955030"/>
                  </a:cubicBezTo>
                  <a:lnTo>
                    <a:pt x="6172200" y="396240"/>
                  </a:lnTo>
                  <a:cubicBezTo>
                    <a:pt x="6172200" y="276860"/>
                    <a:pt x="6074410" y="179070"/>
                    <a:pt x="5955030" y="179070"/>
                  </a:cubicBezTo>
                  <a:lnTo>
                    <a:pt x="396240" y="179070"/>
                  </a:ln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sp>
        <p:nvSpPr>
          <p:cNvPr name="Freeform 7" id="7"/>
          <p:cNvSpPr/>
          <p:nvPr/>
        </p:nvSpPr>
        <p:spPr>
          <a:xfrm flipH="false" flipV="false" rot="3567097">
            <a:off x="-967133" y="7873757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89970" y="7837057"/>
            <a:ext cx="1469330" cy="1421243"/>
          </a:xfrm>
          <a:custGeom>
            <a:avLst/>
            <a:gdLst/>
            <a:ahLst/>
            <a:cxnLst/>
            <a:rect r="r" b="b" t="t" l="l"/>
            <a:pathLst>
              <a:path h="1421243" w="1469330">
                <a:moveTo>
                  <a:pt x="0" y="0"/>
                </a:moveTo>
                <a:lnTo>
                  <a:pt x="1469330" y="0"/>
                </a:lnTo>
                <a:lnTo>
                  <a:pt x="1469330" y="1421243"/>
                </a:lnTo>
                <a:lnTo>
                  <a:pt x="0" y="14212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3567097">
            <a:off x="-1385063" y="-3257626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406629" y="2042850"/>
            <a:ext cx="9474742" cy="982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81"/>
              </a:lnSpc>
              <a:spcBef>
                <a:spcPct val="0"/>
              </a:spcBef>
            </a:pPr>
            <a:r>
              <a:rPr lang="en-US" sz="5741">
                <a:solidFill>
                  <a:srgbClr val="048AFF"/>
                </a:solidFill>
                <a:latin typeface="Now Bold"/>
              </a:rPr>
              <a:t>Formulas usadas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3166587" y="3242560"/>
            <a:ext cx="2878546" cy="3404923"/>
            <a:chOff x="0" y="0"/>
            <a:chExt cx="3838061" cy="4539897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3838061" cy="4539897"/>
              <a:chOff x="0" y="0"/>
              <a:chExt cx="758135" cy="89677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758135" cy="896770"/>
              </a:xfrm>
              <a:custGeom>
                <a:avLst/>
                <a:gdLst/>
                <a:ahLst/>
                <a:cxnLst/>
                <a:rect r="r" b="b" t="t" l="l"/>
                <a:pathLst>
                  <a:path h="896770" w="758135">
                    <a:moveTo>
                      <a:pt x="43032" y="0"/>
                    </a:moveTo>
                    <a:lnTo>
                      <a:pt x="715103" y="0"/>
                    </a:lnTo>
                    <a:cubicBezTo>
                      <a:pt x="738869" y="0"/>
                      <a:pt x="758135" y="19266"/>
                      <a:pt x="758135" y="43032"/>
                    </a:cubicBezTo>
                    <a:lnTo>
                      <a:pt x="758135" y="853737"/>
                    </a:lnTo>
                    <a:cubicBezTo>
                      <a:pt x="758135" y="865150"/>
                      <a:pt x="753602" y="876096"/>
                      <a:pt x="745532" y="884166"/>
                    </a:cubicBezTo>
                    <a:cubicBezTo>
                      <a:pt x="737461" y="892236"/>
                      <a:pt x="726516" y="896770"/>
                      <a:pt x="715103" y="896770"/>
                    </a:cubicBezTo>
                    <a:lnTo>
                      <a:pt x="43032" y="896770"/>
                    </a:lnTo>
                    <a:cubicBezTo>
                      <a:pt x="31619" y="896770"/>
                      <a:pt x="20674" y="892236"/>
                      <a:pt x="12604" y="884166"/>
                    </a:cubicBezTo>
                    <a:cubicBezTo>
                      <a:pt x="4534" y="876096"/>
                      <a:pt x="0" y="865150"/>
                      <a:pt x="0" y="853737"/>
                    </a:cubicBezTo>
                    <a:lnTo>
                      <a:pt x="0" y="43032"/>
                    </a:lnTo>
                    <a:cubicBezTo>
                      <a:pt x="0" y="31619"/>
                      <a:pt x="4534" y="20674"/>
                      <a:pt x="12604" y="12604"/>
                    </a:cubicBezTo>
                    <a:cubicBezTo>
                      <a:pt x="20674" y="4534"/>
                      <a:pt x="31619" y="0"/>
                      <a:pt x="43032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48AFF">
                      <a:alpha val="100000"/>
                    </a:srgbClr>
                  </a:gs>
                  <a:gs pos="100000">
                    <a:srgbClr val="B100E8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9525"/>
                <a:ext cx="758135" cy="90629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1"/>
                  </a:lnSpc>
                </a:pPr>
              </a:p>
            </p:txBody>
          </p:sp>
        </p:grpSp>
        <p:sp>
          <p:nvSpPr>
            <p:cNvPr name="Freeform 15" id="15"/>
            <p:cNvSpPr/>
            <p:nvPr/>
          </p:nvSpPr>
          <p:spPr>
            <a:xfrm flipH="false" flipV="false" rot="0">
              <a:off x="143575" y="422761"/>
              <a:ext cx="3405560" cy="949758"/>
            </a:xfrm>
            <a:custGeom>
              <a:avLst/>
              <a:gdLst/>
              <a:ahLst/>
              <a:cxnLst/>
              <a:rect r="r" b="b" t="t" l="l"/>
              <a:pathLst>
                <a:path h="949758" w="3405560">
                  <a:moveTo>
                    <a:pt x="0" y="0"/>
                  </a:moveTo>
                  <a:lnTo>
                    <a:pt x="3405560" y="0"/>
                  </a:lnTo>
                  <a:lnTo>
                    <a:pt x="3405560" y="949758"/>
                  </a:lnTo>
                  <a:lnTo>
                    <a:pt x="0" y="9497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70899" y="1581543"/>
              <a:ext cx="3550911" cy="27262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24"/>
                </a:lnSpc>
              </a:pPr>
              <a:r>
                <a:rPr lang="en-US" sz="1249">
                  <a:solidFill>
                    <a:srgbClr val="FFFFFF"/>
                  </a:solidFill>
                  <a:latin typeface="DM Sans"/>
                </a:rPr>
                <a:t>Primero necesitamos obtener su ecuación de movi</a:t>
              </a:r>
              <a:r>
                <a:rPr lang="en-US" sz="1249">
                  <a:solidFill>
                    <a:srgbClr val="FFFFFF"/>
                  </a:solidFill>
                  <a:latin typeface="DM Sans"/>
                </a:rPr>
                <a:t>miento parabólico</a:t>
              </a:r>
            </a:p>
            <a:p>
              <a:pPr algn="ctr">
                <a:lnSpc>
                  <a:spcPts val="1824"/>
                </a:lnSpc>
              </a:pPr>
              <a:r>
                <a:rPr lang="en-US" sz="1249">
                  <a:solidFill>
                    <a:srgbClr val="FFFFFF"/>
                  </a:solidFill>
                  <a:latin typeface="DM Sans"/>
                </a:rPr>
                <a:t>Donde:</a:t>
              </a:r>
            </a:p>
            <a:p>
              <a:pPr algn="ctr" marL="269825" indent="-134913" lvl="1">
                <a:lnSpc>
                  <a:spcPts val="1824"/>
                </a:lnSpc>
                <a:buFont typeface="Arial"/>
                <a:buChar char="•"/>
              </a:pPr>
              <a:r>
                <a:rPr lang="en-US" sz="1249">
                  <a:solidFill>
                    <a:srgbClr val="FFFFFF"/>
                  </a:solidFill>
                  <a:latin typeface="DM Sans"/>
                </a:rPr>
                <a:t> g = 9,81m/s2</a:t>
              </a:r>
            </a:p>
            <a:p>
              <a:pPr algn="ctr" marL="269825" indent="-134913" lvl="1">
                <a:lnSpc>
                  <a:spcPts val="1824"/>
                </a:lnSpc>
                <a:buFont typeface="Arial"/>
                <a:buChar char="•"/>
              </a:pPr>
              <a:r>
                <a:rPr lang="en-US" sz="1249">
                  <a:solidFill>
                    <a:srgbClr val="FFFFFF"/>
                  </a:solidFill>
                  <a:latin typeface="DM Sans"/>
                </a:rPr>
                <a:t>v es la velocidad inicial </a:t>
              </a:r>
            </a:p>
            <a:p>
              <a:pPr algn="ctr" marL="269825" indent="-134913" lvl="1">
                <a:lnSpc>
                  <a:spcPts val="1824"/>
                </a:lnSpc>
                <a:buFont typeface="Arial"/>
                <a:buChar char="•"/>
              </a:pPr>
              <a:r>
                <a:rPr lang="en-US" sz="1249">
                  <a:solidFill>
                    <a:srgbClr val="FFFFFF"/>
                  </a:solidFill>
                  <a:latin typeface="DM Sans"/>
                </a:rPr>
                <a:t>y0 es la altura de la que la bomba cae.</a:t>
              </a:r>
            </a:p>
            <a:p>
              <a:pPr algn="ctr" marL="269825" indent="-134913" lvl="1">
                <a:lnSpc>
                  <a:spcPts val="1824"/>
                </a:lnSpc>
                <a:buFont typeface="Arial"/>
                <a:buChar char="•"/>
              </a:pPr>
              <a:r>
                <a:rPr lang="en-US" sz="1249">
                  <a:solidFill>
                    <a:srgbClr val="FFFFFF"/>
                  </a:solidFill>
                  <a:latin typeface="DM Sans"/>
                </a:rPr>
                <a:t>x representa la distancia horizonta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879665" y="5398590"/>
            <a:ext cx="2878546" cy="2945461"/>
            <a:chOff x="0" y="0"/>
            <a:chExt cx="3838061" cy="3927281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3838061" cy="3927281"/>
              <a:chOff x="0" y="0"/>
              <a:chExt cx="758135" cy="775759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758135" cy="775759"/>
              </a:xfrm>
              <a:custGeom>
                <a:avLst/>
                <a:gdLst/>
                <a:ahLst/>
                <a:cxnLst/>
                <a:rect r="r" b="b" t="t" l="l"/>
                <a:pathLst>
                  <a:path h="775759" w="758135">
                    <a:moveTo>
                      <a:pt x="43032" y="0"/>
                    </a:moveTo>
                    <a:lnTo>
                      <a:pt x="715103" y="0"/>
                    </a:lnTo>
                    <a:cubicBezTo>
                      <a:pt x="738869" y="0"/>
                      <a:pt x="758135" y="19266"/>
                      <a:pt x="758135" y="43032"/>
                    </a:cubicBezTo>
                    <a:lnTo>
                      <a:pt x="758135" y="732727"/>
                    </a:lnTo>
                    <a:cubicBezTo>
                      <a:pt x="758135" y="744140"/>
                      <a:pt x="753602" y="755085"/>
                      <a:pt x="745532" y="763155"/>
                    </a:cubicBezTo>
                    <a:cubicBezTo>
                      <a:pt x="737461" y="771225"/>
                      <a:pt x="726516" y="775759"/>
                      <a:pt x="715103" y="775759"/>
                    </a:cubicBezTo>
                    <a:lnTo>
                      <a:pt x="43032" y="775759"/>
                    </a:lnTo>
                    <a:cubicBezTo>
                      <a:pt x="31619" y="775759"/>
                      <a:pt x="20674" y="771225"/>
                      <a:pt x="12604" y="763155"/>
                    </a:cubicBezTo>
                    <a:cubicBezTo>
                      <a:pt x="4534" y="755085"/>
                      <a:pt x="0" y="744140"/>
                      <a:pt x="0" y="732727"/>
                    </a:cubicBezTo>
                    <a:lnTo>
                      <a:pt x="0" y="43032"/>
                    </a:lnTo>
                    <a:cubicBezTo>
                      <a:pt x="0" y="31619"/>
                      <a:pt x="4534" y="20674"/>
                      <a:pt x="12604" y="12604"/>
                    </a:cubicBezTo>
                    <a:cubicBezTo>
                      <a:pt x="20674" y="4534"/>
                      <a:pt x="31619" y="0"/>
                      <a:pt x="43032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48AFF">
                      <a:alpha val="100000"/>
                    </a:srgbClr>
                  </a:gs>
                  <a:gs pos="100000">
                    <a:srgbClr val="B100E8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9525"/>
                <a:ext cx="758135" cy="78528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1"/>
                  </a:lnSpc>
                </a:pPr>
              </a:p>
            </p:txBody>
          </p:sp>
        </p:grpSp>
        <p:sp>
          <p:nvSpPr>
            <p:cNvPr name="Freeform 21" id="21"/>
            <p:cNvSpPr/>
            <p:nvPr/>
          </p:nvSpPr>
          <p:spPr>
            <a:xfrm flipH="false" flipV="false" rot="0">
              <a:off x="321599" y="406451"/>
              <a:ext cx="3084662" cy="1311983"/>
            </a:xfrm>
            <a:custGeom>
              <a:avLst/>
              <a:gdLst/>
              <a:ahLst/>
              <a:cxnLst/>
              <a:rect r="r" b="b" t="t" l="l"/>
              <a:pathLst>
                <a:path h="1311983" w="3084662">
                  <a:moveTo>
                    <a:pt x="0" y="0"/>
                  </a:moveTo>
                  <a:lnTo>
                    <a:pt x="3084662" y="0"/>
                  </a:lnTo>
                  <a:lnTo>
                    <a:pt x="3084662" y="1311983"/>
                  </a:lnTo>
                  <a:lnTo>
                    <a:pt x="0" y="13119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269499" y="2067988"/>
              <a:ext cx="3263762" cy="12022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24"/>
                </a:lnSpc>
              </a:pPr>
              <a:r>
                <a:rPr lang="en-US" sz="1249">
                  <a:solidFill>
                    <a:srgbClr val="FFFFFF"/>
                  </a:solidFill>
                  <a:latin typeface="DM Sans"/>
                </a:rPr>
                <a:t>Tiempo de impacto:</a:t>
              </a:r>
            </a:p>
            <a:p>
              <a:pPr algn="ctr">
                <a:lnSpc>
                  <a:spcPts val="1824"/>
                </a:lnSpc>
              </a:pPr>
              <a:r>
                <a:rPr lang="en-US" sz="1249">
                  <a:solidFill>
                    <a:srgbClr val="FFFFFF"/>
                  </a:solidFill>
                  <a:latin typeface="DM Sans"/>
                </a:rPr>
                <a:t>Donde:</a:t>
              </a:r>
            </a:p>
            <a:p>
              <a:pPr algn="ctr" marL="269825" indent="-134913" lvl="1">
                <a:lnSpc>
                  <a:spcPts val="1824"/>
                </a:lnSpc>
                <a:buFont typeface="Arial"/>
                <a:buChar char="•"/>
              </a:pPr>
              <a:r>
                <a:rPr lang="en-US" sz="1249">
                  <a:solidFill>
                    <a:srgbClr val="FFFFFF"/>
                  </a:solidFill>
                  <a:latin typeface="DM Sans"/>
                </a:rPr>
                <a:t>ha es la altura del avión.</a:t>
              </a:r>
            </a:p>
            <a:p>
              <a:pPr algn="ctr" marL="269825" indent="-134913" lvl="1">
                <a:lnSpc>
                  <a:spcPts val="1824"/>
                </a:lnSpc>
                <a:buFont typeface="Arial"/>
                <a:buChar char="•"/>
              </a:pPr>
              <a:r>
                <a:rPr lang="en-US" sz="1249">
                  <a:solidFill>
                    <a:srgbClr val="FFFFFF"/>
                  </a:solidFill>
                  <a:latin typeface="DM Sans"/>
                </a:rPr>
                <a:t>g es  la gravedad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2592744" y="3319227"/>
            <a:ext cx="2878546" cy="2723805"/>
            <a:chOff x="0" y="0"/>
            <a:chExt cx="3838061" cy="3631740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0"/>
              <a:ext cx="3838061" cy="3631740"/>
              <a:chOff x="0" y="0"/>
              <a:chExt cx="758135" cy="717381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758135" cy="717381"/>
              </a:xfrm>
              <a:custGeom>
                <a:avLst/>
                <a:gdLst/>
                <a:ahLst/>
                <a:cxnLst/>
                <a:rect r="r" b="b" t="t" l="l"/>
                <a:pathLst>
                  <a:path h="717381" w="758135">
                    <a:moveTo>
                      <a:pt x="43032" y="0"/>
                    </a:moveTo>
                    <a:lnTo>
                      <a:pt x="715103" y="0"/>
                    </a:lnTo>
                    <a:cubicBezTo>
                      <a:pt x="738869" y="0"/>
                      <a:pt x="758135" y="19266"/>
                      <a:pt x="758135" y="43032"/>
                    </a:cubicBezTo>
                    <a:lnTo>
                      <a:pt x="758135" y="674348"/>
                    </a:lnTo>
                    <a:cubicBezTo>
                      <a:pt x="758135" y="685761"/>
                      <a:pt x="753602" y="696707"/>
                      <a:pt x="745532" y="704777"/>
                    </a:cubicBezTo>
                    <a:cubicBezTo>
                      <a:pt x="737461" y="712847"/>
                      <a:pt x="726516" y="717381"/>
                      <a:pt x="715103" y="717381"/>
                    </a:cubicBezTo>
                    <a:lnTo>
                      <a:pt x="43032" y="717381"/>
                    </a:lnTo>
                    <a:cubicBezTo>
                      <a:pt x="31619" y="717381"/>
                      <a:pt x="20674" y="712847"/>
                      <a:pt x="12604" y="704777"/>
                    </a:cubicBezTo>
                    <a:cubicBezTo>
                      <a:pt x="4534" y="696707"/>
                      <a:pt x="0" y="685761"/>
                      <a:pt x="0" y="674348"/>
                    </a:cubicBezTo>
                    <a:lnTo>
                      <a:pt x="0" y="43032"/>
                    </a:lnTo>
                    <a:cubicBezTo>
                      <a:pt x="0" y="31619"/>
                      <a:pt x="4534" y="20674"/>
                      <a:pt x="12604" y="12604"/>
                    </a:cubicBezTo>
                    <a:cubicBezTo>
                      <a:pt x="20674" y="4534"/>
                      <a:pt x="31619" y="0"/>
                      <a:pt x="43032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48AFF">
                      <a:alpha val="100000"/>
                    </a:srgbClr>
                  </a:gs>
                  <a:gs pos="100000">
                    <a:srgbClr val="B100E8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9525"/>
                <a:ext cx="758135" cy="72690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1"/>
                  </a:lnSpc>
                </a:pPr>
              </a:p>
            </p:txBody>
          </p:sp>
        </p:grpSp>
        <p:sp>
          <p:nvSpPr>
            <p:cNvPr name="Freeform 27" id="27"/>
            <p:cNvSpPr/>
            <p:nvPr/>
          </p:nvSpPr>
          <p:spPr>
            <a:xfrm flipH="false" flipV="false" rot="0">
              <a:off x="284594" y="330178"/>
              <a:ext cx="3268872" cy="1134797"/>
            </a:xfrm>
            <a:custGeom>
              <a:avLst/>
              <a:gdLst/>
              <a:ahLst/>
              <a:cxnLst/>
              <a:rect r="r" b="b" t="t" l="l"/>
              <a:pathLst>
                <a:path h="1134797" w="3268872">
                  <a:moveTo>
                    <a:pt x="0" y="0"/>
                  </a:moveTo>
                  <a:lnTo>
                    <a:pt x="3268873" y="0"/>
                  </a:lnTo>
                  <a:lnTo>
                    <a:pt x="3268873" y="1134798"/>
                  </a:lnTo>
                  <a:lnTo>
                    <a:pt x="0" y="1134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1533" t="-22151" r="0" b="0"/>
              </a:stretch>
            </a:blipFill>
          </p:spPr>
        </p:sp>
        <p:sp>
          <p:nvSpPr>
            <p:cNvPr name="TextBox 28" id="28"/>
            <p:cNvSpPr txBox="true"/>
            <p:nvPr/>
          </p:nvSpPr>
          <p:spPr>
            <a:xfrm rot="0">
              <a:off x="284594" y="1573234"/>
              <a:ext cx="3263762" cy="18121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24"/>
                </a:lnSpc>
              </a:pPr>
              <a:r>
                <a:rPr lang="en-US" sz="1249">
                  <a:solidFill>
                    <a:srgbClr val="FFFFFF"/>
                  </a:solidFill>
                  <a:latin typeface="DM Sans"/>
                </a:rPr>
                <a:t>El movimiento rectilíneo uniforme, calculamos la distancia horizontal x impacto</a:t>
              </a:r>
            </a:p>
            <a:p>
              <a:pPr algn="ctr">
                <a:lnSpc>
                  <a:spcPts val="1824"/>
                </a:lnSpc>
              </a:pPr>
              <a:r>
                <a:rPr lang="en-US" sz="1249">
                  <a:solidFill>
                    <a:srgbClr val="FFFFFF"/>
                  </a:solidFill>
                  <a:latin typeface="DM Sans"/>
                </a:rPr>
                <a:t>en el momento del impacto</a:t>
              </a:r>
            </a:p>
            <a:p>
              <a:pPr algn="ctr">
                <a:lnSpc>
                  <a:spcPts val="1824"/>
                </a:lnSpc>
              </a:pPr>
              <a:r>
                <a:rPr lang="en-US" sz="1249">
                  <a:solidFill>
                    <a:srgbClr val="FFFFFF"/>
                  </a:solidFill>
                  <a:latin typeface="DM Sans"/>
                </a:rPr>
                <a:t>donde v es la velocidad constante del avión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568681" y="1814095"/>
            <a:ext cx="17894953" cy="17894953"/>
          </a:xfrm>
          <a:custGeom>
            <a:avLst/>
            <a:gdLst/>
            <a:ahLst/>
            <a:cxnLst/>
            <a:rect r="r" b="b" t="t" l="l"/>
            <a:pathLst>
              <a:path h="17894953" w="17894953">
                <a:moveTo>
                  <a:pt x="0" y="0"/>
                </a:moveTo>
                <a:lnTo>
                  <a:pt x="17894952" y="0"/>
                </a:lnTo>
                <a:lnTo>
                  <a:pt x="17894952" y="17894952"/>
                </a:lnTo>
                <a:lnTo>
                  <a:pt x="0" y="178949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24620" y="-1132633"/>
            <a:ext cx="3308580" cy="3304444"/>
          </a:xfrm>
          <a:custGeom>
            <a:avLst/>
            <a:gdLst/>
            <a:ahLst/>
            <a:cxnLst/>
            <a:rect r="r" b="b" t="t" l="l"/>
            <a:pathLst>
              <a:path h="3304444" w="3308580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33710" y="8634778"/>
            <a:ext cx="3308580" cy="3304444"/>
          </a:xfrm>
          <a:custGeom>
            <a:avLst/>
            <a:gdLst/>
            <a:ahLst/>
            <a:cxnLst/>
            <a:rect r="r" b="b" t="t" l="l"/>
            <a:pathLst>
              <a:path h="3304444" w="3308580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55676" y="3013078"/>
            <a:ext cx="9474231" cy="4791050"/>
          </a:xfrm>
          <a:custGeom>
            <a:avLst/>
            <a:gdLst/>
            <a:ahLst/>
            <a:cxnLst/>
            <a:rect r="r" b="b" t="t" l="l"/>
            <a:pathLst>
              <a:path h="4791050" w="9474231">
                <a:moveTo>
                  <a:pt x="0" y="0"/>
                </a:moveTo>
                <a:lnTo>
                  <a:pt x="9474231" y="0"/>
                </a:lnTo>
                <a:lnTo>
                  <a:pt x="9474231" y="4791050"/>
                </a:lnTo>
                <a:lnTo>
                  <a:pt x="0" y="47910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287" t="-6917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974424" y="882465"/>
            <a:ext cx="6553075" cy="1807745"/>
          </a:xfrm>
          <a:custGeom>
            <a:avLst/>
            <a:gdLst/>
            <a:ahLst/>
            <a:cxnLst/>
            <a:rect r="r" b="b" t="t" l="l"/>
            <a:pathLst>
              <a:path h="1807745" w="6553075">
                <a:moveTo>
                  <a:pt x="0" y="0"/>
                </a:moveTo>
                <a:lnTo>
                  <a:pt x="6553075" y="0"/>
                </a:lnTo>
                <a:lnTo>
                  <a:pt x="6553075" y="1807745"/>
                </a:lnTo>
                <a:lnTo>
                  <a:pt x="0" y="180774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974424" y="3408371"/>
            <a:ext cx="6608797" cy="972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9"/>
              </a:lnSpc>
              <a:spcBef>
                <a:spcPct val="0"/>
              </a:spcBef>
            </a:pPr>
            <a:r>
              <a:rPr lang="en-US" sz="2129">
                <a:solidFill>
                  <a:srgbClr val="FFFFFF"/>
                </a:solidFill>
                <a:latin typeface="DM Sans Italics"/>
              </a:rPr>
              <a:t>Esta función permite graficar la montaña con valores de 0 desde el origen hasta el punto </a:t>
            </a:r>
            <a:r>
              <a:rPr lang="en-US" sz="2129">
                <a:solidFill>
                  <a:srgbClr val="FFFFFF"/>
                </a:solidFill>
                <a:latin typeface="DM Sans Italics"/>
              </a:rPr>
              <a:t>donde comienza a elevarse (en d2)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2147870" y="5535818"/>
            <a:ext cx="4317627" cy="3722482"/>
            <a:chOff x="0" y="0"/>
            <a:chExt cx="5756836" cy="4963310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5756836" cy="4963310"/>
              <a:chOff x="0" y="0"/>
              <a:chExt cx="875677" cy="75497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75677" cy="754973"/>
              </a:xfrm>
              <a:custGeom>
                <a:avLst/>
                <a:gdLst/>
                <a:ahLst/>
                <a:cxnLst/>
                <a:rect r="r" b="b" t="t" l="l"/>
                <a:pathLst>
                  <a:path h="754973" w="875677">
                    <a:moveTo>
                      <a:pt x="37256" y="0"/>
                    </a:moveTo>
                    <a:lnTo>
                      <a:pt x="838421" y="0"/>
                    </a:lnTo>
                    <a:cubicBezTo>
                      <a:pt x="858997" y="0"/>
                      <a:pt x="875677" y="16680"/>
                      <a:pt x="875677" y="37256"/>
                    </a:cubicBezTo>
                    <a:lnTo>
                      <a:pt x="875677" y="717717"/>
                    </a:lnTo>
                    <a:cubicBezTo>
                      <a:pt x="875677" y="727598"/>
                      <a:pt x="871752" y="737074"/>
                      <a:pt x="864765" y="744061"/>
                    </a:cubicBezTo>
                    <a:cubicBezTo>
                      <a:pt x="857778" y="751048"/>
                      <a:pt x="848302" y="754973"/>
                      <a:pt x="838421" y="754973"/>
                    </a:cubicBezTo>
                    <a:lnTo>
                      <a:pt x="37256" y="754973"/>
                    </a:lnTo>
                    <a:cubicBezTo>
                      <a:pt x="16680" y="754973"/>
                      <a:pt x="0" y="738293"/>
                      <a:pt x="0" y="717717"/>
                    </a:cubicBezTo>
                    <a:lnTo>
                      <a:pt x="0" y="37256"/>
                    </a:lnTo>
                    <a:cubicBezTo>
                      <a:pt x="0" y="27375"/>
                      <a:pt x="3925" y="17899"/>
                      <a:pt x="10912" y="10912"/>
                    </a:cubicBezTo>
                    <a:cubicBezTo>
                      <a:pt x="17899" y="3925"/>
                      <a:pt x="27375" y="0"/>
                      <a:pt x="37256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48AFF">
                      <a:alpha val="100000"/>
                    </a:srgbClr>
                  </a:gs>
                  <a:gs pos="100000">
                    <a:srgbClr val="B100E8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9525"/>
                <a:ext cx="875677" cy="7644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31"/>
                  </a:lnSpc>
                </a:pPr>
              </a:p>
            </p:txBody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359448" y="511341"/>
              <a:ext cx="5006257" cy="1315040"/>
            </a:xfrm>
            <a:custGeom>
              <a:avLst/>
              <a:gdLst/>
              <a:ahLst/>
              <a:cxnLst/>
              <a:rect r="r" b="b" t="t" l="l"/>
              <a:pathLst>
                <a:path h="1315040" w="5006257">
                  <a:moveTo>
                    <a:pt x="0" y="0"/>
                  </a:moveTo>
                  <a:lnTo>
                    <a:pt x="5006257" y="0"/>
                  </a:lnTo>
                  <a:lnTo>
                    <a:pt x="5006257" y="1315040"/>
                  </a:lnTo>
                  <a:lnTo>
                    <a:pt x="0" y="13150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-6347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154045" y="2069318"/>
              <a:ext cx="5417064" cy="27278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369"/>
                </a:lnSpc>
              </a:pPr>
              <a:r>
                <a:rPr lang="en-US" sz="1622">
                  <a:solidFill>
                    <a:srgbClr val="FFFFFF"/>
                  </a:solidFill>
                  <a:latin typeface="DM Sans"/>
                </a:rPr>
                <a:t> La mitad de la base b de la</a:t>
              </a:r>
            </a:p>
            <a:p>
              <a:pPr algn="just">
                <a:lnSpc>
                  <a:spcPts val="2369"/>
                </a:lnSpc>
              </a:pPr>
              <a:r>
                <a:rPr lang="en-US" sz="1622">
                  <a:solidFill>
                    <a:srgbClr val="FFFFFF"/>
                  </a:solidFill>
                  <a:latin typeface="DM Sans"/>
                </a:rPr>
                <a:t>montaña se calcula utilizando la forrmula.</a:t>
              </a:r>
            </a:p>
            <a:p>
              <a:pPr algn="just">
                <a:lnSpc>
                  <a:spcPts val="2369"/>
                </a:lnSpc>
              </a:pPr>
              <a:r>
                <a:rPr lang="en-US" sz="1622">
                  <a:solidFill>
                    <a:srgbClr val="FFFFFF"/>
                  </a:solidFill>
                  <a:latin typeface="DM Sans"/>
                </a:rPr>
                <a:t>D</a:t>
              </a:r>
              <a:r>
                <a:rPr lang="en-US" sz="1622">
                  <a:solidFill>
                    <a:srgbClr val="FFFFFF"/>
                  </a:solidFill>
                  <a:latin typeface="DM Sans"/>
                </a:rPr>
                <a:t>onde:</a:t>
              </a:r>
            </a:p>
            <a:p>
              <a:pPr algn="just">
                <a:lnSpc>
                  <a:spcPts val="2369"/>
                </a:lnSpc>
              </a:pPr>
              <a:r>
                <a:rPr lang="en-US" sz="1622">
                  <a:solidFill>
                    <a:srgbClr val="FFFFFF"/>
                  </a:solidFill>
                  <a:latin typeface="DM Sans"/>
                </a:rPr>
                <a:t>b es la mitad de la base de la montaña.</a:t>
              </a:r>
            </a:p>
            <a:p>
              <a:pPr algn="just">
                <a:lnSpc>
                  <a:spcPts val="2369"/>
                </a:lnSpc>
              </a:pPr>
              <a:r>
                <a:rPr lang="en-US" sz="1622">
                  <a:solidFill>
                    <a:srgbClr val="FFFFFF"/>
                  </a:solidFill>
                  <a:latin typeface="DM Sans"/>
                </a:rPr>
                <a:t>hm es la altura de la montaña.</a:t>
              </a:r>
            </a:p>
            <a:p>
              <a:pPr algn="just">
                <a:lnSpc>
                  <a:spcPts val="2369"/>
                </a:lnSpc>
              </a:pPr>
              <a:r>
                <a:rPr lang="en-US" sz="1622">
                  <a:solidFill>
                    <a:srgbClr val="FFFFFF"/>
                  </a:solidFill>
                  <a:latin typeface="DM Sans"/>
                </a:rPr>
                <a:t>α es el ángulo de inclinación de la pendiente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68424" y="7867652"/>
            <a:ext cx="5257108" cy="5250537"/>
          </a:xfrm>
          <a:custGeom>
            <a:avLst/>
            <a:gdLst/>
            <a:ahLst/>
            <a:cxnLst/>
            <a:rect r="r" b="b" t="t" l="l"/>
            <a:pathLst>
              <a:path h="5250537" w="5257108">
                <a:moveTo>
                  <a:pt x="0" y="0"/>
                </a:moveTo>
                <a:lnTo>
                  <a:pt x="5257108" y="0"/>
                </a:lnTo>
                <a:lnTo>
                  <a:pt x="5257108" y="5250536"/>
                </a:lnTo>
                <a:lnTo>
                  <a:pt x="0" y="52505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431023" y="-2171348"/>
            <a:ext cx="5257108" cy="5250537"/>
          </a:xfrm>
          <a:custGeom>
            <a:avLst/>
            <a:gdLst/>
            <a:ahLst/>
            <a:cxnLst/>
            <a:rect r="r" b="b" t="t" l="l"/>
            <a:pathLst>
              <a:path h="5250537" w="5257108">
                <a:moveTo>
                  <a:pt x="0" y="0"/>
                </a:moveTo>
                <a:lnTo>
                  <a:pt x="5257108" y="0"/>
                </a:lnTo>
                <a:lnTo>
                  <a:pt x="5257108" y="5250537"/>
                </a:lnTo>
                <a:lnTo>
                  <a:pt x="0" y="52505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028700" y="-143539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694933" y="1853062"/>
            <a:ext cx="12898134" cy="7405238"/>
          </a:xfrm>
          <a:custGeom>
            <a:avLst/>
            <a:gdLst/>
            <a:ahLst/>
            <a:cxnLst/>
            <a:rect r="r" b="b" t="t" l="l"/>
            <a:pathLst>
              <a:path h="7405238" w="12898134">
                <a:moveTo>
                  <a:pt x="0" y="0"/>
                </a:moveTo>
                <a:lnTo>
                  <a:pt x="12898134" y="0"/>
                </a:lnTo>
                <a:lnTo>
                  <a:pt x="12898134" y="7405238"/>
                </a:lnTo>
                <a:lnTo>
                  <a:pt x="0" y="74052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293625" y="622227"/>
            <a:ext cx="9474742" cy="982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81"/>
              </a:lnSpc>
              <a:spcBef>
                <a:spcPct val="0"/>
              </a:spcBef>
            </a:pPr>
            <a:r>
              <a:rPr lang="en-US" sz="5741">
                <a:solidFill>
                  <a:srgbClr val="048AFF"/>
                </a:solidFill>
                <a:latin typeface="Now Bold"/>
              </a:rPr>
              <a:t>Ejecución del programa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001244">
            <a:off x="10917706" y="7049713"/>
            <a:ext cx="14283863" cy="12962606"/>
          </a:xfrm>
          <a:custGeom>
            <a:avLst/>
            <a:gdLst/>
            <a:ahLst/>
            <a:cxnLst/>
            <a:rect r="r" b="b" t="t" l="l"/>
            <a:pathLst>
              <a:path h="12962606" w="14283863">
                <a:moveTo>
                  <a:pt x="0" y="0"/>
                </a:moveTo>
                <a:lnTo>
                  <a:pt x="14283863" y="0"/>
                </a:lnTo>
                <a:lnTo>
                  <a:pt x="14283863" y="12962606"/>
                </a:lnTo>
                <a:lnTo>
                  <a:pt x="0" y="129626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84654">
            <a:off x="-6628924" y="-8283079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7"/>
                </a:lnTo>
                <a:lnTo>
                  <a:pt x="0" y="114316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45481" y="-69377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892270" y="3365166"/>
            <a:ext cx="1076845" cy="1076845"/>
          </a:xfrm>
          <a:custGeom>
            <a:avLst/>
            <a:gdLst/>
            <a:ahLst/>
            <a:cxnLst/>
            <a:rect r="r" b="b" t="t" l="l"/>
            <a:pathLst>
              <a:path h="1076845" w="1076845">
                <a:moveTo>
                  <a:pt x="0" y="0"/>
                </a:moveTo>
                <a:lnTo>
                  <a:pt x="1076846" y="0"/>
                </a:lnTo>
                <a:lnTo>
                  <a:pt x="1076846" y="1076846"/>
                </a:lnTo>
                <a:lnTo>
                  <a:pt x="0" y="1076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85077" y="6063130"/>
            <a:ext cx="6437528" cy="53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8"/>
              </a:lnSpc>
            </a:pPr>
            <a:r>
              <a:rPr lang="en-US" sz="3225">
                <a:solidFill>
                  <a:srgbClr val="B100E8"/>
                </a:solidFill>
                <a:latin typeface="Now Bold"/>
              </a:rPr>
              <a:t>For watching this presentation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627991" y="4685964"/>
            <a:ext cx="11370537" cy="1429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59"/>
              </a:lnSpc>
            </a:pPr>
            <a:r>
              <a:rPr lang="en-US" sz="8387">
                <a:solidFill>
                  <a:srgbClr val="048AFF"/>
                </a:solidFill>
                <a:latin typeface="Now Bold"/>
              </a:rPr>
              <a:t>THANK YOU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370200" y="3508389"/>
            <a:ext cx="1782254" cy="874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845" spc="-56">
                <a:solidFill>
                  <a:srgbClr val="FFFAEB"/>
                </a:solidFill>
                <a:latin typeface="DM Sans Italics"/>
              </a:rPr>
              <a:t>Metodos </a:t>
            </a: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845" spc="-56">
                <a:solidFill>
                  <a:srgbClr val="FFFAEB"/>
                </a:solidFill>
                <a:latin typeface="DM Sans Italics"/>
              </a:rPr>
              <a:t>Numericos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DAGIZwB8Wz4</dc:identifier>
  <dcterms:modified xsi:type="dcterms:W3CDTF">2011-08-01T06:04:30Z</dcterms:modified>
  <cp:revision>1</cp:revision>
  <dc:title>Proyecto de Sobrevuelo</dc:title>
</cp:coreProperties>
</file>