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2" r:id="rId4"/>
  </p:sldMasterIdLst>
  <p:notesMasterIdLst>
    <p:notesMasterId r:id="rId15"/>
  </p:notesMasterIdLst>
  <p:handoutMasterIdLst>
    <p:handoutMasterId r:id="rId16"/>
  </p:handoutMasterIdLst>
  <p:sldIdLst>
    <p:sldId id="256" r:id="rId5"/>
    <p:sldId id="269" r:id="rId6"/>
    <p:sldId id="268" r:id="rId7"/>
    <p:sldId id="270" r:id="rId8"/>
    <p:sldId id="273" r:id="rId9"/>
    <p:sldId id="275" r:id="rId10"/>
    <p:sldId id="274" r:id="rId11"/>
    <p:sldId id="276"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291" autoAdjust="0"/>
  </p:normalViewPr>
  <p:slideViewPr>
    <p:cSldViewPr snapToGrid="0" showGuides="1">
      <p:cViewPr varScale="1">
        <p:scale>
          <a:sx n="60" d="100"/>
          <a:sy n="60" d="100"/>
        </p:scale>
        <p:origin x="96" y="1332"/>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11.09.2023</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11.09.2023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4425CD-0A81-4F34-97D3-97E7F2F9FFF1}"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90D6E-BE91-4B90-BBD7-C0C16F53FABC}" type="slidenum">
              <a:rPr lang="en-US" smtClean="0"/>
              <a:t>‹#›</a:t>
            </a:fld>
            <a:endParaRPr lang="en-US"/>
          </a:p>
        </p:txBody>
      </p:sp>
      <p:sp>
        <p:nvSpPr>
          <p:cNvPr id="7"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320739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33057266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426225712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134372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708089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4425CD-0A81-4F34-97D3-97E7F2F9FFF1}"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7"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8"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9"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216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425CD-0A81-4F34-97D3-97E7F2F9FFF1}"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
        <p:nvSpPr>
          <p:cNvPr id="7"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80017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4425CD-0A81-4F34-97D3-97E7F2F9FFF1}"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68028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4425CD-0A81-4F34-97D3-97E7F2F9FFF1}"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10"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1"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2"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3"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186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4425CD-0A81-4F34-97D3-97E7F2F9FFF1}"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6"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7"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8"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9"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0"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21673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425CD-0A81-4F34-97D3-97E7F2F9FFF1}" type="datetimeFigureOut">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5"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6"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7"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8"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75030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07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sp>
        <p:nvSpPr>
          <p:cNvPr id="8"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40608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u-RU"/>
              <a:t>MM.DD.20XX</a:t>
            </a:r>
            <a:endParaRPr lang="ru-R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ru-R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5E168-DA5E-4888-8D8A-92B118324C14}" type="slidenum">
              <a:rPr lang="ru-RU" smtClean="0"/>
              <a:pPr/>
              <a:t>‹#›</a:t>
            </a:fld>
            <a:endParaRPr lang="ru-RU" dirty="0"/>
          </a:p>
        </p:txBody>
      </p:sp>
      <p:sp>
        <p:nvSpPr>
          <p:cNvPr id="7" name="MSIPCMContentMarking" descr="{&quot;HashCode&quot;:-54214931,&quot;Placement&quot;:&quot;Footer&quot;,&quot;Top&quot;:522.862549,&quot;Left&quot;:0.0,&quot;SlideWidth&quot;:960,&quot;SlideHeight&quot;:540}"/>
          <p:cNvSpPr txBox="1"/>
          <p:nvPr userDrawn="1"/>
        </p:nvSpPr>
        <p:spPr>
          <a:xfrm>
            <a:off x="0" y="6640354"/>
            <a:ext cx="744382" cy="217646"/>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279216339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6" r:id="rId13"/>
    <p:sldLayoutId id="2147483693" r:id="rId14"/>
    <p:sldLayoutId id="2147483694" r:id="rId15"/>
    <p:sldLayoutId id="2147483697" r:id="rId16"/>
    <p:sldLayoutId id="2147483698" r:id="rId17"/>
    <p:sldLayoutId id="2147483699" r:id="rId18"/>
    <p:sldLayoutId id="2147483701" r:id="rId19"/>
    <p:sldLayoutId id="2147483700" r:id="rId20"/>
    <p:sldLayoutId id="2147483687" r:id="rId21"/>
    <p:sldLayoutId id="2147483696" r:id="rId22"/>
    <p:sldLayoutId id="2147483688" r:id="rId2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PRESENTATION</a:t>
            </a:r>
            <a:br>
              <a:rPr lang="en-US" dirty="0"/>
            </a:br>
            <a:r>
              <a:rPr lang="en-US" dirty="0"/>
              <a:t>TITLE</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a:xfrm>
            <a:off x="770021" y="3773554"/>
            <a:ext cx="10510754" cy="1101897"/>
          </a:xfrm>
        </p:spPr>
        <p:txBody>
          <a:bodyPr/>
          <a:lstStyle/>
          <a:p>
            <a:r>
              <a:rPr lang="en-US" dirty="0"/>
              <a:t>Automating Home Loan Approval </a:t>
            </a:r>
          </a:p>
          <a:p>
            <a:r>
              <a:rPr lang="en-US" dirty="0"/>
              <a:t>with Machine Learning	</a:t>
            </a:r>
            <a:endParaRPr lang="ru-RU"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solidFill>
                  <a:schemeClr val="tx1"/>
                </a:solidFill>
              </a:rPr>
              <a:t>September 11, 2023</a:t>
            </a:r>
            <a:endParaRPr lang="ru-RU" dirty="0">
              <a:solidFill>
                <a:schemeClr val="tx1"/>
              </a:solidFill>
            </a:endParaRPr>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3074529"/>
            <a:ext cx="11417968" cy="2588637"/>
          </a:xfrm>
        </p:spPr>
        <p:txBody>
          <a:bodyPr>
            <a:noAutofit/>
          </a:bodyPr>
          <a:lstStyle/>
          <a:p>
            <a:r>
              <a:rPr lang="en-US" sz="2400" b="1" i="0" dirty="0">
                <a:solidFill>
                  <a:srgbClr val="343541"/>
                </a:solidFill>
                <a:effectLst/>
                <a:latin typeface="Söhne"/>
              </a:rPr>
              <a:t>Start with AutoML: </a:t>
            </a:r>
            <a:r>
              <a:rPr lang="en-US" sz="2400" i="0" dirty="0">
                <a:solidFill>
                  <a:srgbClr val="343541"/>
                </a:solidFill>
                <a:effectLst/>
                <a:latin typeface="Söhne"/>
              </a:rPr>
              <a:t>Begin model development with AutoML to save time in predicting applicants who might default.</a:t>
            </a:r>
          </a:p>
          <a:p>
            <a:r>
              <a:rPr lang="en-US" sz="2400" b="1" i="0" dirty="0">
                <a:solidFill>
                  <a:srgbClr val="343541"/>
                </a:solidFill>
                <a:effectLst/>
                <a:latin typeface="Söhne"/>
              </a:rPr>
              <a:t>Consider Bespoke ML: </a:t>
            </a:r>
            <a:r>
              <a:rPr lang="en-US" sz="2400" i="0" dirty="0">
                <a:solidFill>
                  <a:srgbClr val="343541"/>
                </a:solidFill>
                <a:effectLst/>
                <a:latin typeface="Söhne"/>
              </a:rPr>
              <a:t>Explore Bespoke ML for fine-tuning and optimizing the model once the initial model is in place. </a:t>
            </a:r>
          </a:p>
          <a:p>
            <a:r>
              <a:rPr lang="en-US" sz="2400" b="1" i="0" dirty="0">
                <a:solidFill>
                  <a:srgbClr val="343541"/>
                </a:solidFill>
                <a:effectLst/>
                <a:latin typeface="Söhne"/>
              </a:rPr>
              <a:t>Prioritize Data Quality: </a:t>
            </a:r>
            <a:r>
              <a:rPr lang="en-US" sz="2400" i="0" dirty="0">
                <a:solidFill>
                  <a:srgbClr val="343541"/>
                </a:solidFill>
                <a:effectLst/>
                <a:latin typeface="Söhne"/>
              </a:rPr>
              <a:t>Invest in data quality and feature engineering to ensure accurate predictions. </a:t>
            </a:r>
          </a:p>
          <a:p>
            <a:r>
              <a:rPr lang="en-US" sz="2400" b="1" i="0" dirty="0">
                <a:solidFill>
                  <a:srgbClr val="343541"/>
                </a:solidFill>
                <a:effectLst/>
                <a:latin typeface="Söhne"/>
              </a:rPr>
              <a:t>Regular Monitoring: </a:t>
            </a:r>
            <a:r>
              <a:rPr lang="en-US" sz="2400" i="0" dirty="0">
                <a:solidFill>
                  <a:srgbClr val="343541"/>
                </a:solidFill>
                <a:effectLst/>
                <a:latin typeface="Söhne"/>
              </a:rPr>
              <a:t>Continuously monitor and retrain the model to adapt to changing borrower behaviours and maintain accuracy.</a:t>
            </a: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Recommendations</a:t>
            </a:r>
            <a:endParaRPr lang="ru-RU" sz="3200" dirty="0"/>
          </a:p>
        </p:txBody>
      </p:sp>
    </p:spTree>
    <p:extLst>
      <p:ext uri="{BB962C8B-B14F-4D97-AF65-F5344CB8AC3E}">
        <p14:creationId xmlns:p14="http://schemas.microsoft.com/office/powerpoint/2010/main" val="336209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fontAlgn="base"/>
            <a:r>
              <a:rPr lang="en-US" sz="1800" dirty="0">
                <a:solidFill>
                  <a:schemeClr val="tx1"/>
                </a:solidFill>
              </a:rPr>
              <a:t>Data Science Lifecycle​</a:t>
            </a:r>
          </a:p>
          <a:p>
            <a:pPr fontAlgn="base"/>
            <a:r>
              <a:rPr lang="en-US" sz="1800" dirty="0">
                <a:solidFill>
                  <a:schemeClr val="tx1"/>
                </a:solidFill>
              </a:rPr>
              <a:t>Project Overview​</a:t>
            </a:r>
          </a:p>
          <a:p>
            <a:pPr fontAlgn="base"/>
            <a:r>
              <a:rPr lang="en-US" sz="1800" dirty="0">
                <a:solidFill>
                  <a:schemeClr val="tx1"/>
                </a:solidFill>
              </a:rPr>
              <a:t>Data </a:t>
            </a:r>
          </a:p>
          <a:p>
            <a:pPr fontAlgn="base"/>
            <a:r>
              <a:rPr lang="en-US" sz="1800" dirty="0">
                <a:solidFill>
                  <a:schemeClr val="tx1"/>
                </a:solidFill>
              </a:rPr>
              <a:t>Analysis</a:t>
            </a:r>
          </a:p>
          <a:p>
            <a:pPr fontAlgn="base"/>
            <a:r>
              <a:rPr lang="en-US" sz="1800" dirty="0">
                <a:solidFill>
                  <a:schemeClr val="tx1"/>
                </a:solidFill>
              </a:rPr>
              <a:t>Modeling</a:t>
            </a:r>
          </a:p>
          <a:p>
            <a:pPr fontAlgn="base"/>
            <a:r>
              <a:rPr lang="en-US" sz="1800" dirty="0">
                <a:solidFill>
                  <a:schemeClr val="tx1"/>
                </a:solidFill>
              </a:rPr>
              <a:t>Model Evaluation</a:t>
            </a:r>
          </a:p>
          <a:p>
            <a:pPr fontAlgn="base"/>
            <a:r>
              <a:rPr lang="en-US" sz="1800" dirty="0">
                <a:solidFill>
                  <a:schemeClr val="tx1"/>
                </a:solidFill>
              </a:rPr>
              <a:t>Recommendations</a:t>
            </a:r>
          </a:p>
          <a:p>
            <a:endParaRPr lang="en-US" sz="18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Agenda</a:t>
            </a:r>
            <a:endParaRPr lang="ru-RU" sz="3200" dirty="0"/>
          </a:p>
        </p:txBody>
      </p:sp>
    </p:spTree>
    <p:extLst>
      <p:ext uri="{BB962C8B-B14F-4D97-AF65-F5344CB8AC3E}">
        <p14:creationId xmlns:p14="http://schemas.microsoft.com/office/powerpoint/2010/main" val="195479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Data Science Lifecycle</a:t>
            </a:r>
            <a:endParaRPr lang="ru-RU" sz="3200" dirty="0"/>
          </a:p>
        </p:txBody>
      </p:sp>
      <p:pic>
        <p:nvPicPr>
          <p:cNvPr id="8" name="Picture 7">
            <a:extLst>
              <a:ext uri="{FF2B5EF4-FFF2-40B4-BE49-F238E27FC236}">
                <a16:creationId xmlns:a16="http://schemas.microsoft.com/office/drawing/2014/main" id="{AC3A6E49-3F0C-C6FC-D729-3FF935DE7D43}"/>
              </a:ext>
            </a:extLst>
          </p:cNvPr>
          <p:cNvPicPr>
            <a:picLocks noChangeAspect="1"/>
          </p:cNvPicPr>
          <p:nvPr/>
        </p:nvPicPr>
        <p:blipFill>
          <a:blip r:embed="rId2"/>
          <a:stretch>
            <a:fillRect/>
          </a:stretch>
        </p:blipFill>
        <p:spPr>
          <a:xfrm>
            <a:off x="5523172" y="806176"/>
            <a:ext cx="5830628" cy="5830628"/>
          </a:xfrm>
          <a:prstGeom prst="rect">
            <a:avLst/>
          </a:prstGeom>
        </p:spPr>
      </p:pic>
    </p:spTree>
    <p:extLst>
      <p:ext uri="{BB962C8B-B14F-4D97-AF65-F5344CB8AC3E}">
        <p14:creationId xmlns:p14="http://schemas.microsoft.com/office/powerpoint/2010/main" val="205246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1" y="3074529"/>
            <a:ext cx="11000873" cy="2588637"/>
          </a:xfrm>
        </p:spPr>
        <p:txBody>
          <a:bodyPr>
            <a:noAutofit/>
          </a:bodyPr>
          <a:lstStyle/>
          <a:p>
            <a:pPr algn="l"/>
            <a:r>
              <a:rPr lang="en-US" sz="2400" b="1" i="0" dirty="0">
                <a:solidFill>
                  <a:srgbClr val="374151"/>
                </a:solidFill>
                <a:effectLst/>
                <a:latin typeface="Söhne"/>
              </a:rPr>
              <a:t>Business Problem:</a:t>
            </a:r>
            <a:r>
              <a:rPr lang="en-US" sz="2400" b="0" i="0" dirty="0">
                <a:solidFill>
                  <a:srgbClr val="374151"/>
                </a:solidFill>
                <a:effectLst/>
                <a:latin typeface="Söhne"/>
              </a:rPr>
              <a:t> The current manual home loan application process requires 2-3 days for applicant notifications.</a:t>
            </a:r>
          </a:p>
          <a:p>
            <a:pPr algn="l"/>
            <a:r>
              <a:rPr lang="en-US" sz="2400" b="1" i="0" dirty="0">
                <a:solidFill>
                  <a:srgbClr val="374151"/>
                </a:solidFill>
                <a:effectLst/>
                <a:latin typeface="Söhne"/>
              </a:rPr>
              <a:t>Business Objective:</a:t>
            </a:r>
            <a:r>
              <a:rPr lang="en-US" sz="2400" b="0" i="0" dirty="0">
                <a:solidFill>
                  <a:srgbClr val="374151"/>
                </a:solidFill>
                <a:effectLst/>
                <a:latin typeface="Söhne"/>
              </a:rPr>
              <a:t> The aim is to reduce notification time to seconds, utilizing machine learning on historical data for instant loan status predictions.</a:t>
            </a:r>
          </a:p>
          <a:p>
            <a:pPr algn="l"/>
            <a:r>
              <a:rPr lang="en-US" sz="2400" b="1" i="0" dirty="0">
                <a:solidFill>
                  <a:srgbClr val="374151"/>
                </a:solidFill>
                <a:effectLst/>
                <a:latin typeface="Söhne"/>
              </a:rPr>
              <a:t>Hypothesis:</a:t>
            </a:r>
            <a:r>
              <a:rPr lang="en-US" sz="2400" b="0" i="0" dirty="0">
                <a:solidFill>
                  <a:srgbClr val="374151"/>
                </a:solidFill>
                <a:effectLst/>
                <a:latin typeface="Söhne"/>
              </a:rPr>
              <a:t> Historical data-driven machine learning can significantly decrease the time applicants wait for loan status notifications.</a:t>
            </a: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Project Overview</a:t>
            </a:r>
            <a:endParaRPr lang="ru-RU" sz="3200" dirty="0"/>
          </a:p>
        </p:txBody>
      </p:sp>
    </p:spTree>
    <p:extLst>
      <p:ext uri="{BB962C8B-B14F-4D97-AF65-F5344CB8AC3E}">
        <p14:creationId xmlns:p14="http://schemas.microsoft.com/office/powerpoint/2010/main" val="54045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fontScale="85000" lnSpcReduction="10000"/>
          </a:bodyPr>
          <a:lstStyle/>
          <a:p>
            <a:r>
              <a:rPr lang="en-US" sz="3200" dirty="0"/>
              <a:t>Process Overview / Solution</a:t>
            </a:r>
            <a:endParaRPr lang="ru-RU" sz="3200" dirty="0"/>
          </a:p>
        </p:txBody>
      </p:sp>
      <p:pic>
        <p:nvPicPr>
          <p:cNvPr id="7" name="Picture 6">
            <a:extLst>
              <a:ext uri="{FF2B5EF4-FFF2-40B4-BE49-F238E27FC236}">
                <a16:creationId xmlns:a16="http://schemas.microsoft.com/office/drawing/2014/main" id="{BB60FA09-8237-A2AE-DA01-B88401E79D83}"/>
              </a:ext>
            </a:extLst>
          </p:cNvPr>
          <p:cNvPicPr>
            <a:picLocks noChangeAspect="1"/>
          </p:cNvPicPr>
          <p:nvPr/>
        </p:nvPicPr>
        <p:blipFill>
          <a:blip r:embed="rId2"/>
          <a:stretch>
            <a:fillRect/>
          </a:stretch>
        </p:blipFill>
        <p:spPr>
          <a:xfrm>
            <a:off x="764585" y="3818789"/>
            <a:ext cx="1053078" cy="1053078"/>
          </a:xfrm>
          <a:prstGeom prst="rect">
            <a:avLst/>
          </a:prstGeom>
        </p:spPr>
      </p:pic>
      <p:pic>
        <p:nvPicPr>
          <p:cNvPr id="9" name="Picture 8">
            <a:extLst>
              <a:ext uri="{FF2B5EF4-FFF2-40B4-BE49-F238E27FC236}">
                <a16:creationId xmlns:a16="http://schemas.microsoft.com/office/drawing/2014/main" id="{3020FA06-2D7D-4384-8EAF-D20FC727F691}"/>
              </a:ext>
            </a:extLst>
          </p:cNvPr>
          <p:cNvPicPr>
            <a:picLocks noChangeAspect="1"/>
          </p:cNvPicPr>
          <p:nvPr/>
        </p:nvPicPr>
        <p:blipFill>
          <a:blip r:embed="rId3"/>
          <a:stretch>
            <a:fillRect/>
          </a:stretch>
        </p:blipFill>
        <p:spPr>
          <a:xfrm>
            <a:off x="2210649" y="4002890"/>
            <a:ext cx="532551" cy="532551"/>
          </a:xfrm>
          <a:prstGeom prst="rect">
            <a:avLst/>
          </a:prstGeom>
        </p:spPr>
      </p:pic>
      <p:pic>
        <p:nvPicPr>
          <p:cNvPr id="11" name="Picture 10">
            <a:extLst>
              <a:ext uri="{FF2B5EF4-FFF2-40B4-BE49-F238E27FC236}">
                <a16:creationId xmlns:a16="http://schemas.microsoft.com/office/drawing/2014/main" id="{BBF8D16D-D707-CB40-E659-E77769644C2F}"/>
              </a:ext>
            </a:extLst>
          </p:cNvPr>
          <p:cNvPicPr>
            <a:picLocks noChangeAspect="1"/>
          </p:cNvPicPr>
          <p:nvPr/>
        </p:nvPicPr>
        <p:blipFill>
          <a:blip r:embed="rId4"/>
          <a:stretch>
            <a:fillRect/>
          </a:stretch>
        </p:blipFill>
        <p:spPr>
          <a:xfrm flipH="1">
            <a:off x="2984960" y="3569444"/>
            <a:ext cx="1551769" cy="1551769"/>
          </a:xfrm>
          <a:prstGeom prst="rect">
            <a:avLst/>
          </a:prstGeom>
        </p:spPr>
      </p:pic>
      <p:pic>
        <p:nvPicPr>
          <p:cNvPr id="13" name="Picture 12">
            <a:extLst>
              <a:ext uri="{FF2B5EF4-FFF2-40B4-BE49-F238E27FC236}">
                <a16:creationId xmlns:a16="http://schemas.microsoft.com/office/drawing/2014/main" id="{D8AF54B0-C46B-2637-DA84-B663889950C1}"/>
              </a:ext>
            </a:extLst>
          </p:cNvPr>
          <p:cNvPicPr>
            <a:picLocks noChangeAspect="1"/>
          </p:cNvPicPr>
          <p:nvPr/>
        </p:nvPicPr>
        <p:blipFill>
          <a:blip r:embed="rId5"/>
          <a:stretch>
            <a:fillRect/>
          </a:stretch>
        </p:blipFill>
        <p:spPr>
          <a:xfrm>
            <a:off x="5479408" y="3507851"/>
            <a:ext cx="1551769" cy="1551769"/>
          </a:xfrm>
          <a:prstGeom prst="rect">
            <a:avLst/>
          </a:prstGeom>
        </p:spPr>
      </p:pic>
      <p:pic>
        <p:nvPicPr>
          <p:cNvPr id="14" name="Picture 13">
            <a:extLst>
              <a:ext uri="{FF2B5EF4-FFF2-40B4-BE49-F238E27FC236}">
                <a16:creationId xmlns:a16="http://schemas.microsoft.com/office/drawing/2014/main" id="{E2AF97D8-2B3D-8C3B-DF49-A157524F4CEB}"/>
              </a:ext>
            </a:extLst>
          </p:cNvPr>
          <p:cNvPicPr>
            <a:picLocks noChangeAspect="1"/>
          </p:cNvPicPr>
          <p:nvPr/>
        </p:nvPicPr>
        <p:blipFill>
          <a:blip r:embed="rId3"/>
          <a:stretch>
            <a:fillRect/>
          </a:stretch>
        </p:blipFill>
        <p:spPr>
          <a:xfrm>
            <a:off x="4741793" y="4002889"/>
            <a:ext cx="532551" cy="532551"/>
          </a:xfrm>
          <a:prstGeom prst="rect">
            <a:avLst/>
          </a:prstGeom>
        </p:spPr>
      </p:pic>
      <p:pic>
        <p:nvPicPr>
          <p:cNvPr id="15" name="Picture 14">
            <a:extLst>
              <a:ext uri="{FF2B5EF4-FFF2-40B4-BE49-F238E27FC236}">
                <a16:creationId xmlns:a16="http://schemas.microsoft.com/office/drawing/2014/main" id="{755BF9B2-6FB9-5CCF-8957-20EB9652BC3F}"/>
              </a:ext>
            </a:extLst>
          </p:cNvPr>
          <p:cNvPicPr>
            <a:picLocks noChangeAspect="1"/>
          </p:cNvPicPr>
          <p:nvPr/>
        </p:nvPicPr>
        <p:blipFill>
          <a:blip r:embed="rId3"/>
          <a:stretch>
            <a:fillRect/>
          </a:stretch>
        </p:blipFill>
        <p:spPr>
          <a:xfrm>
            <a:off x="7236241" y="3998413"/>
            <a:ext cx="532551" cy="532551"/>
          </a:xfrm>
          <a:prstGeom prst="rect">
            <a:avLst/>
          </a:prstGeom>
        </p:spPr>
      </p:pic>
      <p:pic>
        <p:nvPicPr>
          <p:cNvPr id="18" name="Picture 17">
            <a:extLst>
              <a:ext uri="{FF2B5EF4-FFF2-40B4-BE49-F238E27FC236}">
                <a16:creationId xmlns:a16="http://schemas.microsoft.com/office/drawing/2014/main" id="{DEDFE8FB-2887-399F-B12C-C0470A87FC7E}"/>
              </a:ext>
            </a:extLst>
          </p:cNvPr>
          <p:cNvPicPr>
            <a:picLocks noChangeAspect="1"/>
          </p:cNvPicPr>
          <p:nvPr/>
        </p:nvPicPr>
        <p:blipFill>
          <a:blip r:embed="rId3"/>
          <a:stretch>
            <a:fillRect/>
          </a:stretch>
        </p:blipFill>
        <p:spPr>
          <a:xfrm>
            <a:off x="9730689" y="3998413"/>
            <a:ext cx="532551" cy="532551"/>
          </a:xfrm>
          <a:prstGeom prst="rect">
            <a:avLst/>
          </a:prstGeom>
        </p:spPr>
      </p:pic>
      <p:pic>
        <p:nvPicPr>
          <p:cNvPr id="20" name="Picture 19">
            <a:extLst>
              <a:ext uri="{FF2B5EF4-FFF2-40B4-BE49-F238E27FC236}">
                <a16:creationId xmlns:a16="http://schemas.microsoft.com/office/drawing/2014/main" id="{FF02E69D-FC34-8AD3-6EB2-79D5F1253E36}"/>
              </a:ext>
            </a:extLst>
          </p:cNvPr>
          <p:cNvPicPr>
            <a:picLocks noChangeAspect="1"/>
          </p:cNvPicPr>
          <p:nvPr/>
        </p:nvPicPr>
        <p:blipFill>
          <a:blip r:embed="rId6"/>
          <a:stretch>
            <a:fillRect/>
          </a:stretch>
        </p:blipFill>
        <p:spPr>
          <a:xfrm>
            <a:off x="10468304" y="3631036"/>
            <a:ext cx="1240831" cy="1240831"/>
          </a:xfrm>
          <a:prstGeom prst="rect">
            <a:avLst/>
          </a:prstGeom>
        </p:spPr>
      </p:pic>
      <p:pic>
        <p:nvPicPr>
          <p:cNvPr id="21" name="Picture 20">
            <a:extLst>
              <a:ext uri="{FF2B5EF4-FFF2-40B4-BE49-F238E27FC236}">
                <a16:creationId xmlns:a16="http://schemas.microsoft.com/office/drawing/2014/main" id="{83FD3A8D-DAC3-85A4-FCD3-352FA831ABE6}"/>
              </a:ext>
            </a:extLst>
          </p:cNvPr>
          <p:cNvPicPr>
            <a:picLocks noChangeAspect="1"/>
          </p:cNvPicPr>
          <p:nvPr/>
        </p:nvPicPr>
        <p:blipFill>
          <a:blip r:embed="rId4"/>
          <a:stretch>
            <a:fillRect/>
          </a:stretch>
        </p:blipFill>
        <p:spPr>
          <a:xfrm flipH="1">
            <a:off x="7834715" y="3569443"/>
            <a:ext cx="1551769" cy="1551769"/>
          </a:xfrm>
          <a:prstGeom prst="rect">
            <a:avLst/>
          </a:prstGeom>
        </p:spPr>
      </p:pic>
      <p:sp>
        <p:nvSpPr>
          <p:cNvPr id="23" name="TextBox 22">
            <a:extLst>
              <a:ext uri="{FF2B5EF4-FFF2-40B4-BE49-F238E27FC236}">
                <a16:creationId xmlns:a16="http://schemas.microsoft.com/office/drawing/2014/main" id="{3FAA3414-A475-89AE-C143-0E2C2DEC35F7}"/>
              </a:ext>
            </a:extLst>
          </p:cNvPr>
          <p:cNvSpPr txBox="1"/>
          <p:nvPr/>
        </p:nvSpPr>
        <p:spPr>
          <a:xfrm>
            <a:off x="764585" y="5155620"/>
            <a:ext cx="6112042" cy="1477328"/>
          </a:xfrm>
          <a:prstGeom prst="rect">
            <a:avLst/>
          </a:prstGeom>
          <a:noFill/>
        </p:spPr>
        <p:txBody>
          <a:bodyPr wrap="square">
            <a:spAutoFit/>
          </a:bodyPr>
          <a:lstStyle/>
          <a:p>
            <a:r>
              <a:rPr lang="en-US" b="0" i="0" dirty="0">
                <a:solidFill>
                  <a:srgbClr val="374151"/>
                </a:solidFill>
                <a:effectLst/>
                <a:latin typeface="Söhne"/>
              </a:rPr>
              <a:t>Applicants can apply from any device, providing personal details as asked. Once submitted, the machine learning model, trained on historical data, instantly predicts and displays the outcome (Accepted or Declined) on the same device within seconds.</a:t>
            </a:r>
            <a:endParaRPr lang="en-IN" dirty="0"/>
          </a:p>
        </p:txBody>
      </p:sp>
    </p:spTree>
    <p:extLst>
      <p:ext uri="{BB962C8B-B14F-4D97-AF65-F5344CB8AC3E}">
        <p14:creationId xmlns:p14="http://schemas.microsoft.com/office/powerpoint/2010/main" val="223283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2630905"/>
            <a:ext cx="11145252" cy="3593432"/>
          </a:xfrm>
        </p:spPr>
        <p:txBody>
          <a:bodyPr>
            <a:noAutofit/>
          </a:bodyPr>
          <a:lstStyle/>
          <a:p>
            <a:endParaRPr lang="en-US" sz="2400" dirty="0">
              <a:solidFill>
                <a:schemeClr val="tx1"/>
              </a:solidFill>
            </a:endParaRPr>
          </a:p>
          <a:p>
            <a:pPr eaLnBrk="0" fontAlgn="base" hangingPunct="0">
              <a:lnSpc>
                <a:spcPct val="100000"/>
              </a:lnSpc>
              <a:spcBef>
                <a:spcPct val="0"/>
              </a:spcBef>
              <a:spcAft>
                <a:spcPct val="0"/>
              </a:spcAft>
              <a:buClrTx/>
            </a:pPr>
            <a:r>
              <a:rPr kumimoji="0" lang="en-US" altLang="en-US" sz="2400" b="0" i="0" u="none" strike="noStrike" cap="none" normalizeH="0" baseline="0" dirty="0">
                <a:ln>
                  <a:noFill/>
                </a:ln>
                <a:solidFill>
                  <a:srgbClr val="374151"/>
                </a:solidFill>
                <a:effectLst/>
                <a:latin typeface="Söhne"/>
              </a:rPr>
              <a:t>Data Contains 981 records and 13 columns</a:t>
            </a:r>
            <a:endParaRPr lang="en-US" altLang="en-US" sz="2400" dirty="0">
              <a:solidFill>
                <a:srgbClr val="374151"/>
              </a:solidFill>
              <a:latin typeface="Söhne"/>
            </a:endParaRPr>
          </a:p>
          <a:p>
            <a:pPr eaLnBrk="0" fontAlgn="base" hangingPunct="0">
              <a:lnSpc>
                <a:spcPct val="100000"/>
              </a:lnSpc>
              <a:spcBef>
                <a:spcPct val="0"/>
              </a:spcBef>
              <a:spcAft>
                <a:spcPct val="0"/>
              </a:spcAft>
              <a:buClrTx/>
            </a:pPr>
            <a:r>
              <a:rPr kumimoji="0" lang="en-US" altLang="en-US" sz="2400" b="0" i="0" u="none" strike="noStrike" cap="none" normalizeH="0" baseline="0" dirty="0">
                <a:ln>
                  <a:noFill/>
                </a:ln>
                <a:solidFill>
                  <a:srgbClr val="374151"/>
                </a:solidFill>
                <a:effectLst/>
                <a:latin typeface="Söhne"/>
              </a:rPr>
              <a:t>The number of categorical</a:t>
            </a:r>
            <a:r>
              <a:rPr lang="en-US" altLang="en-US" sz="2400" dirty="0">
                <a:solidFill>
                  <a:srgbClr val="374151"/>
                </a:solidFill>
                <a:latin typeface="Söhne"/>
              </a:rPr>
              <a:t> columns – 5</a:t>
            </a:r>
          </a:p>
          <a:p>
            <a:pPr eaLnBrk="0" fontAlgn="base" hangingPunct="0">
              <a:lnSpc>
                <a:spcPct val="100000"/>
              </a:lnSpc>
              <a:spcBef>
                <a:spcPct val="0"/>
              </a:spcBef>
              <a:spcAft>
                <a:spcPct val="0"/>
              </a:spcAft>
              <a:buClrTx/>
            </a:pPr>
            <a:r>
              <a:rPr kumimoji="0" lang="en-US" altLang="en-US" sz="2400" b="0" i="0" u="none" strike="noStrike" cap="none" normalizeH="0" baseline="0" dirty="0">
                <a:ln>
                  <a:noFill/>
                </a:ln>
                <a:solidFill>
                  <a:srgbClr val="374151"/>
                </a:solidFill>
                <a:effectLst/>
                <a:latin typeface="Söhne"/>
              </a:rPr>
              <a:t>The number of numerical columns – 8</a:t>
            </a:r>
          </a:p>
          <a:p>
            <a:pPr eaLnBrk="0" fontAlgn="base" hangingPunct="0">
              <a:lnSpc>
                <a:spcPct val="100000"/>
              </a:lnSpc>
              <a:spcBef>
                <a:spcPct val="0"/>
              </a:spcBef>
              <a:spcAft>
                <a:spcPct val="0"/>
              </a:spcAft>
              <a:buClrTx/>
            </a:pPr>
            <a:r>
              <a:rPr lang="en-US" altLang="en-US" sz="2400" dirty="0">
                <a:solidFill>
                  <a:srgbClr val="374151"/>
                </a:solidFill>
                <a:latin typeface="Söhne"/>
              </a:rPr>
              <a:t>Target/Loan Status – Y(422) and N(192)</a:t>
            </a:r>
            <a:endParaRPr kumimoji="0" lang="en-US" altLang="en-US" sz="2400" b="0" i="0" u="none" strike="noStrike" cap="none" normalizeH="0" baseline="0" dirty="0">
              <a:ln>
                <a:noFill/>
              </a:ln>
              <a:solidFill>
                <a:srgbClr val="374151"/>
              </a:solidFill>
              <a:effectLst/>
              <a:latin typeface="Söhne"/>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Data</a:t>
            </a:r>
            <a:endParaRPr lang="ru-RU" sz="3200" dirty="0"/>
          </a:p>
        </p:txBody>
      </p:sp>
      <p:sp>
        <p:nvSpPr>
          <p:cNvPr id="7" name="Rectangle 2">
            <a:extLst>
              <a:ext uri="{FF2B5EF4-FFF2-40B4-BE49-F238E27FC236}">
                <a16:creationId xmlns:a16="http://schemas.microsoft.com/office/drawing/2014/main" id="{1982D0AB-5295-C0C1-B84A-8E25B27E32A9}"/>
              </a:ext>
            </a:extLst>
          </p:cNvPr>
          <p:cNvSpPr>
            <a:spLocks noChangeArrowheads="1"/>
          </p:cNvSpPr>
          <p:nvPr/>
        </p:nvSpPr>
        <p:spPr bwMode="auto">
          <a:xfrm>
            <a:off x="0" y="-138499"/>
            <a:ext cx="264816"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024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Analysis</a:t>
            </a:r>
            <a:endParaRPr lang="ru-RU" sz="3200" dirty="0"/>
          </a:p>
        </p:txBody>
      </p:sp>
      <p:pic>
        <p:nvPicPr>
          <p:cNvPr id="7" name="Picture 6">
            <a:extLst>
              <a:ext uri="{FF2B5EF4-FFF2-40B4-BE49-F238E27FC236}">
                <a16:creationId xmlns:a16="http://schemas.microsoft.com/office/drawing/2014/main" id="{82FEE29B-F02A-6873-788D-81038DA72102}"/>
              </a:ext>
            </a:extLst>
          </p:cNvPr>
          <p:cNvPicPr>
            <a:picLocks noChangeAspect="1"/>
          </p:cNvPicPr>
          <p:nvPr/>
        </p:nvPicPr>
        <p:blipFill>
          <a:blip r:embed="rId2"/>
          <a:stretch>
            <a:fillRect/>
          </a:stretch>
        </p:blipFill>
        <p:spPr>
          <a:xfrm>
            <a:off x="2827421" y="2390274"/>
            <a:ext cx="7154779" cy="4331201"/>
          </a:xfrm>
          <a:prstGeom prst="rect">
            <a:avLst/>
          </a:prstGeom>
        </p:spPr>
      </p:pic>
    </p:spTree>
    <p:extLst>
      <p:ext uri="{BB962C8B-B14F-4D97-AF65-F5344CB8AC3E}">
        <p14:creationId xmlns:p14="http://schemas.microsoft.com/office/powerpoint/2010/main" val="231469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3074529"/>
            <a:ext cx="11417968" cy="2588637"/>
          </a:xfrm>
        </p:spPr>
        <p:txBody>
          <a:bodyPr>
            <a:noAutofit/>
          </a:bodyPr>
          <a:lstStyle/>
          <a:p>
            <a:pPr algn="l">
              <a:buFont typeface="Arial" panose="020B0604020202020204" pitchFamily="34" charset="0"/>
              <a:buChar char="•"/>
            </a:pPr>
            <a:r>
              <a:rPr lang="en-US" sz="2400" dirty="0">
                <a:solidFill>
                  <a:srgbClr val="374151"/>
                </a:solidFill>
                <a:latin typeface="Söhne"/>
              </a:rPr>
              <a:t>AutoML and Bespoke ML models were used.</a:t>
            </a:r>
          </a:p>
          <a:p>
            <a:pPr algn="l">
              <a:buFont typeface="Arial" panose="020B0604020202020204" pitchFamily="34" charset="0"/>
              <a:buChar char="•"/>
            </a:pPr>
            <a:r>
              <a:rPr lang="en-US" sz="2400" dirty="0">
                <a:solidFill>
                  <a:srgbClr val="374151"/>
                </a:solidFill>
                <a:latin typeface="Söhne"/>
              </a:rPr>
              <a:t>AutoML</a:t>
            </a:r>
            <a:r>
              <a:rPr lang="en-US" sz="2400" b="0" i="0" dirty="0">
                <a:solidFill>
                  <a:srgbClr val="374151"/>
                </a:solidFill>
                <a:effectLst/>
                <a:latin typeface="Söhne"/>
              </a:rPr>
              <a:t> outperforms Random Forest by 1.7% but not a significant difference.</a:t>
            </a:r>
          </a:p>
          <a:p>
            <a:pPr algn="l">
              <a:buFont typeface="Arial" panose="020B0604020202020204" pitchFamily="34" charset="0"/>
              <a:buChar char="•"/>
            </a:pPr>
            <a:r>
              <a:rPr lang="en-US" sz="2400" b="0" i="0" dirty="0">
                <a:solidFill>
                  <a:srgbClr val="374151"/>
                </a:solidFill>
                <a:effectLst/>
                <a:latin typeface="Söhne"/>
              </a:rPr>
              <a:t>Both models have similar precision.</a:t>
            </a:r>
          </a:p>
          <a:p>
            <a:pPr marL="0" indent="0" algn="l">
              <a:buNone/>
            </a:pPr>
            <a:endParaRPr lang="en-US" sz="2400" b="0" i="0" dirty="0">
              <a:solidFill>
                <a:srgbClr val="374151"/>
              </a:solidFill>
              <a:effectLst/>
              <a:latin typeface="Söhne"/>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Modeling</a:t>
            </a:r>
            <a:endParaRPr lang="ru-RU" sz="3200" dirty="0"/>
          </a:p>
        </p:txBody>
      </p:sp>
    </p:spTree>
    <p:extLst>
      <p:ext uri="{BB962C8B-B14F-4D97-AF65-F5344CB8AC3E}">
        <p14:creationId xmlns:p14="http://schemas.microsoft.com/office/powerpoint/2010/main" val="148360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3074529"/>
            <a:ext cx="11417968" cy="2588637"/>
          </a:xfrm>
        </p:spPr>
        <p:txBody>
          <a:bodyPr>
            <a:noAutofit/>
          </a:bodyPr>
          <a:lstStyle/>
          <a:p>
            <a:r>
              <a:rPr lang="en-US" sz="2400" dirty="0">
                <a:solidFill>
                  <a:schemeClr val="tx1"/>
                </a:solidFill>
              </a:rPr>
              <a:t>AutoML Accuracy:79%</a:t>
            </a:r>
          </a:p>
          <a:p>
            <a:endParaRPr lang="en-US" sz="2400" dirty="0">
              <a:solidFill>
                <a:schemeClr val="tx1"/>
              </a:solidFill>
            </a:endParaRPr>
          </a:p>
          <a:p>
            <a:r>
              <a:rPr lang="en-US" sz="2400" dirty="0">
                <a:solidFill>
                  <a:schemeClr val="tx1"/>
                </a:solidFill>
              </a:rPr>
              <a:t>Bespoke ML Accuracy: 77%</a:t>
            </a:r>
          </a:p>
          <a:p>
            <a:endParaRPr lang="en-US" sz="2400" dirty="0">
              <a:solidFill>
                <a:schemeClr val="tx1"/>
              </a:solidFill>
            </a:endParaRPr>
          </a:p>
          <a:p>
            <a:r>
              <a:rPr lang="en-US" sz="2400" dirty="0">
                <a:solidFill>
                  <a:schemeClr val="tx1"/>
                </a:solidFill>
              </a:rPr>
              <a:t>Accuracy in model prediction is a measure of how many of the total predictions made by a machine learning model are correct. </a:t>
            </a:r>
          </a:p>
          <a:p>
            <a:endParaRPr lang="en-US" sz="2400" dirty="0">
              <a:solidFill>
                <a:schemeClr val="tx1"/>
              </a:solidFill>
            </a:endParaRPr>
          </a:p>
          <a:p>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Model Evaluation</a:t>
            </a:r>
            <a:endParaRPr lang="ru-RU" sz="3200" dirty="0"/>
          </a:p>
        </p:txBody>
      </p:sp>
    </p:spTree>
    <p:extLst>
      <p:ext uri="{BB962C8B-B14F-4D97-AF65-F5344CB8AC3E}">
        <p14:creationId xmlns:p14="http://schemas.microsoft.com/office/powerpoint/2010/main" val="535308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355</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Wingdings</vt:lpstr>
      <vt:lpstr>Office Theme</vt:lpstr>
      <vt:lpstr>PRESENTATION TITLE</vt:lpstr>
      <vt:lpstr>TEXT LAYOUT 1</vt:lpstr>
      <vt:lpstr>TEXT LAYOUT 1</vt:lpstr>
      <vt:lpstr>TEXT LAYOUT 1</vt:lpstr>
      <vt:lpstr>TEXT LAYOUT 1</vt:lpstr>
      <vt:lpstr>TEXT LAYOUT 1</vt:lpstr>
      <vt:lpstr>TEXT LAYOUT 1</vt:lpstr>
      <vt:lpstr>TEXT LAYOUT 1</vt:lpstr>
      <vt:lpstr>TEXT LAYOUT 1</vt:lpstr>
      <vt:lpstr>TEXT LAYOUT 1</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2022-05-18T22:38:45Z</dcterms:created>
  <dcterms:modified xsi:type="dcterms:W3CDTF">2023-09-11T14:50:09Z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b1c9b508-7c6e-42bd-bedf-808292653d6c_Enabled">
    <vt:lpwstr>true</vt:lpwstr>
  </property>
  <property fmtid="{D5CDD505-2E9C-101B-9397-08002B2CF9AE}" pid="4" name="MSIP_Label_b1c9b508-7c6e-42bd-bedf-808292653d6c_SetDate">
    <vt:lpwstr>2022-05-19T01:22:06Z</vt:lpwstr>
  </property>
  <property fmtid="{D5CDD505-2E9C-101B-9397-08002B2CF9AE}" pid="5" name="MSIP_Label_b1c9b508-7c6e-42bd-bedf-808292653d6c_Method">
    <vt:lpwstr>Standard</vt:lpwstr>
  </property>
  <property fmtid="{D5CDD505-2E9C-101B-9397-08002B2CF9AE}" pid="6" name="MSIP_Label_b1c9b508-7c6e-42bd-bedf-808292653d6c_Name">
    <vt:lpwstr>b1c9b508-7c6e-42bd-bedf-808292653d6c</vt:lpwstr>
  </property>
  <property fmtid="{D5CDD505-2E9C-101B-9397-08002B2CF9AE}" pid="7" name="MSIP_Label_b1c9b508-7c6e-42bd-bedf-808292653d6c_SiteId">
    <vt:lpwstr>2882be50-2012-4d88-ac86-544124e120c8</vt:lpwstr>
  </property>
  <property fmtid="{D5CDD505-2E9C-101B-9397-08002B2CF9AE}" pid="8" name="MSIP_Label_b1c9b508-7c6e-42bd-bedf-808292653d6c_ActionId">
    <vt:lpwstr>c3df17d2-40a2-4bd4-9a6b-f03faab2d8c2</vt:lpwstr>
  </property>
  <property fmtid="{D5CDD505-2E9C-101B-9397-08002B2CF9AE}" pid="9" name="MSIP_Label_b1c9b508-7c6e-42bd-bedf-808292653d6c_ContentBits">
    <vt:lpwstr>3</vt:lpwstr>
  </property>
</Properties>
</file>