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42F7D-A090-9B06-43F1-F27903E50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963526-C301-3379-9C65-B5E4950B9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5520C7-566C-1D22-481F-EABCC8E0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A106-2B1F-49A5-BEEA-99CB1D7F242B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6D856-73CA-DEA0-879A-0F0478DE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04A3D-740A-F0BF-DF61-19DC56FE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BF8-46F5-425C-AE10-B8DCC52BE5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499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64BC5-43F9-60AD-B93B-8340D63A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AEA9E1-6C9C-8677-3BF9-E08155AC7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826E42-BCD9-69C6-0A4A-0566F842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A106-2B1F-49A5-BEEA-99CB1D7F242B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6EC4A-158A-1578-3F7E-A7C3DD19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928A35-6355-DC92-6388-70EF05D2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BF8-46F5-425C-AE10-B8DCC52BE5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31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08307D-22C7-5563-F0BB-FAC73C8C2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32018A-2CFC-DAE5-FAD4-483A00A1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FB557E-F832-7F7C-422F-D7AB3E44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A106-2B1F-49A5-BEEA-99CB1D7F242B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6F44FA-24D9-5EED-28F5-537EEDB2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769E42-70C0-EA42-A503-550DDDD8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BF8-46F5-425C-AE10-B8DCC52BE5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06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7A7B7-665E-B749-B385-DD9FC8B2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661838-78EA-2CED-F96D-02ECAB9C9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59BF01-69EE-DF06-09CB-023657C9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A106-2B1F-49A5-BEEA-99CB1D7F242B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AA2CD4-793C-8796-DB37-EFAE0898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E83E37-C5DC-2E45-177F-E54E6479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BF8-46F5-425C-AE10-B8DCC52BE5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372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FBA08-7B35-D840-B0AB-5DE39205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2446BB-3B29-6ED1-CE4F-9D16571DE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5BD24-24C5-F603-D82D-BBD84460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A106-2B1F-49A5-BEEA-99CB1D7F242B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24626B-985B-9132-54C1-95CFAA0B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61BFE-A338-220C-0FCE-D9CCD500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BF8-46F5-425C-AE10-B8DCC52BE5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550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A740A-7960-997B-6652-C2BE19A0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29770-3A51-72A1-6272-5B112FEC1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5569C2-CB5F-EC77-F67C-B2415EB70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1DCC6A-68BD-F5C4-6369-38B8B3AD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A106-2B1F-49A5-BEEA-99CB1D7F242B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FD19C5-B836-C5B4-3DF4-E41CB8A4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46E84-58BB-4431-EC7A-7A165C62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BF8-46F5-425C-AE10-B8DCC52BE5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5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56D88-2E01-F154-ACCB-30A3BFF7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22E2D3-4694-63CC-BECD-3333CC554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5AC38D-02E2-4207-FE90-3904AE417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CD7614-47C2-597B-99C9-4A1CB4AA8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AF3DED-DF54-D74C-BC65-3CFAE6B08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919A01-485C-D44B-E09D-FFE31887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A106-2B1F-49A5-BEEA-99CB1D7F242B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4B366E-665E-FE09-34C4-3CBA4C20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E68D9B-99F0-C845-AC8F-8F991770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BF8-46F5-425C-AE10-B8DCC52BE5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0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95D74-848E-4393-4323-84D55171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8610F0-BC40-EAB9-47E6-1D36292C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A106-2B1F-49A5-BEEA-99CB1D7F242B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41B192-ABF2-86A9-AE58-A201F152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FB87D7-8EB0-81A4-7B6F-18410601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BF8-46F5-425C-AE10-B8DCC52BE5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50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0B3385-224B-5C19-D003-55488327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A106-2B1F-49A5-BEEA-99CB1D7F242B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8E917F-10D8-A5C5-E6CF-0E167327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6160AF-EE05-0064-E577-1B98BD4D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BF8-46F5-425C-AE10-B8DCC52BE5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531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089B5-6293-5761-B171-03DA060E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F8F857-D79E-632D-CB70-025EF76D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5B207D-BBCB-1DEA-C387-98F1DB90D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CFA7CD-D0A1-88AA-EED3-3705F48D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A106-2B1F-49A5-BEEA-99CB1D7F242B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1FD378-CA96-D0EF-BDC0-D30D6D7E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6B6BC0-E699-EBC9-7553-1A8A4BA6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BF8-46F5-425C-AE10-B8DCC52BE5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251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9FCBC-D25D-3061-DA5D-D480604A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C08E30-FB79-F90C-987A-5583F7505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58B63A-0743-4900-6E6B-A4703FB3E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0A1648-1003-C57D-FBEF-D3443EAC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A106-2B1F-49A5-BEEA-99CB1D7F242B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8A67FD-5F54-EABE-14EA-278E8BB9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B632EB-E002-0B39-4060-81B2F303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BF8-46F5-425C-AE10-B8DCC52BE5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08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93A034-06F4-BC8C-24A8-E0D03409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44A3D1-6491-8342-C1C3-3F4F5265D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86D3AE-A7BC-2A04-F830-37FA4FF45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A106-2B1F-49A5-BEEA-99CB1D7F242B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69554-7893-9EDD-C15B-395877C1D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399CD-77E0-5CDB-DF52-5D4074EE5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ECBF8-46F5-425C-AE10-B8DCC52BE5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379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F1501F56-914D-EF4F-FFA4-1CBAE54EB99E}"/>
              </a:ext>
            </a:extLst>
          </p:cNvPr>
          <p:cNvSpPr txBox="1"/>
          <p:nvPr/>
        </p:nvSpPr>
        <p:spPr>
          <a:xfrm>
            <a:off x="3156815" y="55940"/>
            <a:ext cx="5510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0000"/>
                </a:solidFill>
              </a:rPr>
              <a:t>El camino para la formación de un </a:t>
            </a:r>
            <a:r>
              <a:rPr lang="es-MX" b="0" i="0" u="none" strike="noStrike" dirty="0">
                <a:solidFill>
                  <a:srgbClr val="000000"/>
                </a:solidFill>
                <a:effectLst/>
              </a:rPr>
              <a:t>médico especialista</a:t>
            </a:r>
            <a:endParaRPr lang="es-MX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A98800A9-B446-F965-4D64-7F372BA3BF59}"/>
              </a:ext>
            </a:extLst>
          </p:cNvPr>
          <p:cNvSpPr txBox="1"/>
          <p:nvPr/>
        </p:nvSpPr>
        <p:spPr>
          <a:xfrm>
            <a:off x="200848" y="461439"/>
            <a:ext cx="1094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En México la educación médica es heterogénea, en el año 2018 se tenía el registro de más de 165 escuelas y facultades de medicina pública y privada con programas y características particulares.</a:t>
            </a:r>
            <a:endParaRPr lang="es-MX" sz="1200" b="1" dirty="0">
              <a:solidFill>
                <a:srgbClr val="FF0000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F36FF917-A800-43AE-10CB-A3E2FA025452}"/>
              </a:ext>
            </a:extLst>
          </p:cNvPr>
          <p:cNvSpPr txBox="1"/>
          <p:nvPr/>
        </p:nvSpPr>
        <p:spPr>
          <a:xfrm>
            <a:off x="126370" y="1626850"/>
            <a:ext cx="6095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es-MX" sz="1200" b="1" dirty="0">
                <a:solidFill>
                  <a:srgbClr val="FF0000"/>
                </a:solidFill>
              </a:rPr>
              <a:t>Para realizar estudios de especialidad médica, un requisito indispensable es presentar </a:t>
            </a:r>
            <a:r>
              <a:rPr lang="es-MX" sz="1200" dirty="0"/>
              <a:t>el Examen Nacional de Aspirantes a Residencias Médicas (ENARM), que es un examen destinado a seleccionar a los mejores egresados </a:t>
            </a:r>
            <a:r>
              <a:rPr lang="es-MX" sz="1200" b="1" dirty="0">
                <a:solidFill>
                  <a:srgbClr val="FF0000"/>
                </a:solidFill>
              </a:rPr>
              <a:t>de la licenciatura </a:t>
            </a:r>
            <a:r>
              <a:rPr lang="es-MX" sz="1200" dirty="0"/>
              <a:t>para cada especialidad médica. Es importante mencionar que ninguna institución del Sistema Nacional de Salud puede aceptar residentes que no hayan presentado y aprobado este examen. </a:t>
            </a:r>
            <a:endParaRPr lang="es-MX" sz="1200" b="1" dirty="0">
              <a:solidFill>
                <a:srgbClr val="FF0000"/>
              </a:solidFill>
            </a:endParaRPr>
          </a:p>
        </p:txBody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E183EDBE-B1D6-5BC4-33AE-4C3F022EBB35}"/>
              </a:ext>
            </a:extLst>
          </p:cNvPr>
          <p:cNvGrpSpPr/>
          <p:nvPr/>
        </p:nvGrpSpPr>
        <p:grpSpPr>
          <a:xfrm>
            <a:off x="7122048" y="1146873"/>
            <a:ext cx="4520240" cy="2039635"/>
            <a:chOff x="200848" y="3684890"/>
            <a:chExt cx="4520240" cy="2039635"/>
          </a:xfrm>
        </p:grpSpPr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A4C2828B-0388-2136-2A5F-3A7ADB8E9B78}"/>
                </a:ext>
              </a:extLst>
            </p:cNvPr>
            <p:cNvSpPr txBox="1"/>
            <p:nvPr/>
          </p:nvSpPr>
          <p:spPr>
            <a:xfrm>
              <a:off x="200848" y="3684890"/>
              <a:ext cx="3193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Ejemplo: Duración para una especialidad de entrada de </a:t>
              </a:r>
              <a:r>
                <a:rPr lang="es-MX" sz="1400" b="1" dirty="0"/>
                <a:t>entrada directa</a:t>
              </a:r>
              <a:r>
                <a:rPr lang="es-MX" sz="1400" dirty="0"/>
                <a:t>. </a:t>
              </a:r>
            </a:p>
          </p:txBody>
        </p: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7B49E405-B2F4-9BF7-643B-96D5BA0979F3}"/>
                </a:ext>
              </a:extLst>
            </p:cNvPr>
            <p:cNvGrpSpPr/>
            <p:nvPr/>
          </p:nvGrpSpPr>
          <p:grpSpPr>
            <a:xfrm>
              <a:off x="336217" y="4408551"/>
              <a:ext cx="3521764" cy="1315974"/>
              <a:chOff x="345977" y="5098143"/>
              <a:chExt cx="3521764" cy="1315974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AEFBA284-648D-D706-4386-073C43FBCF66}"/>
                  </a:ext>
                </a:extLst>
              </p:cNvPr>
              <p:cNvGrpSpPr/>
              <p:nvPr/>
            </p:nvGrpSpPr>
            <p:grpSpPr>
              <a:xfrm>
                <a:off x="345977" y="5098143"/>
                <a:ext cx="3521764" cy="1315974"/>
                <a:chOff x="169485" y="4583089"/>
                <a:chExt cx="3521764" cy="1315974"/>
              </a:xfrm>
            </p:grpSpPr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F726F24F-27B2-0195-0318-A3DE5EF4D8E0}"/>
                    </a:ext>
                  </a:extLst>
                </p:cNvPr>
                <p:cNvSpPr txBox="1"/>
                <p:nvPr/>
              </p:nvSpPr>
              <p:spPr>
                <a:xfrm>
                  <a:off x="717107" y="5265941"/>
                  <a:ext cx="289418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200" dirty="0"/>
                    <a:t>Licenciatura Medicina General - 6 años</a:t>
                  </a:r>
                </a:p>
              </p:txBody>
            </p:sp>
            <p:pic>
              <p:nvPicPr>
                <p:cNvPr id="31" name="Gráfico 30" descr="Birrete con relleno sólido">
                  <a:extLst>
                    <a:ext uri="{FF2B5EF4-FFF2-40B4-BE49-F238E27FC236}">
                      <a16:creationId xmlns:a16="http://schemas.microsoft.com/office/drawing/2014/main" id="{D2496650-E812-4278-DFBB-5904D9ABC8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6031" y="5345379"/>
                  <a:ext cx="240979" cy="240979"/>
                </a:xfrm>
                <a:prstGeom prst="rect">
                  <a:avLst/>
                </a:prstGeom>
              </p:spPr>
            </p:pic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1F3270A7-802C-4BA4-6E07-1779E5297509}"/>
                    </a:ext>
                  </a:extLst>
                </p:cNvPr>
                <p:cNvSpPr/>
                <p:nvPr/>
              </p:nvSpPr>
              <p:spPr>
                <a:xfrm>
                  <a:off x="169485" y="5548395"/>
                  <a:ext cx="1105448" cy="35064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000" dirty="0"/>
                    <a:t>2 años de ciencias básicas</a:t>
                  </a:r>
                </a:p>
              </p:txBody>
            </p:sp>
            <p:sp>
              <p:nvSpPr>
                <p:cNvPr id="56" name="CuadroTexto 55">
                  <a:extLst>
                    <a:ext uri="{FF2B5EF4-FFF2-40B4-BE49-F238E27FC236}">
                      <a16:creationId xmlns:a16="http://schemas.microsoft.com/office/drawing/2014/main" id="{E90FC478-BA49-900B-229B-A743E0210B90}"/>
                    </a:ext>
                  </a:extLst>
                </p:cNvPr>
                <p:cNvSpPr txBox="1"/>
                <p:nvPr/>
              </p:nvSpPr>
              <p:spPr>
                <a:xfrm>
                  <a:off x="1910077" y="4584053"/>
                  <a:ext cx="15894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200" dirty="0"/>
                    <a:t>Especialidad - 4 años</a:t>
                  </a:r>
                </a:p>
              </p:txBody>
            </p:sp>
            <p:pic>
              <p:nvPicPr>
                <p:cNvPr id="58" name="Gráfico 57" descr="Doctora con relleno sólido">
                  <a:extLst>
                    <a:ext uri="{FF2B5EF4-FFF2-40B4-BE49-F238E27FC236}">
                      <a16:creationId xmlns:a16="http://schemas.microsoft.com/office/drawing/2014/main" id="{5199E94F-A546-FD80-1033-11210D2682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455" y="4750581"/>
                  <a:ext cx="411892" cy="411892"/>
                </a:xfrm>
                <a:prstGeom prst="rect">
                  <a:avLst/>
                </a:prstGeom>
              </p:spPr>
            </p:pic>
            <p:pic>
              <p:nvPicPr>
                <p:cNvPr id="60" name="Gráfico 59" descr="Doctor con relleno sólido">
                  <a:extLst>
                    <a:ext uri="{FF2B5EF4-FFF2-40B4-BE49-F238E27FC236}">
                      <a16:creationId xmlns:a16="http://schemas.microsoft.com/office/drawing/2014/main" id="{3FDE1762-242E-7097-E318-6E8656C277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027" y="4583089"/>
                  <a:ext cx="411892" cy="411892"/>
                </a:xfrm>
                <a:prstGeom prst="rect">
                  <a:avLst/>
                </a:prstGeom>
              </p:spPr>
            </p:pic>
            <p:pic>
              <p:nvPicPr>
                <p:cNvPr id="61" name="Gráfico 60" descr="Birrete con relleno sólido">
                  <a:extLst>
                    <a:ext uri="{FF2B5EF4-FFF2-40B4-BE49-F238E27FC236}">
                      <a16:creationId xmlns:a16="http://schemas.microsoft.com/office/drawing/2014/main" id="{C5F21392-F332-E5FC-18CB-4B93B8A0EF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0275" y="4652425"/>
                  <a:ext cx="260974" cy="260974"/>
                </a:xfrm>
                <a:prstGeom prst="rect">
                  <a:avLst/>
                </a:prstGeom>
              </p:spPr>
            </p:pic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770EB73E-0358-8E5D-457E-47F2A06A2C8E}"/>
                    </a:ext>
                  </a:extLst>
                </p:cNvPr>
                <p:cNvSpPr/>
                <p:nvPr/>
              </p:nvSpPr>
              <p:spPr>
                <a:xfrm>
                  <a:off x="2946813" y="5548395"/>
                  <a:ext cx="552724" cy="3506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800" dirty="0"/>
                    <a:t>1 año Servicio social</a:t>
                  </a:r>
                </a:p>
              </p:txBody>
            </p:sp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6E4DC9CD-DEE0-E457-75FB-A53849B0781E}"/>
                    </a:ext>
                  </a:extLst>
                </p:cNvPr>
                <p:cNvSpPr/>
                <p:nvPr/>
              </p:nvSpPr>
              <p:spPr>
                <a:xfrm>
                  <a:off x="1281787" y="5548375"/>
                  <a:ext cx="1658172" cy="3506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000" dirty="0"/>
                    <a:t>3 años de campos clínicos</a:t>
                  </a:r>
                </a:p>
              </p:txBody>
            </p:sp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CDCF5BA8-2783-336C-8758-ADF95E381E99}"/>
                    </a:ext>
                  </a:extLst>
                </p:cNvPr>
                <p:cNvSpPr/>
                <p:nvPr/>
              </p:nvSpPr>
              <p:spPr>
                <a:xfrm>
                  <a:off x="1253813" y="4869673"/>
                  <a:ext cx="2223895" cy="30777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000" dirty="0"/>
                    <a:t>Cirugía General</a:t>
                  </a:r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6AF8EAFD-D6DB-DCD9-6AB5-F184D0429F99}"/>
                    </a:ext>
                  </a:extLst>
                </p:cNvPr>
                <p:cNvSpPr/>
                <p:nvPr/>
              </p:nvSpPr>
              <p:spPr>
                <a:xfrm rot="16200000">
                  <a:off x="3347903" y="5001856"/>
                  <a:ext cx="310086" cy="4571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DB24B113-1E41-116F-C95E-DB05BF00D39B}"/>
                  </a:ext>
                </a:extLst>
              </p:cNvPr>
              <p:cNvSpPr/>
              <p:nvPr/>
            </p:nvSpPr>
            <p:spPr>
              <a:xfrm rot="16200000">
                <a:off x="3515945" y="6215891"/>
                <a:ext cx="350646" cy="457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50D52107-BCD7-F1D5-F4B8-E9544ED671C7}"/>
                </a:ext>
              </a:extLst>
            </p:cNvPr>
            <p:cNvSpPr txBox="1"/>
            <p:nvPr/>
          </p:nvSpPr>
          <p:spPr>
            <a:xfrm>
              <a:off x="4047506" y="5075722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10 años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D41D4BC0-F9A4-13C1-D885-9010EA6C6ECA}"/>
              </a:ext>
            </a:extLst>
          </p:cNvPr>
          <p:cNvGrpSpPr/>
          <p:nvPr/>
        </p:nvGrpSpPr>
        <p:grpSpPr>
          <a:xfrm>
            <a:off x="7233096" y="3300003"/>
            <a:ext cx="4409192" cy="2716241"/>
            <a:chOff x="6106678" y="3643721"/>
            <a:chExt cx="4409192" cy="2716241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C3CC7548-4AD0-3979-418E-6883C54ECF7C}"/>
                </a:ext>
              </a:extLst>
            </p:cNvPr>
            <p:cNvSpPr txBox="1"/>
            <p:nvPr/>
          </p:nvSpPr>
          <p:spPr>
            <a:xfrm>
              <a:off x="6124749" y="3643721"/>
              <a:ext cx="3193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Ejemplo: Duración para una especialidad de entrada de </a:t>
              </a:r>
              <a:r>
                <a:rPr lang="es-MX" sz="1400" b="1" dirty="0"/>
                <a:t>entrada indirecta</a:t>
              </a:r>
              <a:r>
                <a:rPr lang="es-MX" sz="1400" dirty="0"/>
                <a:t>.</a:t>
              </a: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00026E96-29C1-01B7-A1D7-21011712F15C}"/>
                </a:ext>
              </a:extLst>
            </p:cNvPr>
            <p:cNvSpPr txBox="1"/>
            <p:nvPr/>
          </p:nvSpPr>
          <p:spPr>
            <a:xfrm>
              <a:off x="6796701" y="5772627"/>
              <a:ext cx="25943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/>
                <a:t>Licenciatura Medicina General - 6 años</a:t>
              </a:r>
            </a:p>
          </p:txBody>
        </p:sp>
        <p:pic>
          <p:nvPicPr>
            <p:cNvPr id="65" name="Gráfico 64" descr="Birrete con relleno sólido">
              <a:extLst>
                <a:ext uri="{FF2B5EF4-FFF2-40B4-BE49-F238E27FC236}">
                  <a16:creationId xmlns:a16="http://schemas.microsoft.com/office/drawing/2014/main" id="{465B15DF-3B76-8D8B-A44B-3DF8CD26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83224" y="5849403"/>
              <a:ext cx="240979" cy="240979"/>
            </a:xfrm>
            <a:prstGeom prst="rect">
              <a:avLst/>
            </a:prstGeom>
          </p:spPr>
        </p:pic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17170648-83E8-4924-AE4A-62CAC06AC623}"/>
                </a:ext>
              </a:extLst>
            </p:cNvPr>
            <p:cNvSpPr/>
            <p:nvPr/>
          </p:nvSpPr>
          <p:spPr>
            <a:xfrm>
              <a:off x="6106678" y="6043523"/>
              <a:ext cx="1105448" cy="3158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/>
                <a:t>2 años de ciencias básicas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E2CB2C80-2EC4-52C8-2CFF-DA08D6A4BE98}"/>
                </a:ext>
              </a:extLst>
            </p:cNvPr>
            <p:cNvSpPr txBox="1"/>
            <p:nvPr/>
          </p:nvSpPr>
          <p:spPr>
            <a:xfrm>
              <a:off x="7810788" y="5090871"/>
              <a:ext cx="16447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/>
                <a:t>Especialidad - 4 años</a:t>
              </a:r>
            </a:p>
          </p:txBody>
        </p:sp>
        <p:pic>
          <p:nvPicPr>
            <p:cNvPr id="68" name="Gráfico 67" descr="Doctora con relleno sólido">
              <a:extLst>
                <a:ext uri="{FF2B5EF4-FFF2-40B4-BE49-F238E27FC236}">
                  <a16:creationId xmlns:a16="http://schemas.microsoft.com/office/drawing/2014/main" id="{5019B5E8-C709-EF6E-30A3-291C74A13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72268" y="4898579"/>
              <a:ext cx="411892" cy="411892"/>
            </a:xfrm>
            <a:prstGeom prst="rect">
              <a:avLst/>
            </a:prstGeom>
          </p:spPr>
        </p:pic>
        <p:pic>
          <p:nvPicPr>
            <p:cNvPr id="69" name="Gráfico 68" descr="Doctor con relleno sólido">
              <a:extLst>
                <a:ext uri="{FF2B5EF4-FFF2-40B4-BE49-F238E27FC236}">
                  <a16:creationId xmlns:a16="http://schemas.microsoft.com/office/drawing/2014/main" id="{6EA9A180-E3A4-EC41-4D27-1A7B3F64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51840" y="4731087"/>
              <a:ext cx="411892" cy="411892"/>
            </a:xfrm>
            <a:prstGeom prst="rect">
              <a:avLst/>
            </a:prstGeom>
          </p:spPr>
        </p:pic>
        <p:pic>
          <p:nvPicPr>
            <p:cNvPr id="70" name="Gráfico 69" descr="Birrete con relleno sólido">
              <a:extLst>
                <a:ext uri="{FF2B5EF4-FFF2-40B4-BE49-F238E27FC236}">
                  <a16:creationId xmlns:a16="http://schemas.microsoft.com/office/drawing/2014/main" id="{1E127DA4-7BEC-2562-7CF8-26892261D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67468" y="5147571"/>
              <a:ext cx="260974" cy="260974"/>
            </a:xfrm>
            <a:prstGeom prst="rect">
              <a:avLst/>
            </a:prstGeom>
          </p:spPr>
        </p:pic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86D35E16-4F83-8264-DB14-1E0221185089}"/>
                </a:ext>
              </a:extLst>
            </p:cNvPr>
            <p:cNvSpPr/>
            <p:nvPr/>
          </p:nvSpPr>
          <p:spPr>
            <a:xfrm>
              <a:off x="8884006" y="6043276"/>
              <a:ext cx="552724" cy="3158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800" dirty="0"/>
                <a:t>1 año Servicio social</a:t>
              </a:r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3C3DCC0C-117D-E577-E4F4-EAC1290B8993}"/>
                </a:ext>
              </a:extLst>
            </p:cNvPr>
            <p:cNvSpPr/>
            <p:nvPr/>
          </p:nvSpPr>
          <p:spPr>
            <a:xfrm>
              <a:off x="7218980" y="6043522"/>
              <a:ext cx="1658172" cy="3158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/>
                <a:t>3 años de campos clínicos</a:t>
              </a:r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65AE1771-F333-289D-C46D-6DE4BD668BDB}"/>
                </a:ext>
              </a:extLst>
            </p:cNvPr>
            <p:cNvSpPr/>
            <p:nvPr/>
          </p:nvSpPr>
          <p:spPr>
            <a:xfrm>
              <a:off x="7191006" y="5364819"/>
              <a:ext cx="2223895" cy="307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/>
                <a:t>Cirugía General</a:t>
              </a:r>
            </a:p>
          </p:txBody>
        </p: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4E75253C-6AC6-99A0-A0CF-A9AE6C886CD4}"/>
                </a:ext>
              </a:extLst>
            </p:cNvPr>
            <p:cNvSpPr/>
            <p:nvPr/>
          </p:nvSpPr>
          <p:spPr>
            <a:xfrm rot="16200000">
              <a:off x="9285096" y="5497002"/>
              <a:ext cx="310086" cy="457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4BD2796F-0DC9-D449-878D-F656E0A84E4A}"/>
                </a:ext>
              </a:extLst>
            </p:cNvPr>
            <p:cNvSpPr/>
            <p:nvPr/>
          </p:nvSpPr>
          <p:spPr>
            <a:xfrm rot="16200000">
              <a:off x="9297205" y="6178759"/>
              <a:ext cx="316686" cy="457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329D3C4A-A399-A86A-3DA9-313EAACCC166}"/>
                </a:ext>
              </a:extLst>
            </p:cNvPr>
            <p:cNvSpPr/>
            <p:nvPr/>
          </p:nvSpPr>
          <p:spPr>
            <a:xfrm>
              <a:off x="7736217" y="4630413"/>
              <a:ext cx="1658172" cy="3105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/>
                <a:t>Cirugía Oncológica</a:t>
              </a:r>
            </a:p>
          </p:txBody>
        </p:sp>
        <p:pic>
          <p:nvPicPr>
            <p:cNvPr id="76" name="Gráfico 75" descr="Birrete con relleno sólido">
              <a:extLst>
                <a:ext uri="{FF2B5EF4-FFF2-40B4-BE49-F238E27FC236}">
                  <a16:creationId xmlns:a16="http://schemas.microsoft.com/office/drawing/2014/main" id="{E91CA042-F5C6-5ED3-0344-A7F9CF1E2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42312" y="4415474"/>
              <a:ext cx="260974" cy="260974"/>
            </a:xfrm>
            <a:prstGeom prst="rect">
              <a:avLst/>
            </a:prstGeom>
          </p:spPr>
        </p:pic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6B990FDB-F758-5A7D-B38C-033C53839E09}"/>
                </a:ext>
              </a:extLst>
            </p:cNvPr>
            <p:cNvSpPr/>
            <p:nvPr/>
          </p:nvSpPr>
          <p:spPr>
            <a:xfrm rot="16200000">
              <a:off x="9267485" y="4763045"/>
              <a:ext cx="310086" cy="457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C1AF5715-C2D0-5BD8-36EE-146EAB9CFE04}"/>
                </a:ext>
              </a:extLst>
            </p:cNvPr>
            <p:cNvSpPr txBox="1"/>
            <p:nvPr/>
          </p:nvSpPr>
          <p:spPr>
            <a:xfrm>
              <a:off x="6796700" y="4360814"/>
              <a:ext cx="257076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/>
                <a:t>Especialidad Entrada indirecta - 3 años</a:t>
              </a: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74DDEC0F-DF3D-EF78-CE6F-FE8D8D569448}"/>
                </a:ext>
              </a:extLst>
            </p:cNvPr>
            <p:cNvSpPr txBox="1"/>
            <p:nvPr/>
          </p:nvSpPr>
          <p:spPr>
            <a:xfrm>
              <a:off x="9842288" y="5341842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13 años</a:t>
              </a:r>
            </a:p>
          </p:txBody>
        </p:sp>
      </p:grpSp>
      <p:sp>
        <p:nvSpPr>
          <p:cNvPr id="90" name="CuadroTexto 89">
            <a:extLst>
              <a:ext uri="{FF2B5EF4-FFF2-40B4-BE49-F238E27FC236}">
                <a16:creationId xmlns:a16="http://schemas.microsoft.com/office/drawing/2014/main" id="{7DA1C010-4F91-3412-4A53-1C62A9E46B12}"/>
              </a:ext>
            </a:extLst>
          </p:cNvPr>
          <p:cNvSpPr txBox="1"/>
          <p:nvPr/>
        </p:nvSpPr>
        <p:spPr>
          <a:xfrm>
            <a:off x="433985" y="3813547"/>
            <a:ext cx="3880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AutoNum type="romanUcPeriod"/>
            </a:pPr>
            <a:r>
              <a:rPr lang="es-MX" sz="1200" dirty="0"/>
              <a:t>Quirúrgico</a:t>
            </a:r>
          </a:p>
          <a:p>
            <a:pPr marL="285750" indent="-285750">
              <a:buAutoNum type="romanUcPeriod"/>
            </a:pPr>
            <a:r>
              <a:rPr lang="es-MX" sz="1200" dirty="0"/>
              <a:t>Clínico</a:t>
            </a:r>
          </a:p>
          <a:p>
            <a:pPr marL="285750" indent="-285750">
              <a:buAutoNum type="romanUcPeriod"/>
            </a:pPr>
            <a:r>
              <a:rPr lang="es-MX" sz="1200" dirty="0"/>
              <a:t>Salud Pública y atención primaria</a:t>
            </a:r>
          </a:p>
          <a:p>
            <a:pPr marL="285750" indent="-285750">
              <a:buAutoNum type="romanUcPeriod"/>
            </a:pPr>
            <a:r>
              <a:rPr lang="es-MX" sz="1200" dirty="0"/>
              <a:t>Especialidades auxiliares y de diagnóstico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A49A1A92-392A-1CDE-8383-E746A206A608}"/>
              </a:ext>
            </a:extLst>
          </p:cNvPr>
          <p:cNvSpPr txBox="1"/>
          <p:nvPr/>
        </p:nvSpPr>
        <p:spPr>
          <a:xfrm>
            <a:off x="153223" y="106599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200"/>
            </a:lvl1pPr>
          </a:lstStyle>
          <a:p>
            <a:pPr marL="228600" indent="-228600">
              <a:buFont typeface="+mj-lt"/>
              <a:buAutoNum type="arabicPeriod"/>
            </a:pPr>
            <a:r>
              <a:rPr lang="es-MX" dirty="0"/>
              <a:t>Formación en licenciatura de medicina, la nomenclatura puede cambiar entre instituciones, en general tiene una duración de 5 años (2 años de ciencias básicas y 3 años de campos clínicos), más 1 año de Servicio Social.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031BDFAE-D08A-127C-6447-324B986AAE53}"/>
              </a:ext>
            </a:extLst>
          </p:cNvPr>
          <p:cNvSpPr txBox="1"/>
          <p:nvPr/>
        </p:nvSpPr>
        <p:spPr>
          <a:xfrm>
            <a:off x="134211" y="2741953"/>
            <a:ext cx="6095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es-MX" sz="1200" dirty="0"/>
              <a:t>Una vez aprobado el ENARM y después de cumplir con los requisitos de la institución de salud y educativa, el médico podrá iniciar los estudios</a:t>
            </a:r>
            <a:r>
              <a:rPr lang="es-MX" sz="1200" b="1" dirty="0">
                <a:solidFill>
                  <a:srgbClr val="FF0000"/>
                </a:solidFill>
              </a:rPr>
              <a:t> de la especialidad médica seleccionada.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D7F95194-015F-EF46-01B9-49FFF9476DB7}"/>
              </a:ext>
            </a:extLst>
          </p:cNvPr>
          <p:cNvSpPr txBox="1"/>
          <p:nvPr/>
        </p:nvSpPr>
        <p:spPr>
          <a:xfrm>
            <a:off x="153223" y="3323996"/>
            <a:ext cx="60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Especialidades de entrada directa. Son aquellos cursos de residencia médica que no requieren estudios previos de otra especialidad, y se dividen en:</a:t>
            </a:r>
            <a:endParaRPr lang="es-MX" sz="1200" b="1" dirty="0">
              <a:solidFill>
                <a:srgbClr val="FF0000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88B6A818-C344-7179-21E8-24156DD7A41D}"/>
              </a:ext>
            </a:extLst>
          </p:cNvPr>
          <p:cNvSpPr txBox="1"/>
          <p:nvPr/>
        </p:nvSpPr>
        <p:spPr>
          <a:xfrm>
            <a:off x="200848" y="4712422"/>
            <a:ext cx="60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Especialidades de entrada indirecta. Son aquellas residencias médicas que si requieren estudios previos de otra especialidad médica, para mayor referencia e información, ver tabla: 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909E3C4-5DC4-EBE0-97A2-68DF98280361}"/>
              </a:ext>
            </a:extLst>
          </p:cNvPr>
          <p:cNvSpPr txBox="1"/>
          <p:nvPr/>
        </p:nvSpPr>
        <p:spPr>
          <a:xfrm>
            <a:off x="153223" y="5340472"/>
            <a:ext cx="6095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s-MX" sz="1200" dirty="0"/>
              <a:t>El médico al finalizar una especialidad médica de entrada directa o indirecta, obtendrá: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s-MX" sz="1200" dirty="0"/>
              <a:t>Título de una Institución de Educación Superior reconocida.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s-MX" sz="1200" dirty="0"/>
              <a:t>Diploma de una Institución de Salud Reconocida.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s-MX" sz="1200" dirty="0"/>
              <a:t>Podrá realizar su examen de </a:t>
            </a:r>
            <a:r>
              <a:rPr lang="es-MX" sz="1200" b="1" dirty="0"/>
              <a:t>Certificación</a:t>
            </a:r>
            <a:r>
              <a:rPr lang="es-MX" sz="1200" dirty="0"/>
              <a:t> ante el Consejo de Especialidad Médica correspondiente, y una vez aprobado,</a:t>
            </a:r>
            <a:endParaRPr lang="es-MX" sz="1200" b="1" dirty="0">
              <a:solidFill>
                <a:srgbClr val="FF0000"/>
              </a:solidFill>
            </a:endParaRP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s-MX" sz="1200" dirty="0"/>
              <a:t>Tramitar su cédula de médico especialista.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48D41F1-D843-330D-8092-135336D5416F}"/>
              </a:ext>
            </a:extLst>
          </p:cNvPr>
          <p:cNvSpPr txBox="1"/>
          <p:nvPr/>
        </p:nvSpPr>
        <p:spPr>
          <a:xfrm>
            <a:off x="6398800" y="6124159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Referencias: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D3B560D-632E-4C00-38E7-88A5218352C6}"/>
              </a:ext>
            </a:extLst>
          </p:cNvPr>
          <p:cNvCxnSpPr/>
          <p:nvPr/>
        </p:nvCxnSpPr>
        <p:spPr>
          <a:xfrm flipV="1">
            <a:off x="10866268" y="2038026"/>
            <a:ext cx="0" cy="11484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3485471-F5EB-EEC4-0CCC-2FC7173EDA13}"/>
              </a:ext>
            </a:extLst>
          </p:cNvPr>
          <p:cNvCxnSpPr>
            <a:cxnSpLocks/>
          </p:cNvCxnSpPr>
          <p:nvPr/>
        </p:nvCxnSpPr>
        <p:spPr>
          <a:xfrm flipV="1">
            <a:off x="10858870" y="4190260"/>
            <a:ext cx="0" cy="18804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5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8454</TotalTime>
  <Words>394</Words>
  <Application>Microsoft Office PowerPoint</Application>
  <PresentationFormat>Panorámica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valuna</dc:creator>
  <cp:lastModifiedBy>valuna</cp:lastModifiedBy>
  <cp:revision>10</cp:revision>
  <cp:lastPrinted>2022-10-09T00:33:01Z</cp:lastPrinted>
  <dcterms:created xsi:type="dcterms:W3CDTF">2022-10-06T19:07:57Z</dcterms:created>
  <dcterms:modified xsi:type="dcterms:W3CDTF">2022-11-01T20:53:03Z</dcterms:modified>
</cp:coreProperties>
</file>