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lee, Elliot Davis" initials="GE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78117"/>
  </p:normalViewPr>
  <p:slideViewPr>
    <p:cSldViewPr snapToGrid="0" snapToObjects="1">
      <p:cViewPr>
        <p:scale>
          <a:sx n="100" d="100"/>
          <a:sy n="100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-6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47D0A-6372-214D-A010-7A3E4FBF57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9FADB-440C-2F4C-BD2C-B2774347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raw graph data look like, and what it</a:t>
            </a:r>
            <a:r>
              <a:rPr lang="en-US" baseline="0" dirty="0" smtClean="0"/>
              <a:t> it called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it require moving around?</a:t>
            </a:r>
          </a:p>
          <a:p>
            <a:r>
              <a:rPr lang="en-US" dirty="0" smtClean="0"/>
              <a:t>does it become more accurate as you move around?</a:t>
            </a:r>
          </a:p>
          <a:p>
            <a:r>
              <a:rPr lang="en-US" dirty="0" smtClean="0"/>
              <a:t>Can this be done in real time?</a:t>
            </a:r>
          </a:p>
          <a:p>
            <a:r>
              <a:rPr lang="en-US" dirty="0" smtClean="0"/>
              <a:t>Is there any efficiency lost because it has to search the whole space?</a:t>
            </a:r>
          </a:p>
          <a:p>
            <a:r>
              <a:rPr lang="en-US" dirty="0" smtClean="0"/>
              <a:t>How is it effected by occlusions?</a:t>
            </a:r>
          </a:p>
          <a:p>
            <a:r>
              <a:rPr lang="en-US" dirty="0" smtClean="0"/>
              <a:t>What sort of error</a:t>
            </a:r>
            <a:r>
              <a:rPr lang="en-US" baseline="0" dirty="0" smtClean="0"/>
              <a:t> range is state of the art, and what error range is normal for built systems?</a:t>
            </a:r>
          </a:p>
          <a:p>
            <a:r>
              <a:rPr lang="en-US" baseline="0" dirty="0" smtClean="0"/>
              <a:t>Does this work by maximum likelihood estimation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Papers that show traditional localization methods, and show that moving targets are difficult.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9FADB-440C-2F4C-BD2C-B27743479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error range for the direction</a:t>
            </a:r>
            <a:r>
              <a:rPr lang="en-US" baseline="0" dirty="0" smtClean="0"/>
              <a:t> angle?</a:t>
            </a:r>
          </a:p>
          <a:p>
            <a:r>
              <a:rPr lang="en-US" baseline="0" dirty="0" smtClean="0"/>
              <a:t>How far away is it reliable?</a:t>
            </a:r>
          </a:p>
          <a:p>
            <a:r>
              <a:rPr lang="en-US" baseline="0" dirty="0" smtClean="0"/>
              <a:t>Does this improve efficiency of a localization method if added? Don</a:t>
            </a:r>
            <a:r>
              <a:rPr lang="mr-IN" baseline="0" dirty="0" smtClean="0"/>
              <a:t>’</a:t>
            </a:r>
            <a:r>
              <a:rPr lang="en-US" baseline="0" dirty="0" smtClean="0"/>
              <a:t>t have to search as many candidates for maximum likelihood estimation?</a:t>
            </a:r>
          </a:p>
          <a:p>
            <a:r>
              <a:rPr lang="en-US" baseline="0" dirty="0" smtClean="0"/>
              <a:t>How are results effected by occlusion?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9FADB-440C-2F4C-BD2C-B27743479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feasible for a human to perform manual target recognition</a:t>
            </a:r>
            <a:r>
              <a:rPr lang="en-US" baseline="0" dirty="0" smtClean="0"/>
              <a:t> in this way? I.e. looking at an indicator for angle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9FADB-440C-2F4C-BD2C-B27743479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simulate and evaluate</a:t>
            </a:r>
            <a:r>
              <a:rPr lang="en-US" baseline="0" dirty="0" smtClean="0"/>
              <a:t> this currently? And, how do we evaluate confidence between these/fuse them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	University of Florida Data?</a:t>
            </a:r>
          </a:p>
          <a:p>
            <a:r>
              <a:rPr lang="en-US" baseline="0" dirty="0" smtClean="0"/>
              <a:t>	Otherwise we can walk around</a:t>
            </a:r>
          </a:p>
          <a:p>
            <a:r>
              <a:rPr lang="en-US" baseline="0" dirty="0" smtClean="0"/>
              <a:t>	With the two detector setup it can’t tell between front and back (mirrored). So might have to assume its in front for our testing.</a:t>
            </a:r>
          </a:p>
          <a:p>
            <a:r>
              <a:rPr lang="en-US" baseline="0" dirty="0" smtClean="0"/>
              <a:t>	Three detector anywhere is still more accurate than two detector knowing it is in front. We can make data that proves this. (carl intuition)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Mayyyyybe</a:t>
            </a:r>
            <a:r>
              <a:rPr lang="en-US" baseline="0" dirty="0" smtClean="0"/>
              <a:t> we can get it working with 3 this semester</a:t>
            </a:r>
          </a:p>
          <a:p>
            <a:r>
              <a:rPr lang="en-US" baseline="0" dirty="0" smtClean="0"/>
              <a:t>	Clap sync with a lead plate (carl). </a:t>
            </a:r>
            <a:endParaRPr lang="en-US" baseline="0" dirty="0" smtClean="0"/>
          </a:p>
          <a:p>
            <a:r>
              <a:rPr lang="en-US" baseline="0" dirty="0" smtClean="0"/>
              <a:t>	Ideal</a:t>
            </a:r>
          </a:p>
          <a:p>
            <a:r>
              <a:rPr lang="en-US" baseline="0" dirty="0" smtClean="0"/>
              <a:t>	Occlusion where directionality is more reliable (thin object completely obscures source)</a:t>
            </a:r>
          </a:p>
          <a:p>
            <a:r>
              <a:rPr lang="en-US" baseline="0" dirty="0" smtClean="0"/>
              <a:t>	Occlusion where object tracking is more reliable (steel or lead object moves between source and detector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	ARBL on two or three setup to </a:t>
            </a:r>
            <a:endParaRPr lang="en-US" baseline="0" dirty="0" smtClean="0"/>
          </a:p>
          <a:p>
            <a:r>
              <a:rPr lang="en-US" baseline="0" dirty="0" smtClean="0"/>
              <a:t>How is vision effected by occlusion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can we do in real time or near real time.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9FADB-440C-2F4C-BD2C-B27743479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5D81-11DC-2C4D-9356-3E9BBB99BD9B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F315-A490-F144-A930-06CDA771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31382" y="58988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Localization 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(Traditional)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625" y="1843174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9305" y="2711854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19143" y="3269638"/>
            <a:ext cx="283862" cy="272034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1234401" y="2227222"/>
            <a:ext cx="388295" cy="49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7"/>
          </p:cNvCxnSpPr>
          <p:nvPr/>
        </p:nvCxnSpPr>
        <p:spPr>
          <a:xfrm flipH="1">
            <a:off x="1687354" y="2227222"/>
            <a:ext cx="429118" cy="49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3"/>
          </p:cNvCxnSpPr>
          <p:nvPr/>
        </p:nvCxnSpPr>
        <p:spPr>
          <a:xfrm flipV="1">
            <a:off x="1128132" y="2789903"/>
            <a:ext cx="494564" cy="1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4"/>
          </p:cNvCxnSpPr>
          <p:nvPr/>
        </p:nvCxnSpPr>
        <p:spPr>
          <a:xfrm flipV="1">
            <a:off x="1622696" y="2803294"/>
            <a:ext cx="32329" cy="6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5"/>
          </p:cNvCxnSpPr>
          <p:nvPr/>
        </p:nvCxnSpPr>
        <p:spPr>
          <a:xfrm flipH="1" flipV="1">
            <a:off x="1687354" y="2789903"/>
            <a:ext cx="429118" cy="49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9285" y="3269638"/>
            <a:ext cx="283862" cy="272034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2962617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07561" y="1843174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42330" y="3685556"/>
            <a:ext cx="142539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Radiation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Detector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09265" y="3685556"/>
            <a:ext cx="142539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Raw </a:t>
            </a:r>
            <a:r>
              <a:rPr lang="en-US" smtClean="0">
                <a:latin typeface="Monaco" charset="0"/>
                <a:ea typeface="Monaco" charset="0"/>
                <a:cs typeface="Monaco" charset="0"/>
              </a:rPr>
              <a:t>Data 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Graph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307899" y="1843174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227966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302817" y="3685556"/>
            <a:ext cx="183896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Localization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Estimation</a:t>
            </a:r>
          </a:p>
        </p:txBody>
      </p:sp>
      <p:sp>
        <p:nvSpPr>
          <p:cNvPr id="55" name="Oval 54"/>
          <p:cNvSpPr/>
          <p:nvPr/>
        </p:nvSpPr>
        <p:spPr>
          <a:xfrm>
            <a:off x="10531307" y="3248041"/>
            <a:ext cx="41148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9589009" y="1843174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901830" y="1840714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11924" y="1839709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22820" y="1839709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833716" y="1839709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9599945" y="1873770"/>
            <a:ext cx="1244707" cy="1832265"/>
            <a:chOff x="9456821" y="50693"/>
            <a:chExt cx="1244707" cy="183226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9456821" y="54158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769642" y="51698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79736" y="50693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390632" y="50693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0701528" y="50693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U-Turn Arrow 75"/>
          <p:cNvSpPr/>
          <p:nvPr/>
        </p:nvSpPr>
        <p:spPr>
          <a:xfrm rot="10800000">
            <a:off x="1332632" y="4372452"/>
            <a:ext cx="9042439" cy="1143094"/>
          </a:xfrm>
          <a:prstGeom prst="uturnArrow">
            <a:avLst>
              <a:gd name="adj1" fmla="val 24195"/>
              <a:gd name="adj2" fmla="val 23529"/>
              <a:gd name="adj3" fmla="val 34482"/>
              <a:gd name="adj4" fmla="val 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16052" y="5602978"/>
            <a:ext cx="101181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mtClean="0">
                <a:latin typeface="Monaco" charset="0"/>
                <a:ea typeface="Monaco" charset="0"/>
                <a:cs typeface="Monaco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7005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9305540" y="1836587"/>
            <a:ext cx="1828800" cy="1828801"/>
            <a:chOff x="9508012" y="1735429"/>
            <a:chExt cx="1828800" cy="1828801"/>
          </a:xfrm>
        </p:grpSpPr>
        <p:sp>
          <p:nvSpPr>
            <p:cNvPr id="11" name="Rectangle 10"/>
            <p:cNvSpPr/>
            <p:nvPr/>
          </p:nvSpPr>
          <p:spPr>
            <a:xfrm>
              <a:off x="9508012" y="173543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/>
            <p:cNvSpPr/>
            <p:nvPr/>
          </p:nvSpPr>
          <p:spPr>
            <a:xfrm rot="10800000">
              <a:off x="9828852" y="1735429"/>
              <a:ext cx="1196565" cy="165034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76953" y="3406215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76429" y="22431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328829" y="2026600"/>
              <a:ext cx="178904" cy="99391"/>
              <a:chOff x="2543916" y="1909433"/>
              <a:chExt cx="178904" cy="9939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627404" y="1917384"/>
                <a:ext cx="95416" cy="91440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>
                <a:off x="2543916" y="1909433"/>
                <a:ext cx="91440" cy="91440"/>
              </a:xfrm>
              <a:prstGeom prst="ellipse">
                <a:avLst/>
              </a:prstGeom>
              <a:solidFill>
                <a:srgbClr val="FF56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0481229" y="25479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104242" y="19463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43884" y="1841294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12825" y="3512079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12301" y="23490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4701" y="2132464"/>
            <a:ext cx="178904" cy="99391"/>
            <a:chOff x="2543916" y="1909433"/>
            <a:chExt cx="178904" cy="99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27404" y="1917384"/>
              <a:ext cx="95416" cy="9144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543916" y="1909433"/>
              <a:ext cx="91440" cy="91440"/>
            </a:xfrm>
            <a:prstGeom prst="ellipse">
              <a:avLst/>
            </a:prstGeom>
            <a:solidFill>
              <a:srgbClr val="FF56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717101" y="26538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40114" y="20522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690874" y="2824277"/>
            <a:ext cx="665769" cy="70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>
            <a:off x="993995" y="2755694"/>
            <a:ext cx="632221" cy="7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2"/>
          </p:cNvCxnSpPr>
          <p:nvPr/>
        </p:nvCxnSpPr>
        <p:spPr>
          <a:xfrm flipV="1">
            <a:off x="929098" y="3557799"/>
            <a:ext cx="683727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6"/>
          </p:cNvCxnSpPr>
          <p:nvPr/>
        </p:nvCxnSpPr>
        <p:spPr>
          <a:xfrm flipH="1" flipV="1">
            <a:off x="1704265" y="3557799"/>
            <a:ext cx="760138" cy="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4" idx="0"/>
          </p:cNvCxnSpPr>
          <p:nvPr/>
        </p:nvCxnSpPr>
        <p:spPr>
          <a:xfrm>
            <a:off x="1610421" y="2223904"/>
            <a:ext cx="48124" cy="1288175"/>
          </a:xfrm>
          <a:prstGeom prst="straightConnector1">
            <a:avLst/>
          </a:prstGeom>
          <a:ln>
            <a:solidFill>
              <a:srgbClr val="FF56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99280" y="1841294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00984" y="3683676"/>
            <a:ext cx="142539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Raw Data 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Graph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3446" y="3683954"/>
            <a:ext cx="142539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Radiation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Detector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64741" y="3689802"/>
            <a:ext cx="2114682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Directionality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Estimate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67032" y="99181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Directionality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2962617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227966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-Turn Arrow 56"/>
          <p:cNvSpPr/>
          <p:nvPr/>
        </p:nvSpPr>
        <p:spPr>
          <a:xfrm rot="10800000">
            <a:off x="1332632" y="4372452"/>
            <a:ext cx="9042439" cy="1143094"/>
          </a:xfrm>
          <a:prstGeom prst="uturnArrow">
            <a:avLst>
              <a:gd name="adj1" fmla="val 24195"/>
              <a:gd name="adj2" fmla="val 23529"/>
              <a:gd name="adj3" fmla="val 34482"/>
              <a:gd name="adj4" fmla="val 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6052" y="5602978"/>
            <a:ext cx="101181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mtClean="0">
                <a:latin typeface="Monaco" charset="0"/>
                <a:ea typeface="Monaco" charset="0"/>
                <a:cs typeface="Monaco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6874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47837" y="1854875"/>
            <a:ext cx="1828800" cy="1828801"/>
            <a:chOff x="9508012" y="1735429"/>
            <a:chExt cx="1828800" cy="1828801"/>
          </a:xfrm>
        </p:grpSpPr>
        <p:sp>
          <p:nvSpPr>
            <p:cNvPr id="11" name="Rectangle 10"/>
            <p:cNvSpPr/>
            <p:nvPr/>
          </p:nvSpPr>
          <p:spPr>
            <a:xfrm>
              <a:off x="9508012" y="173543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/>
            <p:cNvSpPr/>
            <p:nvPr/>
          </p:nvSpPr>
          <p:spPr>
            <a:xfrm rot="10800000">
              <a:off x="9828852" y="1735429"/>
              <a:ext cx="1196565" cy="165034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76953" y="3406215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76429" y="22431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328829" y="2026600"/>
              <a:ext cx="178904" cy="99391"/>
              <a:chOff x="2543916" y="1909433"/>
              <a:chExt cx="178904" cy="9939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627404" y="1917384"/>
                <a:ext cx="95416" cy="91440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>
                <a:off x="2543916" y="1909433"/>
                <a:ext cx="91440" cy="91440"/>
              </a:xfrm>
              <a:prstGeom prst="ellipse">
                <a:avLst/>
              </a:prstGeom>
              <a:solidFill>
                <a:srgbClr val="FF56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0481229" y="25479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104242" y="19463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8478" y="3708090"/>
            <a:ext cx="2114682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Directionality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Estimate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67032" y="863795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Directionality</a:t>
            </a:r>
          </a:p>
          <a:p>
            <a:pPr algn="ctr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Tracking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2962617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-Turn Arrow 56"/>
          <p:cNvSpPr/>
          <p:nvPr/>
        </p:nvSpPr>
        <p:spPr>
          <a:xfrm rot="10800000">
            <a:off x="1332632" y="4372452"/>
            <a:ext cx="4776068" cy="1143094"/>
          </a:xfrm>
          <a:prstGeom prst="uturnArrow">
            <a:avLst>
              <a:gd name="adj1" fmla="val 24195"/>
              <a:gd name="adj2" fmla="val 23529"/>
              <a:gd name="adj3" fmla="val 34482"/>
              <a:gd name="adj4" fmla="val 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4757" y="5648442"/>
            <a:ext cx="101181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mtClean="0">
                <a:latin typeface="Monaco" charset="0"/>
                <a:ea typeface="Monaco" charset="0"/>
                <a:cs typeface="Monaco" charset="0"/>
              </a:rPr>
              <a:t>Repeat</a:t>
            </a:r>
          </a:p>
        </p:txBody>
      </p:sp>
      <p:sp>
        <p:nvSpPr>
          <p:cNvPr id="37" name="Triangle 36"/>
          <p:cNvSpPr/>
          <p:nvPr/>
        </p:nvSpPr>
        <p:spPr>
          <a:xfrm rot="13379439">
            <a:off x="5926335" y="2086623"/>
            <a:ext cx="1196565" cy="1650347"/>
          </a:xfrm>
          <a:prstGeom prst="triangl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021" y="35120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69197" y="26030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388397" y="3084965"/>
            <a:ext cx="178904" cy="99391"/>
            <a:chOff x="2543916" y="1909433"/>
            <a:chExt cx="178904" cy="9939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27404" y="1917384"/>
              <a:ext cx="95416" cy="91440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2543916" y="1909433"/>
              <a:ext cx="91440" cy="91440"/>
            </a:xfrm>
            <a:prstGeom prst="ellipse">
              <a:avLst/>
            </a:prstGeom>
            <a:solidFill>
              <a:srgbClr val="FF56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6197897" y="2285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92310" y="20522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60296" y="3694509"/>
            <a:ext cx="1287532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Target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Movement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995388" y="2357118"/>
            <a:ext cx="234992" cy="3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53851" y="2184881"/>
            <a:ext cx="554463" cy="916259"/>
          </a:xfrm>
          <a:prstGeom prst="straightConnector1">
            <a:avLst/>
          </a:prstGeom>
          <a:ln>
            <a:solidFill>
              <a:srgbClr val="FF56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0" idx="7"/>
          </p:cNvCxnSpPr>
          <p:nvPr/>
        </p:nvCxnSpPr>
        <p:spPr>
          <a:xfrm flipH="1">
            <a:off x="5247246" y="2362612"/>
            <a:ext cx="492966" cy="25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26005" y="1841295"/>
            <a:ext cx="700029" cy="16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227966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15087" y="184445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184028" y="3515237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488204" y="26061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707404" y="3088122"/>
            <a:ext cx="178904" cy="99391"/>
            <a:chOff x="2543916" y="1909433"/>
            <a:chExt cx="178904" cy="9939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27404" y="1917384"/>
              <a:ext cx="95416" cy="91440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2543916" y="1909433"/>
              <a:ext cx="91440" cy="91440"/>
            </a:xfrm>
            <a:prstGeom prst="ellipse">
              <a:avLst/>
            </a:prstGeom>
            <a:solidFill>
              <a:srgbClr val="FF56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/>
          <p:cNvSpPr/>
          <p:nvPr/>
        </p:nvSpPr>
        <p:spPr>
          <a:xfrm>
            <a:off x="10516904" y="2288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911317" y="20554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334658" y="3697666"/>
            <a:ext cx="1976824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Manual Target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Recognition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1156587" y="1844452"/>
            <a:ext cx="700029" cy="16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93772" y="3039245"/>
            <a:ext cx="199223" cy="198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96080" y="1841295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le 45"/>
          <p:cNvSpPr/>
          <p:nvPr/>
        </p:nvSpPr>
        <p:spPr>
          <a:xfrm rot="13297157">
            <a:off x="9908284" y="2050962"/>
            <a:ext cx="1815991" cy="1685846"/>
          </a:xfrm>
          <a:prstGeom prst="triangl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/>
          <p:cNvSpPr/>
          <p:nvPr/>
        </p:nvSpPr>
        <p:spPr>
          <a:xfrm rot="13297157">
            <a:off x="5603985" y="2056723"/>
            <a:ext cx="1815991" cy="1685846"/>
          </a:xfrm>
          <a:prstGeom prst="triangl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/>
          <p:cNvSpPr/>
          <p:nvPr/>
        </p:nvSpPr>
        <p:spPr>
          <a:xfrm rot="10800000">
            <a:off x="747832" y="1854873"/>
            <a:ext cx="1815991" cy="1623784"/>
          </a:xfrm>
          <a:prstGeom prst="triangl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47837" y="1854875"/>
            <a:ext cx="1828800" cy="1828801"/>
            <a:chOff x="9508012" y="1735429"/>
            <a:chExt cx="1828800" cy="1828801"/>
          </a:xfrm>
        </p:grpSpPr>
        <p:sp>
          <p:nvSpPr>
            <p:cNvPr id="11" name="Rectangle 10"/>
            <p:cNvSpPr/>
            <p:nvPr/>
          </p:nvSpPr>
          <p:spPr>
            <a:xfrm>
              <a:off x="9508012" y="173543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/>
            <p:cNvSpPr/>
            <p:nvPr/>
          </p:nvSpPr>
          <p:spPr>
            <a:xfrm rot="10800000">
              <a:off x="9828852" y="1735429"/>
              <a:ext cx="1196565" cy="165034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76953" y="3406215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76429" y="22431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328829" y="2026600"/>
              <a:ext cx="178904" cy="99391"/>
              <a:chOff x="2543916" y="1909433"/>
              <a:chExt cx="178904" cy="9939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627404" y="1917384"/>
                <a:ext cx="95416" cy="91440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>
                <a:off x="2543916" y="1909433"/>
                <a:ext cx="91440" cy="91440"/>
              </a:xfrm>
              <a:prstGeom prst="ellipse">
                <a:avLst/>
              </a:prstGeom>
              <a:solidFill>
                <a:srgbClr val="FF56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0481229" y="254796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104242" y="19463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8478" y="3708090"/>
            <a:ext cx="2114682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Directionality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Estimate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7481" y="863795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Directionality Tracking</a:t>
            </a:r>
          </a:p>
          <a:p>
            <a:pPr algn="ctr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With Object Tracking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2962617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-Turn Arrow 56"/>
          <p:cNvSpPr/>
          <p:nvPr/>
        </p:nvSpPr>
        <p:spPr>
          <a:xfrm rot="10800000">
            <a:off x="1332632" y="4372452"/>
            <a:ext cx="4776068" cy="1143094"/>
          </a:xfrm>
          <a:prstGeom prst="uturnArrow">
            <a:avLst>
              <a:gd name="adj1" fmla="val 24195"/>
              <a:gd name="adj2" fmla="val 23529"/>
              <a:gd name="adj3" fmla="val 34482"/>
              <a:gd name="adj4" fmla="val 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4757" y="5648442"/>
            <a:ext cx="101181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mtClean="0">
                <a:latin typeface="Monaco" charset="0"/>
                <a:ea typeface="Monaco" charset="0"/>
                <a:cs typeface="Monaco" charset="0"/>
              </a:rPr>
              <a:t>Repeat</a:t>
            </a:r>
          </a:p>
        </p:txBody>
      </p:sp>
      <p:sp>
        <p:nvSpPr>
          <p:cNvPr id="37" name="Triangle 36"/>
          <p:cNvSpPr/>
          <p:nvPr/>
        </p:nvSpPr>
        <p:spPr>
          <a:xfrm rot="13379439">
            <a:off x="5926335" y="2086623"/>
            <a:ext cx="1196565" cy="1650347"/>
          </a:xfrm>
          <a:prstGeom prst="triangl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021" y="35120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69197" y="26030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388397" y="3084965"/>
            <a:ext cx="178904" cy="99391"/>
            <a:chOff x="2543916" y="1909433"/>
            <a:chExt cx="178904" cy="9939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27404" y="1917384"/>
              <a:ext cx="95416" cy="91440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2543916" y="1909433"/>
              <a:ext cx="91440" cy="91440"/>
            </a:xfrm>
            <a:prstGeom prst="ellipse">
              <a:avLst/>
            </a:prstGeom>
            <a:solidFill>
              <a:srgbClr val="FF56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6197897" y="2285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92310" y="20522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60296" y="3694509"/>
            <a:ext cx="1287532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Target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Movement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995388" y="2357118"/>
            <a:ext cx="234992" cy="3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53851" y="2184881"/>
            <a:ext cx="554463" cy="916259"/>
          </a:xfrm>
          <a:prstGeom prst="straightConnector1">
            <a:avLst/>
          </a:prstGeom>
          <a:ln>
            <a:solidFill>
              <a:srgbClr val="FF56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0" idx="7"/>
          </p:cNvCxnSpPr>
          <p:nvPr/>
        </p:nvCxnSpPr>
        <p:spPr>
          <a:xfrm flipH="1">
            <a:off x="5247246" y="2362612"/>
            <a:ext cx="492966" cy="25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31524" y="1841295"/>
            <a:ext cx="1026685" cy="16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227966" y="2359700"/>
            <a:ext cx="1688328" cy="795748"/>
          </a:xfrm>
          <a:prstGeom prst="rightArrow">
            <a:avLst>
              <a:gd name="adj1" fmla="val 26863"/>
              <a:gd name="adj2" fmla="val 62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707404" y="3088122"/>
            <a:ext cx="178904" cy="99391"/>
            <a:chOff x="2543916" y="1909433"/>
            <a:chExt cx="178904" cy="9939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27404" y="1917384"/>
              <a:ext cx="95416" cy="91440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2543916" y="1909433"/>
              <a:ext cx="91440" cy="91440"/>
            </a:xfrm>
            <a:prstGeom prst="ellipse">
              <a:avLst/>
            </a:prstGeom>
            <a:solidFill>
              <a:srgbClr val="FF56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/>
          <p:cNvSpPr/>
          <p:nvPr/>
        </p:nvSpPr>
        <p:spPr>
          <a:xfrm>
            <a:off x="10184028" y="3515237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488204" y="26061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516904" y="2288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911317" y="20554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127873" y="3697666"/>
            <a:ext cx="2390398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Automated Target</a:t>
            </a:r>
          </a:p>
          <a:p>
            <a:pPr algn="ctr"/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Recognition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1156587" y="1844452"/>
            <a:ext cx="700029" cy="16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87716" y="3039245"/>
            <a:ext cx="199223" cy="198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851" y="1603947"/>
            <a:ext cx="1026685" cy="23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081004" y="1588035"/>
            <a:ext cx="1026685" cy="25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146559" y="1830382"/>
            <a:ext cx="1026685" cy="166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136576" y="2231421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68354" y="3033798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485829" y="2251615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65313" y="2085490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87416" y="2012165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59091" y="2313388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66959" y="2618986"/>
            <a:ext cx="199223" cy="19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96080" y="1841295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15087" y="184445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245</Words>
  <Application>Microsoft Macintosh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Greenlee, Elliot Davis</dc:creator>
  <cp:lastModifiedBy>Greenlee, Elliot Davis</cp:lastModifiedBy>
  <cp:revision>25</cp:revision>
  <dcterms:created xsi:type="dcterms:W3CDTF">2018-01-12T20:56:27Z</dcterms:created>
  <dcterms:modified xsi:type="dcterms:W3CDTF">2018-01-16T16:04:27Z</dcterms:modified>
</cp:coreProperties>
</file>