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819"/>
    <a:srgbClr val="D58658"/>
    <a:srgbClr val="FCE4D7"/>
    <a:srgbClr val="A21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/>
    <p:restoredTop sz="94622"/>
  </p:normalViewPr>
  <p:slideViewPr>
    <p:cSldViewPr snapToGrid="0">
      <p:cViewPr varScale="1">
        <p:scale>
          <a:sx n="140" d="100"/>
          <a:sy n="140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FFBD-B37B-534D-B619-AE6CF484B135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86E42-84BF-4E49-99B6-76804087B3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9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86E42-84BF-4E49-99B6-76804087B3B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92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26E3-212C-0575-841D-27C8A95F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83FCC-66B1-A82A-427A-689DADEBC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B605-94D9-5A69-9FD9-8BCED644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DB0A-0BAB-E99B-5C07-BB9B76F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9F8A-6450-943B-E5A6-161E6550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55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F77D-A9BB-D8AA-9089-C418F8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A0A3-BEF2-D195-332C-10C1AD9B7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A47F-0DC8-8496-3A2C-02DE9A1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D330-3B58-BBA7-03D7-237BA419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20EB-F984-050B-9902-36708F7E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4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C6211-0890-65D2-7D14-63615000A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B2DF-012C-5B1A-2D06-FFEB7CE2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1CC6-EE61-AB91-3504-3128850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A2D8-7F94-613C-431A-DD72DFC1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6D0C-9CB0-64DD-42D6-8551EF05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2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636E-0A8E-F04A-481B-EA8B9D15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D8C2-5146-C8AA-73C3-16C83CAC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D0C0-AE24-F76C-EE08-6641B6F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9ACC-AC4D-EB96-384D-7D307001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B00D-F795-4563-FB61-3D30CB18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04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AA21-1059-C43D-8A81-2FC46A14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0E25-7DD1-5143-4988-8CB75DD2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37EF-C357-9D79-707C-B2D77C41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5B0D-A328-4480-5DD8-ED223B00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CADA-1074-0499-A17A-7B088F7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42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C00C-D3D4-1DB7-4B37-CADEAAE3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5559-64F2-8391-5D2E-A9E4B0E1C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49AD-32FF-D0C7-103C-960CD2AC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D472-5ACE-4F22-BDB3-394525B2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ADC6-8068-A72B-E550-219AC94E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C1E9-B907-B2EA-65E7-8EBBC274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3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5A6-E972-A5F4-8FFD-59A64612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57D0-DE3E-4792-7E55-31C14D28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30D63-ABED-E458-FA7A-3B56E5CE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A142C-7806-0E59-93E4-04EEA411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5CEC-B45D-1168-9CBC-C5D102B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7C13A-4A6F-0435-9CA6-84C603A0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163C0-5B9D-D763-5ED1-6B8668A4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B6194-B0D6-BAD7-45DA-CDB64E7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49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EDDB-3F0F-9E52-606C-498A2489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ADF4D-B0B8-D4A2-75BC-FEF85AA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61DA-4477-AD3E-03A1-26C045B0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AB09-E31A-3FEB-080F-0B5A1F3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4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7F0C1-6B6B-5C29-825B-90F4494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AB30A-602C-B714-8FF3-A3E1CBC7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B646F-894A-CF66-2E9C-C2567BB8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5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F052-A794-F7BB-6D33-50DC7604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A202-AEA0-5BC7-1B44-03DA1D21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39CF7-E254-1F59-2376-A93239763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7410-C7FE-E091-7E67-0DFB270E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AC34-A883-A7CC-142A-59F518CE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86F6-DFDE-48C7-EAC9-7864C8C8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8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C536-CE11-D49C-9E24-0057BFEE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682C-14CB-E521-9B35-29A1CB85D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4F62-2F50-BFC8-5B9C-DC3319EF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76ABE-F002-8018-3560-235BFD1C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5C635-B7B5-1BB5-8AA1-9F705605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D52D-CE67-7907-A060-01E9438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7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AA5D-50D5-6FA0-E323-D18BB2F7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9626-A2FE-10AB-887D-7CA33C04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7B5E-D539-8B74-4DF2-2C4F7DFD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F2382-5CEB-1248-BA47-4CF12A3FB59C}" type="datetimeFigureOut">
              <a:rPr lang="pt-PT" smtClean="0"/>
              <a:t>22/10/25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5A5E-94C6-5920-1C3D-3A640B41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580D-B57C-FD64-6D0D-390A57C6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doi.org/10.1098/rspa.1927.0118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www.mathworks.com/help/matlab/ref/ode45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doi.org/10.1101/2020.05.15.20103077%20%5b1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ta: Pentágono 16">
            <a:extLst>
              <a:ext uri="{FF2B5EF4-FFF2-40B4-BE49-F238E27FC236}">
                <a16:creationId xmlns:a16="http://schemas.microsoft.com/office/drawing/2014/main" id="{D0938912-8278-D8B2-F26B-DF1D2FEEE1B3}"/>
              </a:ext>
            </a:extLst>
          </p:cNvPr>
          <p:cNvSpPr/>
          <p:nvPr/>
        </p:nvSpPr>
        <p:spPr>
          <a:xfrm rot="16200000" flipH="1">
            <a:off x="2519718" y="1357895"/>
            <a:ext cx="6857999" cy="4142214"/>
          </a:xfrm>
          <a:prstGeom prst="homePlate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45" name="Seta: Pentágono 16">
            <a:extLst>
              <a:ext uri="{FF2B5EF4-FFF2-40B4-BE49-F238E27FC236}">
                <a16:creationId xmlns:a16="http://schemas.microsoft.com/office/drawing/2014/main" id="{D87E068E-D50C-D82D-6C99-C2DE9AAE2C21}"/>
              </a:ext>
            </a:extLst>
          </p:cNvPr>
          <p:cNvSpPr/>
          <p:nvPr/>
        </p:nvSpPr>
        <p:spPr>
          <a:xfrm rot="16200000" flipH="1">
            <a:off x="6703626" y="1293428"/>
            <a:ext cx="6858000" cy="4271143"/>
          </a:xfrm>
          <a:prstGeom prst="homePlat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E2896-5D2A-526A-C44C-0253D6B04362}"/>
              </a:ext>
            </a:extLst>
          </p:cNvPr>
          <p:cNvSpPr txBox="1"/>
          <p:nvPr/>
        </p:nvSpPr>
        <p:spPr>
          <a:xfrm>
            <a:off x="0" y="1086124"/>
            <a:ext cx="387430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</a:t>
            </a:r>
            <a:r>
              <a:rPr lang="en-US" sz="11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Susceptible–Infected–Recovered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  <a:r>
              <a:rPr lang="en-US" sz="1100" baseline="30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[3]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proposto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McKendrick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(1927),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caso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1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COVID-19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três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representam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–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à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–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–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determinando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92E76-AF77-458D-89B4-2F8FC884A488}"/>
              </a:ext>
            </a:extLst>
          </p:cNvPr>
          <p:cNvSpPr/>
          <p:nvPr/>
        </p:nvSpPr>
        <p:spPr>
          <a:xfrm>
            <a:off x="0" y="1"/>
            <a:ext cx="7990255" cy="683090"/>
          </a:xfrm>
          <a:prstGeom prst="rect">
            <a:avLst/>
          </a:prstGeom>
          <a:solidFill>
            <a:srgbClr val="A21819"/>
          </a:solidFill>
          <a:ln>
            <a:solidFill>
              <a:srgbClr val="A218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5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DD99E7D1-31A7-145B-27EF-3E316738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52" y="-4220"/>
            <a:ext cx="1025694" cy="675457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F6079F22-E45A-60DC-C6FA-8E1D3EA6C81E}"/>
              </a:ext>
            </a:extLst>
          </p:cNvPr>
          <p:cNvSpPr txBox="1">
            <a:spLocks noChangeAspect="1"/>
          </p:cNvSpPr>
          <p:nvPr/>
        </p:nvSpPr>
        <p:spPr>
          <a:xfrm>
            <a:off x="-29570" y="-42050"/>
            <a:ext cx="910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20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2343-AA6B-7013-69BF-BAEE92DA27B0}"/>
              </a:ext>
            </a:extLst>
          </p:cNvPr>
          <p:cNvSpPr txBox="1"/>
          <p:nvPr/>
        </p:nvSpPr>
        <p:spPr>
          <a:xfrm>
            <a:off x="3299681" y="410310"/>
            <a:ext cx="3408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C1C20-7604-5607-815B-2A3C2B138AA9}"/>
              </a:ext>
            </a:extLst>
          </p:cNvPr>
          <p:cNvSpPr txBox="1"/>
          <p:nvPr/>
        </p:nvSpPr>
        <p:spPr>
          <a:xfrm>
            <a:off x="-29570" y="421040"/>
            <a:ext cx="6068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74D4E-DED5-1FD5-91BC-C14FEC2705CD}"/>
              </a:ext>
            </a:extLst>
          </p:cNvPr>
          <p:cNvSpPr txBox="1"/>
          <p:nvPr/>
        </p:nvSpPr>
        <p:spPr>
          <a:xfrm>
            <a:off x="-530643" y="717512"/>
            <a:ext cx="614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1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graph showing the number of covid-19 infecting the coronavirus&#10;&#10;AI-generated content may be incorrect.">
            <a:extLst>
              <a:ext uri="{FF2B5EF4-FFF2-40B4-BE49-F238E27FC236}">
                <a16:creationId xmlns:a16="http://schemas.microsoft.com/office/drawing/2014/main" id="{CC9D2DDB-85B1-A7C7-4342-FE484610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20" y="3745170"/>
            <a:ext cx="3851729" cy="25218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84DAD8-1967-2872-5888-8720C65397A8}"/>
              </a:ext>
            </a:extLst>
          </p:cNvPr>
          <p:cNvSpPr txBox="1"/>
          <p:nvPr/>
        </p:nvSpPr>
        <p:spPr>
          <a:xfrm>
            <a:off x="-29570" y="6329481"/>
            <a:ext cx="6348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Fig.1-</a:t>
            </a:r>
            <a:r>
              <a:rPr lang="en-US" sz="9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Model Simulation for COVID-2019 epidemic state of India from 7-May 2020 </a:t>
            </a:r>
            <a:r>
              <a:rPr lang="pt-PT" sz="9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82900-75DA-5F19-5EB3-87BCCAA37FD9}"/>
              </a:ext>
            </a:extLst>
          </p:cNvPr>
          <p:cNvSpPr txBox="1"/>
          <p:nvPr/>
        </p:nvSpPr>
        <p:spPr>
          <a:xfrm>
            <a:off x="3842381" y="653711"/>
            <a:ext cx="6348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1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5F376-8CBF-255C-1A2D-5C3F6BC82754}"/>
                  </a:ext>
                </a:extLst>
              </p:cNvPr>
              <p:cNvSpPr txBox="1"/>
              <p:nvPr/>
            </p:nvSpPr>
            <p:spPr>
              <a:xfrm>
                <a:off x="3881103" y="911534"/>
                <a:ext cx="4109152" cy="3000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 do Modelo: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considera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constante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longo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tempo,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descrita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pela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ar-AE" sz="1100" i="1">
                              <a:solidFill>
                                <a:srgbClr val="2A364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ar-AE" sz="1100" i="0" smtClean="0">
                              <a:solidFill>
                                <a:srgbClr val="2A3648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ar-AE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ar-AE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ar-AE" sz="1100" i="1">
                              <a:solidFill>
                                <a:srgbClr val="2A364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ar-AE" sz="1100" i="0" smtClean="0">
                              <a:solidFill>
                                <a:srgbClr val="2A3648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ar-AE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ar-AE" sz="1100" i="0" smtClean="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ar-AE" sz="1100" i="1">
                              <a:solidFill>
                                <a:srgbClr val="2A364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ar-AE" sz="1100" i="0" smtClean="0">
                              <a:solidFill>
                                <a:srgbClr val="2A3648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ar-AE" sz="11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pertencem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à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classe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suscetível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(S),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está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Assume-se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torna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forma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imediata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elementos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igual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serem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A31819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SIR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seu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comportamento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pt-PT" sz="1100" b="1" i="1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pt-PT" sz="11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valor de </a:t>
                </a:r>
                <a:r>
                  <a:rPr lang="pt-PT" sz="11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100" b="1" i="1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pt-PT" sz="11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</a:t>
                </a:r>
                <a:r>
                  <a:rPr lang="pt-PT" sz="11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valor de </a:t>
                </a:r>
                <a:r>
                  <a:rPr lang="pt-PT" sz="11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100" b="1" i="1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1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transição entre os estados do modelo epidemiológico representa-se por:</a:t>
                </a:r>
                <a:endParaRPr lang="pt-PT" sz="1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5F376-8CBF-255C-1A2D-5C3F6BC8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103" y="911534"/>
                <a:ext cx="4109152" cy="3000821"/>
              </a:xfrm>
              <a:prstGeom prst="rect">
                <a:avLst/>
              </a:prstGeom>
              <a:blipFill>
                <a:blip r:embed="rId5"/>
                <a:stretch>
                  <a:fillRect t="-42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96A1A4E8-629F-DD95-1E24-0F1EAEAD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CE4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663021" y="3882966"/>
            <a:ext cx="2535024" cy="4810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5C2C68-F2B3-CD19-1FA4-D1867F05A7C2}"/>
              </a:ext>
            </a:extLst>
          </p:cNvPr>
          <p:cNvSpPr txBox="1"/>
          <p:nvPr/>
        </p:nvSpPr>
        <p:spPr>
          <a:xfrm>
            <a:off x="3857406" y="4330859"/>
            <a:ext cx="63602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é descrito pelas seguintes equações:</a:t>
            </a: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2E6373E-A947-628E-6345-48314079787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CE4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823045" y="4672828"/>
            <a:ext cx="1143602" cy="10864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0547D3-C7F5-811E-03DC-B939EFDA429D}"/>
              </a:ext>
            </a:extLst>
          </p:cNvPr>
          <p:cNvSpPr txBox="1"/>
          <p:nvPr/>
        </p:nvSpPr>
        <p:spPr>
          <a:xfrm>
            <a:off x="4881111" y="4527018"/>
            <a:ext cx="30940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Condições</a:t>
            </a: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Iniciais</a:t>
            </a:r>
            <a:endParaRPr lang="en-US" sz="1100" b="1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S(0) = 1000 →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I(0) = 1 →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</a:t>
            </a: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R(0) = 0 →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nenhum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</a:t>
            </a: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Parâmetros</a:t>
            </a: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1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= 0.002 → taxa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pessoa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semana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 = 0.15 → taxa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FFC1BB-0FB9-18FE-6B3F-2B06670E25ED}"/>
                  </a:ext>
                </a:extLst>
              </p:cNvPr>
              <p:cNvSpPr txBox="1"/>
              <p:nvPr/>
            </p:nvSpPr>
            <p:spPr>
              <a:xfrm>
                <a:off x="3874304" y="5942305"/>
                <a:ext cx="4107653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1050" dirty="0">
                  <a:solidFill>
                    <a:srgbClr val="A31819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sistema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1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através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solver </a:t>
                </a:r>
                <a:r>
                  <a:rPr lang="en-US" sz="1100" b="1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ode45 </a:t>
                </a:r>
                <a:r>
                  <a:rPr lang="en-US" sz="1100" baseline="300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[2]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100" b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1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100" b="1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Runge–</a:t>
                </a:r>
                <a:r>
                  <a:rPr lang="en-US" sz="1100" b="1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100" b="1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 4.ª e 5.ª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2A364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𝐈</m:t>
                    </m:r>
                    <m:d>
                      <m:dPr>
                        <m:ctrlPr>
                          <a:rPr lang="ar-AE" sz="1100" b="1" i="1">
                            <a:solidFill>
                              <a:srgbClr val="2A364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100" b="1" i="1">
                            <a:solidFill>
                              <a:srgbClr val="2A364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𝐭</m:t>
                        </m:r>
                      </m:e>
                    </m:d>
                  </m:oMath>
                </a14:m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fosse inferior a 10.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FFC1BB-0FB9-18FE-6B3F-2B06670E2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304" y="5942305"/>
                <a:ext cx="4107653" cy="784830"/>
              </a:xfrm>
              <a:prstGeom prst="rect">
                <a:avLst/>
              </a:prstGeom>
              <a:blipFill>
                <a:blip r:embed="rId8"/>
                <a:stretch>
                  <a:fillRect l="-309" t="-1613" b="-48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9">
            <a:extLst>
              <a:ext uri="{FF2B5EF4-FFF2-40B4-BE49-F238E27FC236}">
                <a16:creationId xmlns:a16="http://schemas.microsoft.com/office/drawing/2014/main" id="{718750EA-0B70-35EE-BD28-1E303753DC9C}"/>
              </a:ext>
            </a:extLst>
          </p:cNvPr>
          <p:cNvSpPr txBox="1">
            <a:spLocks noChangeAspect="1"/>
          </p:cNvSpPr>
          <p:nvPr/>
        </p:nvSpPr>
        <p:spPr>
          <a:xfrm>
            <a:off x="7494049" y="-72774"/>
            <a:ext cx="408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14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14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graph with a line graph&#10;&#10;AI-generated content may be incorrect.">
            <a:extLst>
              <a:ext uri="{FF2B5EF4-FFF2-40B4-BE49-F238E27FC236}">
                <a16:creationId xmlns:a16="http://schemas.microsoft.com/office/drawing/2014/main" id="{00A3BB5C-72B6-1BBF-C626-FBE767D9A4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5303" y="185210"/>
            <a:ext cx="4054645" cy="2367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5091F3-8032-83CA-0D82-AEA5578CC8B3}"/>
                  </a:ext>
                </a:extLst>
              </p:cNvPr>
              <p:cNvSpPr txBox="1"/>
              <p:nvPr/>
            </p:nvSpPr>
            <p:spPr>
              <a:xfrm>
                <a:off x="8019825" y="2671978"/>
                <a:ext cx="4248373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algn="just"/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1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5091F3-8032-83CA-0D82-AEA5578C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25" y="2671978"/>
                <a:ext cx="4248373" cy="1785104"/>
              </a:xfrm>
              <a:prstGeom prst="rect">
                <a:avLst/>
              </a:prstGeom>
              <a:blipFill>
                <a:blip r:embed="rId10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034DAC-0667-4969-F5E6-F977E123476E}"/>
              </a:ext>
            </a:extLst>
          </p:cNvPr>
          <p:cNvSpPr txBox="1"/>
          <p:nvPr/>
        </p:nvSpPr>
        <p:spPr>
          <a:xfrm>
            <a:off x="7990255" y="4344351"/>
            <a:ext cx="6360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pt-PT" sz="12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9F1A9-6DAC-EAB3-C46D-1FEB7F1C92D3}"/>
              </a:ext>
            </a:extLst>
          </p:cNvPr>
          <p:cNvSpPr txBox="1"/>
          <p:nvPr/>
        </p:nvSpPr>
        <p:spPr>
          <a:xfrm>
            <a:off x="8019825" y="4577402"/>
            <a:ext cx="424157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à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CaixaDeTexto 10">
            <a:extLst>
              <a:ext uri="{FF2B5EF4-FFF2-40B4-BE49-F238E27FC236}">
                <a16:creationId xmlns:a16="http://schemas.microsoft.com/office/drawing/2014/main" id="{899C1828-1100-400C-C565-6F324FC484E0}"/>
              </a:ext>
            </a:extLst>
          </p:cNvPr>
          <p:cNvSpPr txBox="1">
            <a:spLocks noChangeAspect="1"/>
          </p:cNvSpPr>
          <p:nvPr/>
        </p:nvSpPr>
        <p:spPr>
          <a:xfrm>
            <a:off x="7990255" y="5845101"/>
            <a:ext cx="654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  <a:endParaRPr lang="en-US" sz="16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BD71EC-5311-D78B-86C4-C3DDB8BC1051}"/>
              </a:ext>
            </a:extLst>
          </p:cNvPr>
          <p:cNvSpPr txBox="1"/>
          <p:nvPr/>
        </p:nvSpPr>
        <p:spPr>
          <a:xfrm>
            <a:off x="7990255" y="6044272"/>
            <a:ext cx="427114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Yadav, R. S. (2020). Mathematical Modeling and Simulation of SIR Model for COVID-2019 Epidemic Outbreak: A Case Study of India. </a:t>
            </a:r>
            <a:r>
              <a:rPr lang="en-US" sz="7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MedRxiv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(Cold Spring Harbor Laboratory).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https://doi.org/10.1101/2020.05.15.20103077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Fig.1</a:t>
            </a:r>
          </a:p>
          <a:p>
            <a:r>
              <a:rPr lang="en-US" sz="7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</a:t>
            </a:r>
            <a:r>
              <a:rPr lang="en-US" sz="700" b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2] [4]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7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7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sz="7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[3]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https://doi.org/10.1098/rspa.1927.0118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50" name="Conexão reta 198">
            <a:extLst>
              <a:ext uri="{FF2B5EF4-FFF2-40B4-BE49-F238E27FC236}">
                <a16:creationId xmlns:a16="http://schemas.microsoft.com/office/drawing/2014/main" id="{86E5986A-398E-C1D2-265E-BC9A8F6103AD}"/>
              </a:ext>
            </a:extLst>
          </p:cNvPr>
          <p:cNvCxnSpPr>
            <a:cxnSpLocks/>
          </p:cNvCxnSpPr>
          <p:nvPr/>
        </p:nvCxnSpPr>
        <p:spPr bwMode="auto">
          <a:xfrm>
            <a:off x="943817" y="884659"/>
            <a:ext cx="2764583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xão reta 198">
            <a:extLst>
              <a:ext uri="{FF2B5EF4-FFF2-40B4-BE49-F238E27FC236}">
                <a16:creationId xmlns:a16="http://schemas.microsoft.com/office/drawing/2014/main" id="{F0CF4230-207E-7033-A30E-3F031E4A5BF4}"/>
              </a:ext>
            </a:extLst>
          </p:cNvPr>
          <p:cNvCxnSpPr>
            <a:cxnSpLocks/>
          </p:cNvCxnSpPr>
          <p:nvPr/>
        </p:nvCxnSpPr>
        <p:spPr bwMode="auto">
          <a:xfrm>
            <a:off x="5517263" y="802961"/>
            <a:ext cx="2336417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xão reta 198">
            <a:extLst>
              <a:ext uri="{FF2B5EF4-FFF2-40B4-BE49-F238E27FC236}">
                <a16:creationId xmlns:a16="http://schemas.microsoft.com/office/drawing/2014/main" id="{FE506914-7DFB-1CE6-D079-543B8AAA19A6}"/>
              </a:ext>
            </a:extLst>
          </p:cNvPr>
          <p:cNvCxnSpPr>
            <a:cxnSpLocks/>
          </p:cNvCxnSpPr>
          <p:nvPr/>
        </p:nvCxnSpPr>
        <p:spPr bwMode="auto">
          <a:xfrm>
            <a:off x="9855583" y="91274"/>
            <a:ext cx="2209277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xão reta 198">
            <a:extLst>
              <a:ext uri="{FF2B5EF4-FFF2-40B4-BE49-F238E27FC236}">
                <a16:creationId xmlns:a16="http://schemas.microsoft.com/office/drawing/2014/main" id="{B63D3319-06EC-0CE0-9C3B-B8F017A5940F}"/>
              </a:ext>
            </a:extLst>
          </p:cNvPr>
          <p:cNvCxnSpPr>
            <a:cxnSpLocks/>
          </p:cNvCxnSpPr>
          <p:nvPr/>
        </p:nvCxnSpPr>
        <p:spPr bwMode="auto">
          <a:xfrm>
            <a:off x="9077891" y="4510152"/>
            <a:ext cx="2986969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xão reta 198">
            <a:extLst>
              <a:ext uri="{FF2B5EF4-FFF2-40B4-BE49-F238E27FC236}">
                <a16:creationId xmlns:a16="http://schemas.microsoft.com/office/drawing/2014/main" id="{9C41D124-95BB-4650-A11B-64BAA8847EA8}"/>
              </a:ext>
            </a:extLst>
          </p:cNvPr>
          <p:cNvCxnSpPr>
            <a:cxnSpLocks/>
          </p:cNvCxnSpPr>
          <p:nvPr/>
        </p:nvCxnSpPr>
        <p:spPr bwMode="auto">
          <a:xfrm flipV="1">
            <a:off x="9047758" y="5998989"/>
            <a:ext cx="3017102" cy="10481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2B3391-DA50-CC3D-B118-AACF4DEEA0DB}"/>
              </a:ext>
            </a:extLst>
          </p:cNvPr>
          <p:cNvSpPr txBox="1"/>
          <p:nvPr/>
        </p:nvSpPr>
        <p:spPr>
          <a:xfrm>
            <a:off x="8040029" y="2517897"/>
            <a:ext cx="63487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Fig.2-</a:t>
            </a:r>
            <a:r>
              <a:rPr lang="en-US" sz="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Model Plot made in MATLAB</a:t>
            </a:r>
            <a:r>
              <a:rPr lang="pt-PT" sz="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[4]</a:t>
            </a:r>
          </a:p>
        </p:txBody>
      </p:sp>
    </p:spTree>
    <p:extLst>
      <p:ext uri="{BB962C8B-B14F-4D97-AF65-F5344CB8AC3E}">
        <p14:creationId xmlns:p14="http://schemas.microsoft.com/office/powerpoint/2010/main" val="11538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740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NewsGotT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Coelho da Silva</dc:creator>
  <cp:lastModifiedBy>Diogo Coelho da Silva</cp:lastModifiedBy>
  <cp:revision>11</cp:revision>
  <dcterms:created xsi:type="dcterms:W3CDTF">2025-10-21T21:28:27Z</dcterms:created>
  <dcterms:modified xsi:type="dcterms:W3CDTF">2025-10-22T13:02:11Z</dcterms:modified>
</cp:coreProperties>
</file>