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</p:sldIdLst>
  <p:sldSz cx="15119350" cy="21383625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852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183065" indent="13816" algn="l" rtl="0" fontAlgn="base">
      <a:spcBef>
        <a:spcPct val="0"/>
      </a:spcBef>
      <a:spcAft>
        <a:spcPct val="0"/>
      </a:spcAft>
      <a:defRPr sz="1852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366821" indent="28323" algn="l" rtl="0" fontAlgn="base">
      <a:spcBef>
        <a:spcPct val="0"/>
      </a:spcBef>
      <a:spcAft>
        <a:spcPct val="0"/>
      </a:spcAft>
      <a:defRPr sz="1852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550578" indent="42140" algn="l" rtl="0" fontAlgn="base">
      <a:spcBef>
        <a:spcPct val="0"/>
      </a:spcBef>
      <a:spcAft>
        <a:spcPct val="0"/>
      </a:spcAft>
      <a:defRPr sz="1852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734333" indent="56646" algn="l" rtl="0" fontAlgn="base">
      <a:spcBef>
        <a:spcPct val="0"/>
      </a:spcBef>
      <a:spcAft>
        <a:spcPct val="0"/>
      </a:spcAft>
      <a:defRPr sz="1852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994769" algn="l" defTabSz="397908" rtl="0" eaLnBrk="1" latinLnBrk="0" hangingPunct="1">
      <a:defRPr sz="1852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1193723" algn="l" defTabSz="397908" rtl="0" eaLnBrk="1" latinLnBrk="0" hangingPunct="1">
      <a:defRPr sz="1852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1392677" algn="l" defTabSz="397908" rtl="0" eaLnBrk="1" latinLnBrk="0" hangingPunct="1">
      <a:defRPr sz="1852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1591631" algn="l" defTabSz="397908" rtl="0" eaLnBrk="1" latinLnBrk="0" hangingPunct="1">
      <a:defRPr sz="1852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02" userDrawn="1">
          <p15:clr>
            <a:srgbClr val="A4A3A4"/>
          </p15:clr>
        </p15:guide>
        <p15:guide id="2" pos="-48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8F7C60D-299A-085E-4D14-E08125CD06D3}" name="Renato Veloso Mota" initials="RM" userId="S::b13592@uminho.pt::782eb652-3d36-4440-b05e-3ad658cf4453" providerId="AD"/>
  <p188:author id="{C109CD77-7196-EC2F-906D-02758CAF9AE1}" name="Inês Catarina Reis Weijde" initials="IW" userId="S::pg53489@uminho.pt::e039fae4-5aba-4ade-81ec-6ca05879ddc6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ana Azeredo" initials="JA" lastIdx="1" clrIdx="0"/>
  <p:cmAuthor id="1" name="Sílvio Roberto Branco Santos" initials="SRBS" lastIdx="3" clrIdx="1">
    <p:extLst>
      <p:ext uri="{19B8F6BF-5375-455C-9EA6-DF929625EA0E}">
        <p15:presenceInfo xmlns:p15="http://schemas.microsoft.com/office/powerpoint/2012/main" userId="Sílvio Roberto Branco Santo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8D5C"/>
    <a:srgbClr val="A1191A"/>
    <a:srgbClr val="E16A00"/>
    <a:srgbClr val="F3DACC"/>
    <a:srgbClr val="2A3648"/>
    <a:srgbClr val="FF9900"/>
    <a:srgbClr val="FFCC99"/>
    <a:srgbClr val="113F89"/>
    <a:srgbClr val="5F83B9"/>
    <a:srgbClr val="AAC0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Estilo Médio 2 - Destaqu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70" autoAdjust="0"/>
    <p:restoredTop sz="95223" autoAdjust="0"/>
  </p:normalViewPr>
  <p:slideViewPr>
    <p:cSldViewPr>
      <p:cViewPr>
        <p:scale>
          <a:sx n="60" d="100"/>
          <a:sy n="60" d="100"/>
        </p:scale>
        <p:origin x="2712" y="168"/>
      </p:cViewPr>
      <p:guideLst>
        <p:guide orient="horz" pos="7702"/>
        <p:guide pos="-4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4028" y="6643100"/>
            <a:ext cx="12851300" cy="4582991"/>
          </a:xfrm>
        </p:spPr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8054" y="12117074"/>
            <a:ext cx="10583249" cy="5465332"/>
          </a:xfrm>
        </p:spPr>
        <p:txBody>
          <a:bodyPr/>
          <a:lstStyle>
            <a:lvl1pPr marL="0" indent="0" algn="ctr">
              <a:buNone/>
              <a:defRPr/>
            </a:lvl1pPr>
            <a:lvl2pPr marL="178246" indent="0" algn="ctr">
              <a:buNone/>
              <a:defRPr/>
            </a:lvl2pPr>
            <a:lvl3pPr marL="356492" indent="0" algn="ctr">
              <a:buNone/>
              <a:defRPr/>
            </a:lvl3pPr>
            <a:lvl4pPr marL="534738" indent="0" algn="ctr">
              <a:buNone/>
              <a:defRPr/>
            </a:lvl4pPr>
            <a:lvl5pPr marL="712984" indent="0" algn="ctr">
              <a:buNone/>
              <a:defRPr/>
            </a:lvl5pPr>
            <a:lvl6pPr marL="891230" indent="0" algn="ctr">
              <a:buNone/>
              <a:defRPr/>
            </a:lvl6pPr>
            <a:lvl7pPr marL="1069476" indent="0" algn="ctr">
              <a:buNone/>
              <a:defRPr/>
            </a:lvl7pPr>
            <a:lvl8pPr marL="1247722" indent="0" algn="ctr">
              <a:buNone/>
              <a:defRPr/>
            </a:lvl8pPr>
            <a:lvl9pPr marL="1425968" indent="0" algn="ctr">
              <a:buNone/>
              <a:defRPr/>
            </a:lvl9pPr>
          </a:lstStyle>
          <a:p>
            <a:r>
              <a:rPr lang="pt-PT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78CF2-22E9-4A93-A394-85EC6290FE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A1D176-21E3-44CA-B1CF-68F940F370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961752" y="856415"/>
            <a:ext cx="3401335" cy="18245537"/>
          </a:xfrm>
        </p:spPr>
        <p:txBody>
          <a:bodyPr vert="eaVert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6265" y="856415"/>
            <a:ext cx="10134379" cy="18245537"/>
          </a:xfrm>
        </p:spPr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0FC35-9243-42BF-9379-8AC39B4F61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54EA8-CCA9-431C-BAC8-875C82DAEA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026" y="13741119"/>
            <a:ext cx="12852040" cy="4246711"/>
          </a:xfrm>
        </p:spPr>
        <p:txBody>
          <a:bodyPr anchor="t"/>
          <a:lstStyle>
            <a:lvl1pPr algn="l">
              <a:defRPr sz="1547" b="1" cap="all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4026" y="9063057"/>
            <a:ext cx="12852040" cy="4678061"/>
          </a:xfrm>
        </p:spPr>
        <p:txBody>
          <a:bodyPr anchor="b"/>
          <a:lstStyle>
            <a:lvl1pPr marL="0" indent="0">
              <a:buNone/>
              <a:defRPr sz="749"/>
            </a:lvl1pPr>
            <a:lvl2pPr marL="178246" indent="0">
              <a:buNone/>
              <a:defRPr sz="699"/>
            </a:lvl2pPr>
            <a:lvl3pPr marL="356492" indent="0">
              <a:buNone/>
              <a:defRPr sz="649"/>
            </a:lvl3pPr>
            <a:lvl4pPr marL="534738" indent="0">
              <a:buNone/>
              <a:defRPr sz="549"/>
            </a:lvl4pPr>
            <a:lvl5pPr marL="712984" indent="0">
              <a:buNone/>
              <a:defRPr sz="549"/>
            </a:lvl5pPr>
            <a:lvl6pPr marL="891230" indent="0">
              <a:buNone/>
              <a:defRPr sz="549"/>
            </a:lvl6pPr>
            <a:lvl7pPr marL="1069476" indent="0">
              <a:buNone/>
              <a:defRPr sz="549"/>
            </a:lvl7pPr>
            <a:lvl8pPr marL="1247722" indent="0">
              <a:buNone/>
              <a:defRPr sz="549"/>
            </a:lvl8pPr>
            <a:lvl9pPr marL="1425968" indent="0">
              <a:buNone/>
              <a:defRPr sz="549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68C098-BA85-40E4-AAB6-5C22E8B11C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6265" y="4989986"/>
            <a:ext cx="6767857" cy="14111967"/>
          </a:xfrm>
        </p:spPr>
        <p:txBody>
          <a:bodyPr/>
          <a:lstStyle>
            <a:lvl1pPr>
              <a:defRPr sz="1098"/>
            </a:lvl1pPr>
            <a:lvl2pPr>
              <a:defRPr sz="948"/>
            </a:lvl2pPr>
            <a:lvl3pPr>
              <a:defRPr sz="749"/>
            </a:lvl3pPr>
            <a:lvl4pPr>
              <a:defRPr sz="699"/>
            </a:lvl4pPr>
            <a:lvl5pPr>
              <a:defRPr sz="699"/>
            </a:lvl5pPr>
            <a:lvl6pPr>
              <a:defRPr sz="699"/>
            </a:lvl6pPr>
            <a:lvl7pPr>
              <a:defRPr sz="699"/>
            </a:lvl7pPr>
            <a:lvl8pPr>
              <a:defRPr sz="699"/>
            </a:lvl8pPr>
            <a:lvl9pPr>
              <a:defRPr sz="699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95230" y="4989986"/>
            <a:ext cx="6767857" cy="14111967"/>
          </a:xfrm>
        </p:spPr>
        <p:txBody>
          <a:bodyPr/>
          <a:lstStyle>
            <a:lvl1pPr>
              <a:defRPr sz="1098"/>
            </a:lvl1pPr>
            <a:lvl2pPr>
              <a:defRPr sz="948"/>
            </a:lvl2pPr>
            <a:lvl3pPr>
              <a:defRPr sz="749"/>
            </a:lvl3pPr>
            <a:lvl4pPr>
              <a:defRPr sz="699"/>
            </a:lvl4pPr>
            <a:lvl5pPr>
              <a:defRPr sz="699"/>
            </a:lvl5pPr>
            <a:lvl6pPr>
              <a:defRPr sz="699"/>
            </a:lvl6pPr>
            <a:lvl7pPr>
              <a:defRPr sz="699"/>
            </a:lvl7pPr>
            <a:lvl8pPr>
              <a:defRPr sz="699"/>
            </a:lvl8pPr>
            <a:lvl9pPr>
              <a:defRPr sz="699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C3CB35-6E1F-44F0-880D-FDC46EBEB6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6264" y="4786489"/>
            <a:ext cx="6679713" cy="1994894"/>
          </a:xfrm>
        </p:spPr>
        <p:txBody>
          <a:bodyPr anchor="b"/>
          <a:lstStyle>
            <a:lvl1pPr marL="0" indent="0">
              <a:buNone/>
              <a:defRPr sz="948" b="1"/>
            </a:lvl1pPr>
            <a:lvl2pPr marL="178246" indent="0">
              <a:buNone/>
              <a:defRPr sz="749" b="1"/>
            </a:lvl2pPr>
            <a:lvl3pPr marL="356492" indent="0">
              <a:buNone/>
              <a:defRPr sz="699" b="1"/>
            </a:lvl3pPr>
            <a:lvl4pPr marL="534738" indent="0">
              <a:buNone/>
              <a:defRPr sz="649" b="1"/>
            </a:lvl4pPr>
            <a:lvl5pPr marL="712984" indent="0">
              <a:buNone/>
              <a:defRPr sz="649" b="1"/>
            </a:lvl5pPr>
            <a:lvl6pPr marL="891230" indent="0">
              <a:buNone/>
              <a:defRPr sz="649" b="1"/>
            </a:lvl6pPr>
            <a:lvl7pPr marL="1069476" indent="0">
              <a:buNone/>
              <a:defRPr sz="649" b="1"/>
            </a:lvl7pPr>
            <a:lvl8pPr marL="1247722" indent="0">
              <a:buNone/>
              <a:defRPr sz="649" b="1"/>
            </a:lvl8pPr>
            <a:lvl9pPr marL="1425968" indent="0">
              <a:buNone/>
              <a:defRPr sz="649" b="1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6264" y="6781383"/>
            <a:ext cx="6679713" cy="12320569"/>
          </a:xfrm>
        </p:spPr>
        <p:txBody>
          <a:bodyPr/>
          <a:lstStyle>
            <a:lvl1pPr>
              <a:defRPr sz="948"/>
            </a:lvl1pPr>
            <a:lvl2pPr>
              <a:defRPr sz="749"/>
            </a:lvl2pPr>
            <a:lvl3pPr>
              <a:defRPr sz="699"/>
            </a:lvl3pPr>
            <a:lvl4pPr>
              <a:defRPr sz="649"/>
            </a:lvl4pPr>
            <a:lvl5pPr>
              <a:defRPr sz="649"/>
            </a:lvl5pPr>
            <a:lvl6pPr>
              <a:defRPr sz="649"/>
            </a:lvl6pPr>
            <a:lvl7pPr>
              <a:defRPr sz="649"/>
            </a:lvl7pPr>
            <a:lvl8pPr>
              <a:defRPr sz="649"/>
            </a:lvl8pPr>
            <a:lvl9pPr>
              <a:defRPr sz="649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80412" y="4786489"/>
            <a:ext cx="6682675" cy="1994894"/>
          </a:xfrm>
        </p:spPr>
        <p:txBody>
          <a:bodyPr anchor="b"/>
          <a:lstStyle>
            <a:lvl1pPr marL="0" indent="0">
              <a:buNone/>
              <a:defRPr sz="948" b="1"/>
            </a:lvl1pPr>
            <a:lvl2pPr marL="178246" indent="0">
              <a:buNone/>
              <a:defRPr sz="749" b="1"/>
            </a:lvl2pPr>
            <a:lvl3pPr marL="356492" indent="0">
              <a:buNone/>
              <a:defRPr sz="699" b="1"/>
            </a:lvl3pPr>
            <a:lvl4pPr marL="534738" indent="0">
              <a:buNone/>
              <a:defRPr sz="649" b="1"/>
            </a:lvl4pPr>
            <a:lvl5pPr marL="712984" indent="0">
              <a:buNone/>
              <a:defRPr sz="649" b="1"/>
            </a:lvl5pPr>
            <a:lvl6pPr marL="891230" indent="0">
              <a:buNone/>
              <a:defRPr sz="649" b="1"/>
            </a:lvl6pPr>
            <a:lvl7pPr marL="1069476" indent="0">
              <a:buNone/>
              <a:defRPr sz="649" b="1"/>
            </a:lvl7pPr>
            <a:lvl8pPr marL="1247722" indent="0">
              <a:buNone/>
              <a:defRPr sz="649" b="1"/>
            </a:lvl8pPr>
            <a:lvl9pPr marL="1425968" indent="0">
              <a:buNone/>
              <a:defRPr sz="649" b="1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80412" y="6781383"/>
            <a:ext cx="6682675" cy="12320569"/>
          </a:xfrm>
        </p:spPr>
        <p:txBody>
          <a:bodyPr/>
          <a:lstStyle>
            <a:lvl1pPr>
              <a:defRPr sz="948"/>
            </a:lvl1pPr>
            <a:lvl2pPr>
              <a:defRPr sz="749"/>
            </a:lvl2pPr>
            <a:lvl3pPr>
              <a:defRPr sz="699"/>
            </a:lvl3pPr>
            <a:lvl4pPr>
              <a:defRPr sz="649"/>
            </a:lvl4pPr>
            <a:lvl5pPr>
              <a:defRPr sz="649"/>
            </a:lvl5pPr>
            <a:lvl6pPr>
              <a:defRPr sz="649"/>
            </a:lvl6pPr>
            <a:lvl7pPr>
              <a:defRPr sz="649"/>
            </a:lvl7pPr>
            <a:lvl8pPr>
              <a:defRPr sz="649"/>
            </a:lvl8pPr>
            <a:lvl9pPr>
              <a:defRPr sz="649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98E81F-86EE-4583-9CFE-0B3C226299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004557-5863-4F74-9592-FFC0D1D90C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99C9DF-B594-46D2-BA06-157CF7D928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267" y="851701"/>
            <a:ext cx="4973860" cy="3622866"/>
          </a:xfrm>
        </p:spPr>
        <p:txBody>
          <a:bodyPr anchor="b"/>
          <a:lstStyle>
            <a:lvl1pPr algn="l">
              <a:defRPr sz="749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1599" y="851701"/>
            <a:ext cx="8451489" cy="18250252"/>
          </a:xfrm>
        </p:spPr>
        <p:txBody>
          <a:bodyPr/>
          <a:lstStyle>
            <a:lvl1pPr>
              <a:defRPr sz="1248"/>
            </a:lvl1pPr>
            <a:lvl2pPr>
              <a:defRPr sz="1098"/>
            </a:lvl2pPr>
            <a:lvl3pPr>
              <a:defRPr sz="948"/>
            </a:lvl3pPr>
            <a:lvl4pPr>
              <a:defRPr sz="749"/>
            </a:lvl4pPr>
            <a:lvl5pPr>
              <a:defRPr sz="749"/>
            </a:lvl5pPr>
            <a:lvl6pPr>
              <a:defRPr sz="749"/>
            </a:lvl6pPr>
            <a:lvl7pPr>
              <a:defRPr sz="749"/>
            </a:lvl7pPr>
            <a:lvl8pPr>
              <a:defRPr sz="749"/>
            </a:lvl8pPr>
            <a:lvl9pPr>
              <a:defRPr sz="749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6267" y="4474566"/>
            <a:ext cx="4973860" cy="14627386"/>
          </a:xfrm>
        </p:spPr>
        <p:txBody>
          <a:bodyPr/>
          <a:lstStyle>
            <a:lvl1pPr marL="0" indent="0">
              <a:buNone/>
              <a:defRPr sz="549"/>
            </a:lvl1pPr>
            <a:lvl2pPr marL="178246" indent="0">
              <a:buNone/>
              <a:defRPr sz="449"/>
            </a:lvl2pPr>
            <a:lvl3pPr marL="356492" indent="0">
              <a:buNone/>
              <a:defRPr sz="399"/>
            </a:lvl3pPr>
            <a:lvl4pPr marL="534738" indent="0">
              <a:buNone/>
              <a:defRPr sz="349"/>
            </a:lvl4pPr>
            <a:lvl5pPr marL="712984" indent="0">
              <a:buNone/>
              <a:defRPr sz="349"/>
            </a:lvl5pPr>
            <a:lvl6pPr marL="891230" indent="0">
              <a:buNone/>
              <a:defRPr sz="349"/>
            </a:lvl6pPr>
            <a:lvl7pPr marL="1069476" indent="0">
              <a:buNone/>
              <a:defRPr sz="349"/>
            </a:lvl7pPr>
            <a:lvl8pPr marL="1247722" indent="0">
              <a:buNone/>
              <a:defRPr sz="349"/>
            </a:lvl8pPr>
            <a:lvl9pPr marL="1425968" indent="0">
              <a:buNone/>
              <a:defRPr sz="349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FD940-014D-4B78-8FA3-8B7D041F03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3578" y="14968382"/>
            <a:ext cx="9071461" cy="1767040"/>
          </a:xfrm>
        </p:spPr>
        <p:txBody>
          <a:bodyPr anchor="b"/>
          <a:lstStyle>
            <a:lvl1pPr algn="l">
              <a:defRPr sz="749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578" y="1910825"/>
            <a:ext cx="9071461" cy="12829704"/>
          </a:xfrm>
        </p:spPr>
        <p:txBody>
          <a:bodyPr/>
          <a:lstStyle>
            <a:lvl1pPr marL="0" indent="0">
              <a:buNone/>
              <a:defRPr sz="1248"/>
            </a:lvl1pPr>
            <a:lvl2pPr marL="178246" indent="0">
              <a:buNone/>
              <a:defRPr sz="1098"/>
            </a:lvl2pPr>
            <a:lvl3pPr marL="356492" indent="0">
              <a:buNone/>
              <a:defRPr sz="948"/>
            </a:lvl3pPr>
            <a:lvl4pPr marL="534738" indent="0">
              <a:buNone/>
              <a:defRPr sz="749"/>
            </a:lvl4pPr>
            <a:lvl5pPr marL="712984" indent="0">
              <a:buNone/>
              <a:defRPr sz="749"/>
            </a:lvl5pPr>
            <a:lvl6pPr marL="891230" indent="0">
              <a:buNone/>
              <a:defRPr sz="749"/>
            </a:lvl6pPr>
            <a:lvl7pPr marL="1069476" indent="0">
              <a:buNone/>
              <a:defRPr sz="749"/>
            </a:lvl7pPr>
            <a:lvl8pPr marL="1247722" indent="0">
              <a:buNone/>
              <a:defRPr sz="749"/>
            </a:lvl8pPr>
            <a:lvl9pPr marL="1425968" indent="0">
              <a:buNone/>
              <a:defRPr sz="749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578" y="16735423"/>
            <a:ext cx="9071461" cy="2509527"/>
          </a:xfrm>
        </p:spPr>
        <p:txBody>
          <a:bodyPr/>
          <a:lstStyle>
            <a:lvl1pPr marL="0" indent="0">
              <a:buNone/>
              <a:defRPr sz="549"/>
            </a:lvl1pPr>
            <a:lvl2pPr marL="178246" indent="0">
              <a:buNone/>
              <a:defRPr sz="449"/>
            </a:lvl2pPr>
            <a:lvl3pPr marL="356492" indent="0">
              <a:buNone/>
              <a:defRPr sz="399"/>
            </a:lvl3pPr>
            <a:lvl4pPr marL="534738" indent="0">
              <a:buNone/>
              <a:defRPr sz="349"/>
            </a:lvl4pPr>
            <a:lvl5pPr marL="712984" indent="0">
              <a:buNone/>
              <a:defRPr sz="349"/>
            </a:lvl5pPr>
            <a:lvl6pPr marL="891230" indent="0">
              <a:buNone/>
              <a:defRPr sz="349"/>
            </a:lvl6pPr>
            <a:lvl7pPr marL="1069476" indent="0">
              <a:buNone/>
              <a:defRPr sz="349"/>
            </a:lvl7pPr>
            <a:lvl8pPr marL="1247722" indent="0">
              <a:buNone/>
              <a:defRPr sz="349"/>
            </a:lvl8pPr>
            <a:lvl9pPr marL="1425968" indent="0">
              <a:buNone/>
              <a:defRPr sz="349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5F4DD-0075-4ADF-85F9-D34FAFAEE7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6635" y="856834"/>
            <a:ext cx="13606082" cy="3562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37484" tIns="168740" rIns="337484" bIns="16874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6635" y="4989650"/>
            <a:ext cx="13606082" cy="14112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37484" tIns="168740" rIns="337484" bIns="1687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6635" y="19473118"/>
            <a:ext cx="3526515" cy="1484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37484" tIns="168740" rIns="337484" bIns="168740" numCol="1" anchor="t" anchorCtr="0" compatLnSpc="1">
            <a:prstTxWarp prst="textNoShape">
              <a:avLst/>
            </a:prstTxWarp>
          </a:bodyPr>
          <a:lstStyle>
            <a:lvl1pPr>
              <a:defRPr sz="2595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65613" y="19473118"/>
            <a:ext cx="4788128" cy="1484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37484" tIns="168740" rIns="337484" bIns="168740" numCol="1" anchor="t" anchorCtr="0" compatLnSpc="1">
            <a:prstTxWarp prst="textNoShape">
              <a:avLst/>
            </a:prstTxWarp>
          </a:bodyPr>
          <a:lstStyle>
            <a:lvl1pPr algn="ctr">
              <a:defRPr sz="2595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36202" y="19473118"/>
            <a:ext cx="3526515" cy="1484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37484" tIns="168740" rIns="337484" bIns="168740" numCol="1" anchor="t" anchorCtr="0" compatLnSpc="1">
            <a:prstTxWarp prst="textNoShape">
              <a:avLst/>
            </a:prstTxWarp>
          </a:bodyPr>
          <a:lstStyle>
            <a:lvl1pPr algn="r">
              <a:defRPr sz="2595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ABE239BC-D844-40BE-96A6-FCAC8687D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684075" rtl="0" eaLnBrk="0" fontAlgn="base" hangingPunct="0">
        <a:spcBef>
          <a:spcPct val="0"/>
        </a:spcBef>
        <a:spcAft>
          <a:spcPct val="0"/>
        </a:spcAft>
        <a:defRPr sz="8085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1684075" rtl="0" eaLnBrk="0" fontAlgn="base" hangingPunct="0">
        <a:spcBef>
          <a:spcPct val="0"/>
        </a:spcBef>
        <a:spcAft>
          <a:spcPct val="0"/>
        </a:spcAft>
        <a:defRPr sz="8085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1684075" rtl="0" eaLnBrk="0" fontAlgn="base" hangingPunct="0">
        <a:spcBef>
          <a:spcPct val="0"/>
        </a:spcBef>
        <a:spcAft>
          <a:spcPct val="0"/>
        </a:spcAft>
        <a:defRPr sz="8085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1684075" rtl="0" eaLnBrk="0" fontAlgn="base" hangingPunct="0">
        <a:spcBef>
          <a:spcPct val="0"/>
        </a:spcBef>
        <a:spcAft>
          <a:spcPct val="0"/>
        </a:spcAft>
        <a:defRPr sz="8085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1684075" rtl="0" eaLnBrk="0" fontAlgn="base" hangingPunct="0">
        <a:spcBef>
          <a:spcPct val="0"/>
        </a:spcBef>
        <a:spcAft>
          <a:spcPct val="0"/>
        </a:spcAft>
        <a:defRPr sz="8085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178246" algn="ctr" defTabSz="1684672" rtl="0" fontAlgn="base">
        <a:spcBef>
          <a:spcPct val="0"/>
        </a:spcBef>
        <a:spcAft>
          <a:spcPct val="0"/>
        </a:spcAft>
        <a:defRPr sz="8085">
          <a:solidFill>
            <a:schemeClr val="tx2"/>
          </a:solidFill>
          <a:latin typeface="Arial" charset="0"/>
        </a:defRPr>
      </a:lvl6pPr>
      <a:lvl7pPr marL="356492" algn="ctr" defTabSz="1684672" rtl="0" fontAlgn="base">
        <a:spcBef>
          <a:spcPct val="0"/>
        </a:spcBef>
        <a:spcAft>
          <a:spcPct val="0"/>
        </a:spcAft>
        <a:defRPr sz="8085">
          <a:solidFill>
            <a:schemeClr val="tx2"/>
          </a:solidFill>
          <a:latin typeface="Arial" charset="0"/>
        </a:defRPr>
      </a:lvl7pPr>
      <a:lvl8pPr marL="534738" algn="ctr" defTabSz="1684672" rtl="0" fontAlgn="base">
        <a:spcBef>
          <a:spcPct val="0"/>
        </a:spcBef>
        <a:spcAft>
          <a:spcPct val="0"/>
        </a:spcAft>
        <a:defRPr sz="8085">
          <a:solidFill>
            <a:schemeClr val="tx2"/>
          </a:solidFill>
          <a:latin typeface="Arial" charset="0"/>
        </a:defRPr>
      </a:lvl8pPr>
      <a:lvl9pPr marL="712984" algn="ctr" defTabSz="1684672" rtl="0" fontAlgn="base">
        <a:spcBef>
          <a:spcPct val="0"/>
        </a:spcBef>
        <a:spcAft>
          <a:spcPct val="0"/>
        </a:spcAft>
        <a:defRPr sz="8085">
          <a:solidFill>
            <a:schemeClr val="tx2"/>
          </a:solidFill>
          <a:latin typeface="Arial" charset="0"/>
        </a:defRPr>
      </a:lvl9pPr>
    </p:titleStyle>
    <p:bodyStyle>
      <a:lvl1pPr marL="630607" indent="-630607" algn="l" defTabSz="1684075" rtl="0" eaLnBrk="0" fontAlgn="base" hangingPunct="0">
        <a:spcBef>
          <a:spcPct val="20000"/>
        </a:spcBef>
        <a:spcAft>
          <a:spcPct val="0"/>
        </a:spcAft>
        <a:buChar char="•"/>
        <a:defRPr sz="5889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1367767" indent="-525394" algn="l" defTabSz="1684075" rtl="0" eaLnBrk="0" fontAlgn="base" hangingPunct="0">
        <a:spcBef>
          <a:spcPct val="20000"/>
        </a:spcBef>
        <a:spcAft>
          <a:spcPct val="0"/>
        </a:spcAft>
        <a:buChar char="–"/>
        <a:defRPr sz="5141">
          <a:solidFill>
            <a:schemeClr val="tx1"/>
          </a:solidFill>
          <a:latin typeface="+mn-lt"/>
          <a:ea typeface="ＭＳ Ｐゴシック" charset="-128"/>
        </a:defRPr>
      </a:lvl2pPr>
      <a:lvl3pPr marL="2104927" indent="-420181" algn="l" defTabSz="1684075" rtl="0" eaLnBrk="0" fontAlgn="base" hangingPunct="0">
        <a:spcBef>
          <a:spcPct val="20000"/>
        </a:spcBef>
        <a:spcAft>
          <a:spcPct val="0"/>
        </a:spcAft>
        <a:buChar char="•"/>
        <a:defRPr sz="4392">
          <a:solidFill>
            <a:schemeClr val="tx1"/>
          </a:solidFill>
          <a:latin typeface="+mn-lt"/>
          <a:ea typeface="ＭＳ Ｐゴシック" charset="-128"/>
        </a:defRPr>
      </a:lvl3pPr>
      <a:lvl4pPr marL="2947299" indent="-420181" algn="l" defTabSz="1684075" rtl="0" eaLnBrk="0" fontAlgn="base" hangingPunct="0">
        <a:spcBef>
          <a:spcPct val="20000"/>
        </a:spcBef>
        <a:spcAft>
          <a:spcPct val="0"/>
        </a:spcAft>
        <a:buChar char="–"/>
        <a:defRPr sz="3693">
          <a:solidFill>
            <a:schemeClr val="tx1"/>
          </a:solidFill>
          <a:latin typeface="+mn-lt"/>
          <a:ea typeface="ＭＳ Ｐゴシック" charset="-128"/>
        </a:defRPr>
      </a:lvl4pPr>
      <a:lvl5pPr marL="3789001" indent="-420851" algn="l" defTabSz="1684075" rtl="0" eaLnBrk="0" fontAlgn="base" hangingPunct="0">
        <a:spcBef>
          <a:spcPct val="20000"/>
        </a:spcBef>
        <a:spcAft>
          <a:spcPct val="0"/>
        </a:spcAft>
        <a:buChar char="»"/>
        <a:defRPr sz="3693">
          <a:solidFill>
            <a:schemeClr val="tx1"/>
          </a:solidFill>
          <a:latin typeface="+mn-lt"/>
          <a:ea typeface="ＭＳ Ｐゴシック" charset="-128"/>
        </a:defRPr>
      </a:lvl5pPr>
      <a:lvl6pPr marL="3967830" indent="-421477" algn="l" defTabSz="1684672" rtl="0" fontAlgn="base">
        <a:spcBef>
          <a:spcPct val="20000"/>
        </a:spcBef>
        <a:spcAft>
          <a:spcPct val="0"/>
        </a:spcAft>
        <a:buChar char="»"/>
        <a:defRPr sz="3693">
          <a:solidFill>
            <a:schemeClr val="tx1"/>
          </a:solidFill>
          <a:latin typeface="+mn-lt"/>
          <a:ea typeface="ＭＳ Ｐゴシック" charset="-128"/>
        </a:defRPr>
      </a:lvl6pPr>
      <a:lvl7pPr marL="4146076" indent="-421477" algn="l" defTabSz="1684672" rtl="0" fontAlgn="base">
        <a:spcBef>
          <a:spcPct val="20000"/>
        </a:spcBef>
        <a:spcAft>
          <a:spcPct val="0"/>
        </a:spcAft>
        <a:buChar char="»"/>
        <a:defRPr sz="3693">
          <a:solidFill>
            <a:schemeClr val="tx1"/>
          </a:solidFill>
          <a:latin typeface="+mn-lt"/>
          <a:ea typeface="ＭＳ Ｐゴシック" charset="-128"/>
        </a:defRPr>
      </a:lvl7pPr>
      <a:lvl8pPr marL="4324322" indent="-421477" algn="l" defTabSz="1684672" rtl="0" fontAlgn="base">
        <a:spcBef>
          <a:spcPct val="20000"/>
        </a:spcBef>
        <a:spcAft>
          <a:spcPct val="0"/>
        </a:spcAft>
        <a:buChar char="»"/>
        <a:defRPr sz="3693">
          <a:solidFill>
            <a:schemeClr val="tx1"/>
          </a:solidFill>
          <a:latin typeface="+mn-lt"/>
          <a:ea typeface="ＭＳ Ｐゴシック" charset="-128"/>
        </a:defRPr>
      </a:lvl8pPr>
      <a:lvl9pPr marL="4502568" indent="-421477" algn="l" defTabSz="1684672" rtl="0" fontAlgn="base">
        <a:spcBef>
          <a:spcPct val="20000"/>
        </a:spcBef>
        <a:spcAft>
          <a:spcPct val="0"/>
        </a:spcAft>
        <a:buChar char="»"/>
        <a:defRPr sz="3693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178246" rtl="0" eaLnBrk="1" latinLnBrk="0" hangingPunct="1">
        <a:defRPr sz="699" kern="1200">
          <a:solidFill>
            <a:schemeClr val="tx1"/>
          </a:solidFill>
          <a:latin typeface="+mn-lt"/>
          <a:ea typeface="+mn-ea"/>
          <a:cs typeface="+mn-cs"/>
        </a:defRPr>
      </a:lvl1pPr>
      <a:lvl2pPr marL="178246" algn="l" defTabSz="178246" rtl="0" eaLnBrk="1" latinLnBrk="0" hangingPunct="1">
        <a:defRPr sz="699" kern="1200">
          <a:solidFill>
            <a:schemeClr val="tx1"/>
          </a:solidFill>
          <a:latin typeface="+mn-lt"/>
          <a:ea typeface="+mn-ea"/>
          <a:cs typeface="+mn-cs"/>
        </a:defRPr>
      </a:lvl2pPr>
      <a:lvl3pPr marL="356492" algn="l" defTabSz="178246" rtl="0" eaLnBrk="1" latinLnBrk="0" hangingPunct="1">
        <a:defRPr sz="699" kern="1200">
          <a:solidFill>
            <a:schemeClr val="tx1"/>
          </a:solidFill>
          <a:latin typeface="+mn-lt"/>
          <a:ea typeface="+mn-ea"/>
          <a:cs typeface="+mn-cs"/>
        </a:defRPr>
      </a:lvl3pPr>
      <a:lvl4pPr marL="534738" algn="l" defTabSz="178246" rtl="0" eaLnBrk="1" latinLnBrk="0" hangingPunct="1">
        <a:defRPr sz="699" kern="1200">
          <a:solidFill>
            <a:schemeClr val="tx1"/>
          </a:solidFill>
          <a:latin typeface="+mn-lt"/>
          <a:ea typeface="+mn-ea"/>
          <a:cs typeface="+mn-cs"/>
        </a:defRPr>
      </a:lvl4pPr>
      <a:lvl5pPr marL="712984" algn="l" defTabSz="178246" rtl="0" eaLnBrk="1" latinLnBrk="0" hangingPunct="1">
        <a:defRPr sz="699" kern="1200">
          <a:solidFill>
            <a:schemeClr val="tx1"/>
          </a:solidFill>
          <a:latin typeface="+mn-lt"/>
          <a:ea typeface="+mn-ea"/>
          <a:cs typeface="+mn-cs"/>
        </a:defRPr>
      </a:lvl5pPr>
      <a:lvl6pPr marL="891230" algn="l" defTabSz="178246" rtl="0" eaLnBrk="1" latinLnBrk="0" hangingPunct="1">
        <a:defRPr sz="699" kern="1200">
          <a:solidFill>
            <a:schemeClr val="tx1"/>
          </a:solidFill>
          <a:latin typeface="+mn-lt"/>
          <a:ea typeface="+mn-ea"/>
          <a:cs typeface="+mn-cs"/>
        </a:defRPr>
      </a:lvl6pPr>
      <a:lvl7pPr marL="1069476" algn="l" defTabSz="178246" rtl="0" eaLnBrk="1" latinLnBrk="0" hangingPunct="1">
        <a:defRPr sz="699" kern="1200">
          <a:solidFill>
            <a:schemeClr val="tx1"/>
          </a:solidFill>
          <a:latin typeface="+mn-lt"/>
          <a:ea typeface="+mn-ea"/>
          <a:cs typeface="+mn-cs"/>
        </a:defRPr>
      </a:lvl7pPr>
      <a:lvl8pPr marL="1247722" algn="l" defTabSz="178246" rtl="0" eaLnBrk="1" latinLnBrk="0" hangingPunct="1">
        <a:defRPr sz="699" kern="1200">
          <a:solidFill>
            <a:schemeClr val="tx1"/>
          </a:solidFill>
          <a:latin typeface="+mn-lt"/>
          <a:ea typeface="+mn-ea"/>
          <a:cs typeface="+mn-cs"/>
        </a:defRPr>
      </a:lvl8pPr>
      <a:lvl9pPr marL="1425968" algn="l" defTabSz="178246" rtl="0" eaLnBrk="1" latinLnBrk="0" hangingPunct="1">
        <a:defRPr sz="6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hyperlink" Target="https://doi.org/10.1098/rspa.1927.011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mathworks.com/help/matlab/ref/ode45.html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46DE30-569D-C8B4-5F9B-8C96F05DD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873E8F58-2AEA-645C-83D8-CC151D22E9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7394" y="7994425"/>
                <a:ext cx="7384901" cy="16619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b="1" dirty="0" err="1">
                    <a:solidFill>
                      <a:srgbClr val="DD8D5C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Assunções</a:t>
                </a:r>
                <a:r>
                  <a:rPr lang="en-US" sz="2400" b="1" dirty="0">
                    <a:solidFill>
                      <a:srgbClr val="DD8D5C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do Modelo: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O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modelo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trabalha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sobre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uma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população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fechada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de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tamanho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N. Isto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significa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que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a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qualquer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momento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no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modelo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a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seguinte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equação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se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verifica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: 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PT" sz="1800">
                          <a:solidFill>
                            <a:srgbClr val="2A3648"/>
                          </a:solidFill>
                        </a:rPr>
                        <m:t>N</m:t>
                      </m:r>
                      <m:r>
                        <a:rPr lang="pt-PT" sz="1800">
                          <a:solidFill>
                            <a:srgbClr val="2A3648"/>
                          </a:solidFill>
                        </a:rPr>
                        <m:t> = </m:t>
                      </m:r>
                      <m:r>
                        <m:rPr>
                          <m:sty m:val="p"/>
                        </m:rPr>
                        <a:rPr lang="pt-PT" sz="1800">
                          <a:solidFill>
                            <a:srgbClr val="2A3648"/>
                          </a:solidFill>
                        </a:rPr>
                        <m:t>S</m:t>
                      </m:r>
                      <m:r>
                        <a:rPr lang="pt-PT" sz="1800">
                          <a:solidFill>
                            <a:srgbClr val="2A3648"/>
                          </a:solidFill>
                        </a:rPr>
                        <m:t>(</m:t>
                      </m:r>
                      <m:r>
                        <m:rPr>
                          <m:sty m:val="p"/>
                        </m:rPr>
                        <a:rPr lang="pt-PT" sz="1800">
                          <a:solidFill>
                            <a:srgbClr val="2A3648"/>
                          </a:solidFill>
                        </a:rPr>
                        <m:t>t</m:t>
                      </m:r>
                      <m:r>
                        <a:rPr lang="pt-PT" sz="1800">
                          <a:solidFill>
                            <a:srgbClr val="2A3648"/>
                          </a:solidFill>
                        </a:rPr>
                        <m:t>) + </m:t>
                      </m:r>
                      <m:r>
                        <m:rPr>
                          <m:sty m:val="p"/>
                        </m:rPr>
                        <a:rPr lang="pt-PT" sz="1800">
                          <a:solidFill>
                            <a:srgbClr val="2A3648"/>
                          </a:solidFill>
                        </a:rPr>
                        <m:t>I</m:t>
                      </m:r>
                      <m:r>
                        <a:rPr lang="pt-PT" sz="1800">
                          <a:solidFill>
                            <a:srgbClr val="2A3648"/>
                          </a:solidFill>
                        </a:rPr>
                        <m:t>(</m:t>
                      </m:r>
                      <m:r>
                        <m:rPr>
                          <m:sty m:val="p"/>
                        </m:rPr>
                        <a:rPr lang="pt-PT" sz="1800">
                          <a:solidFill>
                            <a:srgbClr val="2A3648"/>
                          </a:solidFill>
                        </a:rPr>
                        <m:t>t</m:t>
                      </m:r>
                      <m:r>
                        <a:rPr lang="pt-PT" sz="1800">
                          <a:solidFill>
                            <a:srgbClr val="2A3648"/>
                          </a:solidFill>
                        </a:rPr>
                        <m:t>) + </m:t>
                      </m:r>
                      <m:r>
                        <m:rPr>
                          <m:sty m:val="p"/>
                        </m:rPr>
                        <a:rPr lang="pt-PT" sz="1800">
                          <a:solidFill>
                            <a:srgbClr val="2A3648"/>
                          </a:solidFill>
                        </a:rPr>
                        <m:t>R</m:t>
                      </m:r>
                      <m:r>
                        <a:rPr lang="pt-PT" sz="1800">
                          <a:solidFill>
                            <a:srgbClr val="2A3648"/>
                          </a:solidFill>
                        </a:rPr>
                        <m:t>(</m:t>
                      </m:r>
                      <m:r>
                        <m:rPr>
                          <m:sty m:val="p"/>
                        </m:rPr>
                        <a:rPr lang="pt-PT" sz="1800">
                          <a:solidFill>
                            <a:srgbClr val="2A3648"/>
                          </a:solidFill>
                        </a:rPr>
                        <m:t>t</m:t>
                      </m:r>
                      <m:r>
                        <a:rPr lang="pt-PT" sz="1800">
                          <a:solidFill>
                            <a:srgbClr val="2A3648"/>
                          </a:solidFill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rgbClr val="2A3648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Admite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-se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que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um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indivíduo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afetado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passa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a ser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infecioso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com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efeito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emediato</a:t>
                </a:r>
                <a:endParaRPr lang="en-US" sz="1800" dirty="0">
                  <a:solidFill>
                    <a:srgbClr val="2A3648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Todos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os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indivíduos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da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população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têm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a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mesma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probabilidade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de ser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infetado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por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outros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indivíduos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Inicialmente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todos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os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indivíduos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estão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na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classes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susceptível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exceto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o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indivíduo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zero.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endParaRPr lang="en-US" sz="1800" dirty="0">
                  <a:solidFill>
                    <a:srgbClr val="2A3648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400" b="1" dirty="0" err="1">
                    <a:solidFill>
                      <a:srgbClr val="DD8D5C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Transições</a:t>
                </a:r>
                <a:r>
                  <a:rPr lang="en-US" sz="2400" b="1" dirty="0">
                    <a:solidFill>
                      <a:srgbClr val="DD8D5C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entre </a:t>
                </a:r>
                <a:r>
                  <a:rPr lang="en-US" sz="2400" b="1" dirty="0" err="1">
                    <a:solidFill>
                      <a:srgbClr val="DD8D5C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Estados</a:t>
                </a:r>
                <a:r>
                  <a:rPr lang="en-US" sz="2400" b="1" dirty="0">
                    <a:solidFill>
                      <a:srgbClr val="DD8D5C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e Sistemas de </a:t>
                </a:r>
                <a:r>
                  <a:rPr lang="en-US" sz="2400" b="1" dirty="0" err="1">
                    <a:solidFill>
                      <a:srgbClr val="DD8D5C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Equações</a:t>
                </a:r>
                <a:r>
                  <a:rPr lang="en-US" sz="2400" b="1" dirty="0">
                    <a:solidFill>
                      <a:srgbClr val="DD8D5C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:</a:t>
                </a:r>
                <a:endParaRPr lang="en-US" sz="2400" dirty="0">
                  <a:solidFill>
                    <a:srgbClr val="DD8D5C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O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modelo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epidemiológico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(SIR)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contém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3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parâmetros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iniciais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que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configuram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a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maneira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como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o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modelo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se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comporta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PT" sz="1800">
                        <a:solidFill>
                          <a:srgbClr val="2A3648"/>
                        </a:solidFill>
                      </a:rPr>
                      <m:t>𝛽</m:t>
                    </m:r>
                  </m:oMath>
                </a14:m>
                <a:r>
                  <a:rPr lang="pt-PT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 - O valor de </a:t>
                </a:r>
                <a:r>
                  <a:rPr lang="pt-PT" sz="1800" i="1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alfa</a:t>
                </a:r>
                <a:r>
                  <a:rPr lang="pt-PT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corresponde à taxa de infeção por pessoa por semana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PT" sz="1800">
                        <a:solidFill>
                          <a:srgbClr val="2A3648"/>
                        </a:solidFill>
                      </a:rPr>
                      <m:t>𝛾</m:t>
                    </m:r>
                  </m:oMath>
                </a14:m>
                <a:r>
                  <a:rPr lang="pt-PT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 - O valor de </a:t>
                </a:r>
                <a:r>
                  <a:rPr lang="pt-PT" sz="1800" i="1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gamma</a:t>
                </a:r>
                <a:r>
                  <a:rPr lang="pt-PT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corresponde à taxa de recuperados por dia.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PT" sz="1800">
                        <a:solidFill>
                          <a:srgbClr val="2A3648"/>
                        </a:solidFill>
                      </a:rPr>
                      <m:t>𝑁</m:t>
                    </m:r>
                  </m:oMath>
                </a14:m>
                <a:r>
                  <a:rPr lang="pt-PT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 - Número de indivíduos na população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pt-PT" sz="1800" dirty="0">
                  <a:solidFill>
                    <a:srgbClr val="2A3648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pt-PT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A imagem a seguir representa a transição entre os estados do modelo epidemiológico. </a:t>
                </a:r>
              </a:p>
              <a:p>
                <a:pPr algn="just"/>
                <a:endParaRPr lang="pt-PT" sz="1800" dirty="0">
                  <a:solidFill>
                    <a:srgbClr val="2A3648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/>
                <a:endParaRPr lang="pt-PT" sz="1800" dirty="0">
                  <a:solidFill>
                    <a:srgbClr val="2A3648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/>
                <a:endParaRPr lang="pt-PT" sz="1800" dirty="0">
                  <a:solidFill>
                    <a:srgbClr val="2A3648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/>
                <a:endParaRPr lang="pt-PT" sz="1800" dirty="0">
                  <a:solidFill>
                    <a:srgbClr val="2A3648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/>
                <a:endParaRPr lang="pt-PT" sz="1800" dirty="0">
                  <a:solidFill>
                    <a:srgbClr val="2A3648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pt-PT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O modelo SIR é descrito pelas seguintes equações:</a:t>
                </a:r>
              </a:p>
              <a:p>
                <a:pPr algn="just"/>
                <a:endParaRPr lang="pt-PT" sz="1800" dirty="0">
                  <a:solidFill>
                    <a:srgbClr val="2A3648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sz="1800" dirty="0">
                  <a:solidFill>
                    <a:srgbClr val="2A3648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endParaRPr lang="en-US" sz="1800" dirty="0">
                  <a:solidFill>
                    <a:srgbClr val="2A3648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endParaRPr lang="en-US" sz="1800" dirty="0">
                  <a:solidFill>
                    <a:srgbClr val="2A3648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endParaRPr lang="en-US" sz="1800" dirty="0">
                  <a:solidFill>
                    <a:srgbClr val="2A3648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endParaRPr lang="en-US" sz="1800" dirty="0">
                  <a:solidFill>
                    <a:srgbClr val="2A3648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800" dirty="0">
                  <a:solidFill>
                    <a:srgbClr val="2A3648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Condições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Iniciais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: 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800" b="1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S(0) = 1000 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(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indivíduos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susceptíveis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800" b="1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I(0) = 1     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(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indivíduo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infetado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800" b="1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R(0) = 0    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(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nenhum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recuperado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800" b="1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a = 0.002 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(p/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pessoa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e p/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semana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) -&gt; taxa de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infeção</a:t>
                </a:r>
                <a:endParaRPr lang="en-US" sz="1800" dirty="0">
                  <a:solidFill>
                    <a:srgbClr val="2A3648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800" b="1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r = 0.15    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(p/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dia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) -&gt; taxa de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recuperação</a:t>
                </a:r>
                <a:endParaRPr lang="en-US" sz="1800" dirty="0">
                  <a:solidFill>
                    <a:srgbClr val="2A3648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800" dirty="0">
                  <a:solidFill>
                    <a:srgbClr val="2A3648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400" b="1" dirty="0" err="1">
                    <a:solidFill>
                      <a:srgbClr val="DD8D5C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Métodos</a:t>
                </a:r>
                <a:r>
                  <a:rPr lang="en-US" sz="2400" b="1" dirty="0">
                    <a:solidFill>
                      <a:srgbClr val="DD8D5C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 err="1">
                    <a:solidFill>
                      <a:srgbClr val="DD8D5C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Utilizados</a:t>
                </a:r>
                <a:endParaRPr lang="en-US" sz="2400" b="1" dirty="0">
                  <a:solidFill>
                    <a:srgbClr val="DD8D5C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800" dirty="0">
                  <a:solidFill>
                    <a:srgbClr val="2A3648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O Sistema de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equações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diferenciais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foi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resolvido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numericamente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no </a:t>
                </a:r>
                <a:r>
                  <a:rPr lang="en-US" sz="1800" i="1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software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i="1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MATLAB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,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recorrendo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ao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i="1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solver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i="1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`ode45`,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baseado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no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método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de </a:t>
                </a:r>
                <a:r>
                  <a:rPr lang="en-US" sz="1800" i="1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Runge-</a:t>
                </a:r>
                <a:r>
                  <a:rPr lang="en-US" sz="1800" i="1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Kutta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de 4ª e 5ª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ordem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,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até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ao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número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de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infetados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b="1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I(t)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descer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abaixo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de 10. Este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método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aproxima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a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solução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de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uma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equação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diferencial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calculando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sucessivos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incrementos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das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derivadas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e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ajustando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o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passo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temporal para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garantir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estabilidade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do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modelo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. A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função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 </a:t>
                </a:r>
                <a:r>
                  <a:rPr lang="en-US" sz="1800" i="1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`ode45`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utiliza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dois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métodos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em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paralelo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e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controla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o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erro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local para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cada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iteração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endParaRPr lang="en-US" sz="1750" dirty="0">
                  <a:solidFill>
                    <a:srgbClr val="2A364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endParaRPr lang="en-US" sz="1750" dirty="0">
                  <a:solidFill>
                    <a:srgbClr val="2A364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endParaRPr lang="en-US" sz="1750" dirty="0">
                  <a:solidFill>
                    <a:srgbClr val="2A364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750" dirty="0">
                  <a:solidFill>
                    <a:srgbClr val="2A364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750" dirty="0">
                  <a:solidFill>
                    <a:srgbClr val="2A364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endParaRPr lang="en-US" sz="1750" dirty="0">
                  <a:solidFill>
                    <a:srgbClr val="2A364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endParaRPr lang="en-US" sz="1750" dirty="0">
                  <a:solidFill>
                    <a:srgbClr val="2A364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endParaRPr lang="en-US" sz="1750" dirty="0">
                  <a:solidFill>
                    <a:srgbClr val="2A364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750" dirty="0">
                  <a:solidFill>
                    <a:srgbClr val="2A364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750" dirty="0">
                  <a:solidFill>
                    <a:srgbClr val="2A364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750" dirty="0">
                  <a:solidFill>
                    <a:srgbClr val="2A364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750" dirty="0">
                  <a:solidFill>
                    <a:srgbClr val="2A364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873E8F58-2AEA-645C-83D8-CC151D22E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4" y="7994425"/>
                <a:ext cx="7384901" cy="16619934"/>
              </a:xfrm>
              <a:prstGeom prst="rect">
                <a:avLst/>
              </a:prstGeom>
              <a:blipFill>
                <a:blip r:embed="rId2"/>
                <a:stretch>
                  <a:fillRect l="-1201" t="-305" r="-686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tângulo 24">
            <a:extLst>
              <a:ext uri="{FF2B5EF4-FFF2-40B4-BE49-F238E27FC236}">
                <a16:creationId xmlns:a16="http://schemas.microsoft.com/office/drawing/2014/main" id="{AFD000AE-2A75-AD95-CBC1-E666EAC54E19}"/>
              </a:ext>
            </a:extLst>
          </p:cNvPr>
          <p:cNvSpPr>
            <a:spLocks/>
          </p:cNvSpPr>
          <p:nvPr/>
        </p:nvSpPr>
        <p:spPr bwMode="auto">
          <a:xfrm>
            <a:off x="3774" y="2939912"/>
            <a:ext cx="15111803" cy="407084"/>
          </a:xfrm>
          <a:prstGeom prst="rect">
            <a:avLst/>
          </a:prstGeom>
          <a:solidFill>
            <a:srgbClr val="DD8D5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642" tIns="22821" rIns="45642" bIns="22821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2156698"/>
            <a:endParaRPr lang="en-US" sz="2346" dirty="0">
              <a:latin typeface="Arial" charset="0"/>
            </a:endParaRPr>
          </a:p>
        </p:txBody>
      </p:sp>
      <p:sp>
        <p:nvSpPr>
          <p:cNvPr id="17" name="Seta: Pentágono 16">
            <a:extLst>
              <a:ext uri="{FF2B5EF4-FFF2-40B4-BE49-F238E27FC236}">
                <a16:creationId xmlns:a16="http://schemas.microsoft.com/office/drawing/2014/main" id="{B15170E6-057C-4A2A-6E54-FBF148821E7C}"/>
              </a:ext>
            </a:extLst>
          </p:cNvPr>
          <p:cNvSpPr/>
          <p:nvPr/>
        </p:nvSpPr>
        <p:spPr>
          <a:xfrm rot="16200000" flipH="1">
            <a:off x="2306545" y="8528952"/>
            <a:ext cx="18036629" cy="7672716"/>
          </a:xfrm>
          <a:prstGeom prst="homePlate">
            <a:avLst>
              <a:gd name="adj" fmla="val 0"/>
            </a:avLst>
          </a:prstGeom>
          <a:solidFill>
            <a:srgbClr val="F3DACC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4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5D49E7E-6F0B-B02E-9FB5-AEF6C9182095}"/>
              </a:ext>
            </a:extLst>
          </p:cNvPr>
          <p:cNvSpPr>
            <a:spLocks/>
          </p:cNvSpPr>
          <p:nvPr/>
        </p:nvSpPr>
        <p:spPr bwMode="auto">
          <a:xfrm>
            <a:off x="3774" y="-1"/>
            <a:ext cx="15115576" cy="2958961"/>
          </a:xfrm>
          <a:prstGeom prst="rect">
            <a:avLst/>
          </a:prstGeom>
          <a:solidFill>
            <a:srgbClr val="A1191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642" tIns="22821" rIns="45642" bIns="22821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2156698"/>
            <a:endParaRPr lang="pt-PT" sz="2346" noProof="1">
              <a:latin typeface="Arial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A778FD5-FD0E-6E7E-B15B-48351A1A6FDF}"/>
              </a:ext>
            </a:extLst>
          </p:cNvPr>
          <p:cNvSpPr txBox="1">
            <a:spLocks noChangeAspect="1"/>
          </p:cNvSpPr>
          <p:nvPr/>
        </p:nvSpPr>
        <p:spPr>
          <a:xfrm>
            <a:off x="27394" y="26378"/>
            <a:ext cx="95758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sz="3200" b="1" dirty="0" err="1">
                <a:solidFill>
                  <a:schemeClr val="bg1"/>
                </a:solidFill>
                <a:latin typeface="NewsGotT" pitchFamily="2" charset="0"/>
              </a:rPr>
              <a:t>Modelação</a:t>
            </a:r>
            <a:r>
              <a:rPr lang="en-US" sz="3200" b="1" dirty="0">
                <a:solidFill>
                  <a:schemeClr val="bg1"/>
                </a:solidFill>
                <a:latin typeface="NewsGotT" pitchFamily="2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NewsGotT" pitchFamily="2" charset="0"/>
              </a:rPr>
              <a:t>Epidemiológica</a:t>
            </a:r>
            <a:r>
              <a:rPr lang="en-US" sz="3200" b="1" dirty="0">
                <a:solidFill>
                  <a:schemeClr val="bg1"/>
                </a:solidFill>
                <a:latin typeface="NewsGotT" pitchFamily="2" charset="0"/>
              </a:rPr>
              <a:t>: </a:t>
            </a:r>
            <a:r>
              <a:rPr lang="en-US" sz="3200" b="1" dirty="0" err="1">
                <a:solidFill>
                  <a:schemeClr val="bg1"/>
                </a:solidFill>
                <a:latin typeface="NewsGotT" pitchFamily="2" charset="0"/>
              </a:rPr>
              <a:t>Simulação</a:t>
            </a:r>
            <a:r>
              <a:rPr lang="en-US" sz="3200" b="1" dirty="0">
                <a:solidFill>
                  <a:schemeClr val="bg1"/>
                </a:solidFill>
                <a:latin typeface="NewsGotT" pitchFamily="2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NewsGotT" pitchFamily="2" charset="0"/>
              </a:rPr>
              <a:t>Numérica</a:t>
            </a:r>
            <a:r>
              <a:rPr lang="en-US" sz="3200" b="1" dirty="0">
                <a:solidFill>
                  <a:schemeClr val="bg1"/>
                </a:solidFill>
                <a:latin typeface="NewsGotT" pitchFamily="2" charset="0"/>
              </a:rPr>
              <a:t> do Modelo SIR</a:t>
            </a:r>
            <a:endParaRPr lang="en-US" sz="3200" b="1" dirty="0">
              <a:solidFill>
                <a:schemeClr val="bg1"/>
              </a:solidFill>
              <a:latin typeface="NewsGotT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091D27D-9157-7CC9-BC1A-C5ECB2E9033A}"/>
              </a:ext>
            </a:extLst>
          </p:cNvPr>
          <p:cNvSpPr txBox="1">
            <a:spLocks noChangeAspect="1"/>
          </p:cNvSpPr>
          <p:nvPr/>
        </p:nvSpPr>
        <p:spPr>
          <a:xfrm>
            <a:off x="-208371" y="3262481"/>
            <a:ext cx="7524442" cy="4993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1"/>
            <a:r>
              <a:rPr lang="en-US" sz="2645" b="1" dirty="0" err="1">
                <a:solidFill>
                  <a:srgbClr val="DD8D5C"/>
                </a:solidFill>
                <a:latin typeface="NewsGotT" pitchFamily="2" charset="0"/>
                <a:cs typeface="Times New Roman" panose="02020603050405020304" pitchFamily="18" charset="0"/>
              </a:rPr>
              <a:t>Introdução</a:t>
            </a:r>
            <a:endParaRPr lang="en-US" sz="1996" b="1" dirty="0">
              <a:solidFill>
                <a:srgbClr val="DD8D5C"/>
              </a:solidFill>
              <a:latin typeface="NewsGotT" pitchFamily="2" charset="0"/>
              <a:cs typeface="Times New Roman" panose="02020603050405020304" pitchFamily="18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21C4CFA-6EB6-6F79-65D1-5252E256DD25}"/>
              </a:ext>
            </a:extLst>
          </p:cNvPr>
          <p:cNvSpPr txBox="1">
            <a:spLocks noChangeAspect="1"/>
          </p:cNvSpPr>
          <p:nvPr/>
        </p:nvSpPr>
        <p:spPr>
          <a:xfrm>
            <a:off x="16206" y="7513662"/>
            <a:ext cx="6761689" cy="499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645" b="1" dirty="0">
                <a:solidFill>
                  <a:srgbClr val="DD8D5C"/>
                </a:solidFill>
                <a:latin typeface="NewsGotT" pitchFamily="2" charset="0"/>
                <a:cs typeface="Times New Roman" panose="02020603050405020304" pitchFamily="18" charset="0"/>
              </a:rPr>
              <a:t>Modelo </a:t>
            </a:r>
            <a:r>
              <a:rPr lang="en-US" sz="2645" b="1" dirty="0" err="1">
                <a:solidFill>
                  <a:srgbClr val="DD8D5C"/>
                </a:solidFill>
                <a:latin typeface="NewsGotT" pitchFamily="2" charset="0"/>
                <a:cs typeface="Times New Roman" panose="02020603050405020304" pitchFamily="18" charset="0"/>
              </a:rPr>
              <a:t>Matemático</a:t>
            </a:r>
            <a:endParaRPr lang="en-US" sz="1996" b="1" dirty="0">
              <a:solidFill>
                <a:srgbClr val="DD8D5C"/>
              </a:solidFill>
              <a:latin typeface="NewsGotT" pitchFamily="2" charset="0"/>
              <a:cs typeface="Times New Roman" panose="02020603050405020304" pitchFamily="18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8A41701-B2A9-4A37-A954-6EDF009A1930}"/>
              </a:ext>
            </a:extLst>
          </p:cNvPr>
          <p:cNvSpPr txBox="1">
            <a:spLocks noChangeAspect="1"/>
          </p:cNvSpPr>
          <p:nvPr/>
        </p:nvSpPr>
        <p:spPr>
          <a:xfrm>
            <a:off x="-1165" y="3607021"/>
            <a:ext cx="744608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As epidemias podem ser descritas por sistemas de equações diferenciais que modelam a interação entre indivíduos suscetíveis, infetados e recuperados. </a:t>
            </a:r>
          </a:p>
          <a:p>
            <a:pPr algn="just"/>
            <a:r>
              <a:rPr lang="pt-PT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O modelo SIR (</a:t>
            </a:r>
            <a:r>
              <a:rPr lang="pt-PT" sz="1800" i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Susceptible-Infected-Recovered</a:t>
            </a:r>
            <a:r>
              <a:rPr lang="pt-PT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), proposto por </a:t>
            </a:r>
            <a:r>
              <a:rPr lang="pt-PT" sz="1800" i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Kermack</a:t>
            </a:r>
            <a:r>
              <a:rPr lang="pt-PT" sz="1800" i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&amp; </a:t>
            </a:r>
            <a:r>
              <a:rPr lang="pt-PT" sz="1800" i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McKendrick</a:t>
            </a:r>
            <a:r>
              <a:rPr lang="pt-PT" sz="1800" i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pt-PT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(1927) </a:t>
            </a:r>
            <a:r>
              <a:rPr lang="pt-PT" sz="1800" baseline="300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[1]</a:t>
            </a:r>
            <a:r>
              <a:rPr lang="pt-PT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, é 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um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modelo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epidemiológico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utilizado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para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descrever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como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infeção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se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propaga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ao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longo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uma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epidemia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numa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população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fechada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1800" dirty="0">
              <a:solidFill>
                <a:srgbClr val="2A3648"/>
              </a:solidFill>
              <a:latin typeface="NewsGotT" pitchFamily="2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A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palavra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SIR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é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uma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referência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aos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3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estados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possíveis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que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o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nosso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modelo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comporta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S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 -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Os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indivíduos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que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se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encontram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neste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estado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estão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pt-PT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suscetíveis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a ser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infetados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 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Os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indivíduos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que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se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encontram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neste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estado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estão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infetados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R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 -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Os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indivíduos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que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se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encontram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neste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estado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estão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recuperados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2A3648"/>
              </a:solidFill>
              <a:latin typeface="NewsGotT" pitchFamily="2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Este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trabalho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tem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como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objetivo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simular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evolução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temporal de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uma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epidemia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utilizando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o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modelo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SIR, com o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intuito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determinar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o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instante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em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que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o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número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infetados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desce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abaixo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de 10. </a:t>
            </a:r>
          </a:p>
          <a:p>
            <a:pPr algn="just"/>
            <a:endParaRPr lang="en-US" sz="1800" dirty="0">
              <a:solidFill>
                <a:srgbClr val="2A3648"/>
              </a:solidFill>
              <a:latin typeface="NewsGotT" pitchFamily="2" charset="0"/>
              <a:cs typeface="Times New Roman" panose="02020603050405020304" pitchFamily="18" charset="0"/>
            </a:endParaRPr>
          </a:p>
          <a:p>
            <a:pPr algn="just"/>
            <a:endParaRPr lang="pt-PT" sz="1800" b="0" dirty="0">
              <a:solidFill>
                <a:srgbClr val="2A3648"/>
              </a:solidFill>
              <a:latin typeface="NewsGotT" pitchFamily="2" charset="0"/>
              <a:cs typeface="Times New Roman" panose="02020603050405020304" pitchFamily="18" charset="0"/>
            </a:endParaRPr>
          </a:p>
          <a:p>
            <a:pPr algn="just"/>
            <a:endParaRPr lang="pt-PT" sz="1800" b="0" dirty="0">
              <a:solidFill>
                <a:srgbClr val="2A3648"/>
              </a:solidFill>
              <a:latin typeface="NewsGotT" pitchFamily="2" charset="0"/>
              <a:cs typeface="Times New Roman" panose="02020603050405020304" pitchFamily="18" charset="0"/>
            </a:endParaRPr>
          </a:p>
          <a:p>
            <a:pPr algn="just"/>
            <a:endParaRPr lang="pt-PT" sz="1800" b="0" dirty="0">
              <a:solidFill>
                <a:srgbClr val="2A3648"/>
              </a:solidFill>
              <a:latin typeface="NewsGotT" pitchFamily="2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PT" sz="1800" b="0" dirty="0">
              <a:solidFill>
                <a:srgbClr val="2A3648"/>
              </a:solidFill>
              <a:latin typeface="NewsGotT" pitchFamily="2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2A3648"/>
              </a:solidFill>
              <a:latin typeface="NewsGotT" pitchFamily="2" charset="0"/>
              <a:cs typeface="Times New Roman" panose="02020603050405020304" pitchFamily="18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CDA5D12-412E-7F3B-BF93-A53C1780F3BB}"/>
              </a:ext>
            </a:extLst>
          </p:cNvPr>
          <p:cNvSpPr txBox="1">
            <a:spLocks noChangeAspect="1"/>
          </p:cNvSpPr>
          <p:nvPr/>
        </p:nvSpPr>
        <p:spPr>
          <a:xfrm>
            <a:off x="7318835" y="3323263"/>
            <a:ext cx="6549613" cy="499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645" b="1" dirty="0" err="1">
                <a:solidFill>
                  <a:srgbClr val="DD8D5C"/>
                </a:solidFill>
                <a:latin typeface="NewsGotT" pitchFamily="2" charset="0"/>
                <a:cs typeface="Times New Roman" panose="02020603050405020304" pitchFamily="18" charset="0"/>
              </a:rPr>
              <a:t>Resultados</a:t>
            </a:r>
            <a:r>
              <a:rPr lang="en-US" sz="2645" b="1" dirty="0">
                <a:solidFill>
                  <a:srgbClr val="DD8D5C"/>
                </a:solidFill>
                <a:latin typeface="NewsGotT" pitchFamily="2" charset="0"/>
                <a:cs typeface="Times New Roman" panose="02020603050405020304" pitchFamily="18" charset="0"/>
              </a:rPr>
              <a:t> e </a:t>
            </a:r>
            <a:r>
              <a:rPr lang="en-US" sz="2645" b="1" dirty="0" err="1">
                <a:solidFill>
                  <a:srgbClr val="DD8D5C"/>
                </a:solidFill>
                <a:latin typeface="NewsGotT" pitchFamily="2" charset="0"/>
                <a:cs typeface="Times New Roman" panose="02020603050405020304" pitchFamily="18" charset="0"/>
              </a:rPr>
              <a:t>Discussão</a:t>
            </a:r>
            <a:endParaRPr lang="en-US" sz="2645" b="1" dirty="0">
              <a:solidFill>
                <a:srgbClr val="DD8D5C"/>
              </a:solidFill>
              <a:latin typeface="NewsGotT" pitchFamily="2" charset="0"/>
              <a:cs typeface="Times New Roman" panose="02020603050405020304" pitchFamily="18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6BD7E30-3297-577F-EB63-4BB465955D5B}"/>
              </a:ext>
            </a:extLst>
          </p:cNvPr>
          <p:cNvSpPr txBox="1">
            <a:spLocks noChangeAspect="1"/>
          </p:cNvSpPr>
          <p:nvPr/>
        </p:nvSpPr>
        <p:spPr>
          <a:xfrm>
            <a:off x="7589366" y="14349411"/>
            <a:ext cx="6549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>
                <a:solidFill>
                  <a:srgbClr val="DD8D5C"/>
                </a:solidFill>
                <a:latin typeface="NewsGotT" pitchFamily="2" charset="0"/>
                <a:cs typeface="Times New Roman" panose="02020603050405020304" pitchFamily="18" charset="0"/>
              </a:rPr>
              <a:t>Conclusões</a:t>
            </a:r>
            <a:endParaRPr lang="en-US" sz="2400" b="1" dirty="0">
              <a:solidFill>
                <a:srgbClr val="DD8D5C"/>
              </a:solidFill>
              <a:latin typeface="NewsGotT" pitchFamily="2" charset="0"/>
              <a:cs typeface="Times New Roman" panose="02020603050405020304" pitchFamily="18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78F8124-5344-DDEE-EF7F-54AC21B889F9}"/>
              </a:ext>
            </a:extLst>
          </p:cNvPr>
          <p:cNvSpPr txBox="1">
            <a:spLocks noChangeAspect="1"/>
          </p:cNvSpPr>
          <p:nvPr/>
        </p:nvSpPr>
        <p:spPr>
          <a:xfrm>
            <a:off x="7711059" y="14857946"/>
            <a:ext cx="7227600" cy="2710339"/>
          </a:xfrm>
          <a:prstGeom prst="roundRect">
            <a:avLst>
              <a:gd name="adj" fmla="val 9277"/>
            </a:avLst>
          </a:prstGeom>
          <a:solidFill>
            <a:srgbClr val="DD8D5C"/>
          </a:solidFill>
          <a:ln w="2857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just"/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Este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trabalho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permitiu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compreender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como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um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sistema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de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equações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diferenciais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pode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descrever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o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comportamento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de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uma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epidemia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real.</a:t>
            </a:r>
            <a:b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A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simulação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numérica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do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modelo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SIR,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implementada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em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b="1" i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MATLAB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com o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método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de </a:t>
            </a:r>
            <a:r>
              <a:rPr lang="en-US" sz="1800" b="1" i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Runge–</a:t>
            </a:r>
            <a:r>
              <a:rPr lang="en-US" sz="1800" b="1" i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Kutta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demonstrou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o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crescimento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inicial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exponencial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da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infeção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seguido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de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declínio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até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a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extinção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.</a:t>
            </a:r>
            <a:b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O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modelo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confirma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a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importância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da taxa de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recuperação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e da taxa de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infeção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no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controlo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epidémico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e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evidencia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o valor dos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métodos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numéricos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na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modelação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de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fenómenos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reais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em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engenharia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e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ciências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aplicadas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19" name="Conexão reta 18">
            <a:extLst>
              <a:ext uri="{FF2B5EF4-FFF2-40B4-BE49-F238E27FC236}">
                <a16:creationId xmlns:a16="http://schemas.microsoft.com/office/drawing/2014/main" id="{F30D05BC-A93C-AF95-56AA-C1185CE25D46}"/>
              </a:ext>
            </a:extLst>
          </p:cNvPr>
          <p:cNvCxnSpPr>
            <a:cxnSpLocks/>
          </p:cNvCxnSpPr>
          <p:nvPr/>
        </p:nvCxnSpPr>
        <p:spPr bwMode="auto">
          <a:xfrm>
            <a:off x="3099014" y="7763345"/>
            <a:ext cx="4086493" cy="0"/>
          </a:xfrm>
          <a:prstGeom prst="line">
            <a:avLst/>
          </a:prstGeom>
          <a:noFill/>
          <a:ln w="88900" cap="rnd" cmpd="sng" algn="ctr">
            <a:solidFill>
              <a:srgbClr val="DD8D5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9" name="Conexão reta 198">
            <a:extLst>
              <a:ext uri="{FF2B5EF4-FFF2-40B4-BE49-F238E27FC236}">
                <a16:creationId xmlns:a16="http://schemas.microsoft.com/office/drawing/2014/main" id="{5A0DC685-AD49-3D56-D03B-A2075E7FCB79}"/>
              </a:ext>
            </a:extLst>
          </p:cNvPr>
          <p:cNvCxnSpPr>
            <a:cxnSpLocks/>
          </p:cNvCxnSpPr>
          <p:nvPr/>
        </p:nvCxnSpPr>
        <p:spPr bwMode="auto">
          <a:xfrm>
            <a:off x="9873057" y="14593587"/>
            <a:ext cx="5065602" cy="0"/>
          </a:xfrm>
          <a:prstGeom prst="line">
            <a:avLst/>
          </a:prstGeom>
          <a:noFill/>
          <a:ln w="88900" cap="rnd" cmpd="sng" algn="ctr">
            <a:solidFill>
              <a:srgbClr val="DD8D5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42457705-ED9A-72B4-A90E-C8B49D59BB60}"/>
              </a:ext>
            </a:extLst>
          </p:cNvPr>
          <p:cNvSpPr txBox="1"/>
          <p:nvPr/>
        </p:nvSpPr>
        <p:spPr>
          <a:xfrm>
            <a:off x="-1165" y="2285861"/>
            <a:ext cx="10007947" cy="662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NewsGotT" pitchFamily="2" charset="0"/>
              </a:rPr>
              <a:t>Projeto</a:t>
            </a:r>
            <a:r>
              <a:rPr lang="en-US" dirty="0">
                <a:solidFill>
                  <a:schemeClr val="bg1"/>
                </a:solidFill>
                <a:latin typeface="NewsGotT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NewsGotT" pitchFamily="2" charset="0"/>
              </a:rPr>
              <a:t>desenvolvido</a:t>
            </a:r>
            <a:r>
              <a:rPr lang="en-US" dirty="0">
                <a:solidFill>
                  <a:schemeClr val="bg1"/>
                </a:solidFill>
                <a:latin typeface="NewsGotT" pitchFamily="2" charset="0"/>
              </a:rPr>
              <a:t> no </a:t>
            </a:r>
            <a:r>
              <a:rPr lang="en-US" dirty="0" err="1">
                <a:solidFill>
                  <a:schemeClr val="bg1"/>
                </a:solidFill>
                <a:latin typeface="NewsGotT" pitchFamily="2" charset="0"/>
              </a:rPr>
              <a:t>âmbito</a:t>
            </a:r>
            <a:r>
              <a:rPr lang="en-US" dirty="0">
                <a:solidFill>
                  <a:schemeClr val="bg1"/>
                </a:solidFill>
                <a:latin typeface="NewsGotT" pitchFamily="2" charset="0"/>
              </a:rPr>
              <a:t> da </a:t>
            </a:r>
            <a:r>
              <a:rPr lang="en-US" dirty="0" err="1">
                <a:solidFill>
                  <a:schemeClr val="bg1"/>
                </a:solidFill>
                <a:latin typeface="NewsGotT" pitchFamily="2" charset="0"/>
              </a:rPr>
              <a:t>Unidade</a:t>
            </a:r>
            <a:r>
              <a:rPr lang="en-US" dirty="0">
                <a:solidFill>
                  <a:schemeClr val="bg1"/>
                </a:solidFill>
                <a:latin typeface="NewsGotT" pitchFamily="2" charset="0"/>
              </a:rPr>
              <a:t> Curricular </a:t>
            </a:r>
            <a:r>
              <a:rPr lang="en-US" dirty="0" err="1">
                <a:solidFill>
                  <a:schemeClr val="bg1"/>
                </a:solidFill>
                <a:latin typeface="NewsGotT" pitchFamily="2" charset="0"/>
              </a:rPr>
              <a:t>Simulação</a:t>
            </a:r>
            <a:r>
              <a:rPr lang="en-US" dirty="0">
                <a:solidFill>
                  <a:schemeClr val="bg1"/>
                </a:solidFill>
                <a:latin typeface="NewsGotT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NewsGotT" pitchFamily="2" charset="0"/>
              </a:rPr>
              <a:t>Númerica</a:t>
            </a:r>
            <a:r>
              <a:rPr lang="en-US" dirty="0">
                <a:solidFill>
                  <a:schemeClr val="bg1"/>
                </a:solidFill>
                <a:latin typeface="NewsGotT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NewsGotT" pitchFamily="2" charset="0"/>
              </a:rPr>
              <a:t>em</a:t>
            </a:r>
            <a:r>
              <a:rPr lang="en-US" dirty="0">
                <a:solidFill>
                  <a:schemeClr val="bg1"/>
                </a:solidFill>
                <a:latin typeface="NewsGotT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NewsGotT" pitchFamily="2" charset="0"/>
              </a:rPr>
              <a:t>Engenharia</a:t>
            </a:r>
            <a:endParaRPr lang="en-US" dirty="0">
              <a:solidFill>
                <a:schemeClr val="bg1"/>
              </a:solidFill>
              <a:latin typeface="NewsGotT" pitchFamily="2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NewsGotT" pitchFamily="2" charset="0"/>
              </a:rPr>
              <a:t>Mestrado</a:t>
            </a:r>
            <a:r>
              <a:rPr lang="en-US" dirty="0">
                <a:solidFill>
                  <a:schemeClr val="bg1"/>
                </a:solidFill>
                <a:latin typeface="NewsGotT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NewsGotT" pitchFamily="2" charset="0"/>
              </a:rPr>
              <a:t>em</a:t>
            </a:r>
            <a:r>
              <a:rPr lang="en-US" dirty="0">
                <a:solidFill>
                  <a:schemeClr val="bg1"/>
                </a:solidFill>
                <a:latin typeface="NewsGotT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NewsGotT" pitchFamily="2" charset="0"/>
              </a:rPr>
              <a:t>Computação</a:t>
            </a:r>
            <a:r>
              <a:rPr lang="en-US" dirty="0">
                <a:solidFill>
                  <a:schemeClr val="bg1"/>
                </a:solidFill>
                <a:latin typeface="NewsGotT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NewsGotT" pitchFamily="2" charset="0"/>
              </a:rPr>
              <a:t>Avançada</a:t>
            </a:r>
            <a:r>
              <a:rPr lang="en-US" dirty="0">
                <a:solidFill>
                  <a:schemeClr val="bg1"/>
                </a:solidFill>
                <a:latin typeface="NewsGotT" pitchFamily="2" charset="0"/>
              </a:rPr>
              <a:t> – </a:t>
            </a:r>
            <a:r>
              <a:rPr lang="en-US" dirty="0" err="1">
                <a:solidFill>
                  <a:schemeClr val="bg1"/>
                </a:solidFill>
                <a:latin typeface="NewsGotT" pitchFamily="2" charset="0"/>
              </a:rPr>
              <a:t>Universidade</a:t>
            </a:r>
            <a:r>
              <a:rPr lang="en-US" dirty="0">
                <a:solidFill>
                  <a:schemeClr val="bg1"/>
                </a:solidFill>
                <a:latin typeface="NewsGotT" pitchFamily="2" charset="0"/>
              </a:rPr>
              <a:t> do Minho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E233165-2153-AC9E-543A-21CD88F17BA8}"/>
              </a:ext>
            </a:extLst>
          </p:cNvPr>
          <p:cNvSpPr txBox="1"/>
          <p:nvPr/>
        </p:nvSpPr>
        <p:spPr>
          <a:xfrm>
            <a:off x="-1165" y="1988315"/>
            <a:ext cx="6068357" cy="377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NewsGotT" pitchFamily="2" charset="0"/>
              </a:rPr>
              <a:t>Diogo Coelho da Silva, Tomás Alexandre Torres Pereira </a:t>
            </a:r>
          </a:p>
        </p:txBody>
      </p:sp>
      <p:cxnSp>
        <p:nvCxnSpPr>
          <p:cNvPr id="143" name="Conexão reta 18">
            <a:extLst>
              <a:ext uri="{FF2B5EF4-FFF2-40B4-BE49-F238E27FC236}">
                <a16:creationId xmlns:a16="http://schemas.microsoft.com/office/drawing/2014/main" id="{B36CA54F-8BE1-820F-A152-2ED79CF65F04}"/>
              </a:ext>
            </a:extLst>
          </p:cNvPr>
          <p:cNvCxnSpPr>
            <a:cxnSpLocks/>
          </p:cNvCxnSpPr>
          <p:nvPr/>
        </p:nvCxnSpPr>
        <p:spPr bwMode="auto">
          <a:xfrm>
            <a:off x="1799035" y="3512164"/>
            <a:ext cx="5386472" cy="0"/>
          </a:xfrm>
          <a:prstGeom prst="line">
            <a:avLst/>
          </a:prstGeom>
          <a:noFill/>
          <a:ln w="88900" cap="rnd" cmpd="sng" algn="ctr">
            <a:solidFill>
              <a:srgbClr val="DD8D5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7" name="Picture 26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9053BA11-D396-2B30-DD15-B7EBD33F1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850" y="14857946"/>
            <a:ext cx="2032000" cy="1930400"/>
          </a:xfrm>
          <a:prstGeom prst="rect">
            <a:avLst/>
          </a:prstGeom>
        </p:spPr>
      </p:pic>
      <p:cxnSp>
        <p:nvCxnSpPr>
          <p:cNvPr id="33" name="Conexão reta 18">
            <a:extLst>
              <a:ext uri="{FF2B5EF4-FFF2-40B4-BE49-F238E27FC236}">
                <a16:creationId xmlns:a16="http://schemas.microsoft.com/office/drawing/2014/main" id="{867BBC7F-3352-1115-1724-099431CB86DC}"/>
              </a:ext>
            </a:extLst>
          </p:cNvPr>
          <p:cNvCxnSpPr>
            <a:cxnSpLocks/>
          </p:cNvCxnSpPr>
          <p:nvPr/>
        </p:nvCxnSpPr>
        <p:spPr bwMode="auto">
          <a:xfrm>
            <a:off x="2744701" y="18828716"/>
            <a:ext cx="4440806" cy="0"/>
          </a:xfrm>
          <a:prstGeom prst="line">
            <a:avLst/>
          </a:prstGeom>
          <a:noFill/>
          <a:ln w="88900" cap="rnd" cmpd="sng" algn="ctr">
            <a:solidFill>
              <a:srgbClr val="DD8D5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Conexão reta 18">
            <a:extLst>
              <a:ext uri="{FF2B5EF4-FFF2-40B4-BE49-F238E27FC236}">
                <a16:creationId xmlns:a16="http://schemas.microsoft.com/office/drawing/2014/main" id="{89BCF7D9-912D-FD34-3EE9-2958848F8BC3}"/>
              </a:ext>
            </a:extLst>
          </p:cNvPr>
          <p:cNvCxnSpPr>
            <a:cxnSpLocks/>
          </p:cNvCxnSpPr>
          <p:nvPr/>
        </p:nvCxnSpPr>
        <p:spPr bwMode="auto">
          <a:xfrm flipV="1">
            <a:off x="11107569" y="3591327"/>
            <a:ext cx="3682680" cy="10703"/>
          </a:xfrm>
          <a:prstGeom prst="line">
            <a:avLst/>
          </a:prstGeom>
          <a:noFill/>
          <a:ln w="88900" cap="rnd" cmpd="sng" algn="ctr">
            <a:solidFill>
              <a:srgbClr val="DD8D5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0" name="Picture 59" descr="A graph with a line in the center&#10;&#10;AI-generated content may be incorrect.">
            <a:extLst>
              <a:ext uri="{FF2B5EF4-FFF2-40B4-BE49-F238E27FC236}">
                <a16:creationId xmlns:a16="http://schemas.microsoft.com/office/drawing/2014/main" id="{BDE7D8A0-5750-5748-C472-E4F7DCAAF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7666" y="3862671"/>
            <a:ext cx="7673269" cy="497815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DA46DB4-D5E9-D36F-A335-569DABA9C196}"/>
                  </a:ext>
                </a:extLst>
              </p:cNvPr>
              <p:cNvSpPr txBox="1"/>
              <p:nvPr/>
            </p:nvSpPr>
            <p:spPr>
              <a:xfrm>
                <a:off x="7470378" y="8781966"/>
                <a:ext cx="7648972" cy="5078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pt-PT" sz="1800" dirty="0">
                  <a:solidFill>
                    <a:srgbClr val="2A3648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pt-PT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O gráfico representa a evolução temporal das três variáveis do modelo epidemiológico SIR, simuladas para uma população de 1001 indivíduos. 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PT" sz="1800" b="1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Curva azul (S) </a:t>
                </a:r>
                <a:r>
                  <a:rPr lang="pt-PT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representa que o número de suscetíveis diminui continuamente, à medida que os indivíduos entram em contacto com infetados.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PT" sz="1800" b="1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Curva vermelha (I) </a:t>
                </a:r>
                <a:r>
                  <a:rPr lang="pt-PT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representa que o número de infetados aumenta de forma exponencial até atingir o pico em torno de t </a:t>
                </a:r>
                <a14:m>
                  <m:oMath xmlns:m="http://schemas.openxmlformats.org/officeDocument/2006/math">
                    <m:r>
                      <a:rPr lang="pt-PT" sz="1800">
                        <a:solidFill>
                          <a:srgbClr val="2A3648"/>
                        </a:solidFill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pt-PT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45 dias, no qual a infeção atinge a sua máxima propagação.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PT" sz="1800" b="1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Curva verde (R) </a:t>
                </a:r>
                <a:r>
                  <a:rPr lang="pt-PT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representa que o número de recuperados cresce continuamente, até estabilizar perto de 700 indivíduos.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pt-PT" sz="1800" dirty="0">
                  <a:solidFill>
                    <a:srgbClr val="2A3648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pt-PT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Com esta simulação podemos retirar as seguintes conclusões: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PT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A epidemia inicia-se de forma lenta, acelera entre os dias 20 e 50 e decresce até o número de infetados descer abaixo de 10, o que ocorre por volta de t </a:t>
                </a:r>
                <a14:m>
                  <m:oMath xmlns:m="http://schemas.openxmlformats.org/officeDocument/2006/math">
                    <m:r>
                      <a:rPr lang="pt-PT" sz="1800">
                        <a:solidFill>
                          <a:srgbClr val="2A3648"/>
                        </a:solidFill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pt-PT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90 dias. 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PT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O número total S + I + R = 1001 mantém-se constante ao longo do tempo, validando a conservação da população.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PT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No final, a maioria da população torna-se imune (R), enquanto que uma fração permanece suscetível. </a:t>
                </a:r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DA46DB4-D5E9-D36F-A335-569DABA9C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0378" y="8781966"/>
                <a:ext cx="7648972" cy="5078313"/>
              </a:xfrm>
              <a:prstGeom prst="rect">
                <a:avLst/>
              </a:prstGeom>
              <a:blipFill>
                <a:blip r:embed="rId5"/>
                <a:stretch>
                  <a:fillRect l="-663" r="-663" b="-748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CaixaDeTexto 10">
            <a:extLst>
              <a:ext uri="{FF2B5EF4-FFF2-40B4-BE49-F238E27FC236}">
                <a16:creationId xmlns:a16="http://schemas.microsoft.com/office/drawing/2014/main" id="{F555B544-10D9-E2C0-92E3-8CA35EB227F3}"/>
              </a:ext>
            </a:extLst>
          </p:cNvPr>
          <p:cNvSpPr txBox="1">
            <a:spLocks noChangeAspect="1"/>
          </p:cNvSpPr>
          <p:nvPr/>
        </p:nvSpPr>
        <p:spPr>
          <a:xfrm>
            <a:off x="7589366" y="17601810"/>
            <a:ext cx="6549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sz="2400" b="1" dirty="0">
                <a:solidFill>
                  <a:srgbClr val="DD8D5C"/>
                </a:solidFill>
                <a:latin typeface="NewsGotT" pitchFamily="2" charset="0"/>
                <a:cs typeface="Times New Roman" panose="02020603050405020304" pitchFamily="18" charset="0"/>
              </a:rPr>
              <a:t>Bibliografia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5469663-7045-2273-FED3-EEB306098CCB}"/>
              </a:ext>
            </a:extLst>
          </p:cNvPr>
          <p:cNvSpPr txBox="1"/>
          <p:nvPr/>
        </p:nvSpPr>
        <p:spPr>
          <a:xfrm>
            <a:off x="7638374" y="18041840"/>
            <a:ext cx="7371851" cy="4502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ODE with Single Solution Component. (2025). </a:t>
            </a:r>
            <a:r>
              <a:rPr lang="en-US" sz="16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Mathworks.com</a:t>
            </a:r>
            <a:r>
              <a:rPr lang="en-US" sz="16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. </a:t>
            </a:r>
            <a:r>
              <a:rPr lang="en-US" sz="16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https://www.mathworks.com/help/matlab/ref/ode45.html</a:t>
            </a:r>
            <a:endParaRPr lang="en-US" sz="1600" dirty="0">
              <a:solidFill>
                <a:srgbClr val="2A3648"/>
              </a:solidFill>
              <a:latin typeface="NewsGotT" pitchFamily="2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Rocha, Ana. </a:t>
            </a:r>
            <a:r>
              <a:rPr lang="en-US" sz="16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Comandos</a:t>
            </a:r>
            <a:r>
              <a:rPr lang="en-US" sz="16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Matlab</a:t>
            </a:r>
            <a:r>
              <a:rPr lang="en-US" sz="16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Apoio</a:t>
            </a:r>
            <a:r>
              <a:rPr lang="en-US" sz="16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Às</a:t>
            </a:r>
            <a:r>
              <a:rPr lang="en-US" sz="16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Aulas de </a:t>
            </a:r>
            <a:r>
              <a:rPr lang="en-US" sz="16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Métodos</a:t>
            </a:r>
            <a:r>
              <a:rPr lang="en-US" sz="16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Numéricos</a:t>
            </a:r>
            <a:r>
              <a:rPr lang="en-US" sz="16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. 2021.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A contribution to the mathematical theory of epidemics. (1927). Proceedings of the Royal Society of London. Series A, Containing Papers of a Mathematical and Physical Character, 115(772), 700–721. </a:t>
            </a:r>
            <a:r>
              <a:rPr lang="en-US" sz="16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  <a:hlinkClick r:id="rId7"/>
              </a:rPr>
              <a:t>https://doi.org/10.1098/rspa.1927.0118</a:t>
            </a:r>
            <a:r>
              <a:rPr lang="en-US" sz="16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[1]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Hethcote, H. W. (2000). The Mathematics of Infectious Diseases. ResearchGate, 42, 599–653. https://</a:t>
            </a:r>
            <a:r>
              <a:rPr lang="en-US" sz="16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www.researchgate.net</a:t>
            </a:r>
            <a:r>
              <a:rPr lang="en-US" sz="16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/publication/216632172_The_Mathematics_of_Infectious_Diseases</a:t>
            </a:r>
          </a:p>
          <a:p>
            <a:endParaRPr lang="en-US" sz="1600" dirty="0">
              <a:solidFill>
                <a:srgbClr val="2A3648"/>
              </a:solidFill>
              <a:latin typeface="NewsGotT" pitchFamily="2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2A3648"/>
              </a:solidFill>
              <a:latin typeface="NewsGotT" pitchFamily="2" charset="0"/>
              <a:cs typeface="Times New Roman" panose="02020603050405020304" pitchFamily="18" charset="0"/>
            </a:endParaRPr>
          </a:p>
          <a:p>
            <a:r>
              <a:rPr lang="en-US" dirty="0"/>
              <a:t>‌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‌</a:t>
            </a:r>
          </a:p>
          <a:p>
            <a:endParaRPr lang="pt-PT" dirty="0"/>
          </a:p>
        </p:txBody>
      </p:sp>
      <p:cxnSp>
        <p:nvCxnSpPr>
          <p:cNvPr id="132" name="Conexão reta 198">
            <a:extLst>
              <a:ext uri="{FF2B5EF4-FFF2-40B4-BE49-F238E27FC236}">
                <a16:creationId xmlns:a16="http://schemas.microsoft.com/office/drawing/2014/main" id="{0EAF9119-05BA-5839-9A6D-CB2F0A2EFB56}"/>
              </a:ext>
            </a:extLst>
          </p:cNvPr>
          <p:cNvCxnSpPr>
            <a:cxnSpLocks/>
          </p:cNvCxnSpPr>
          <p:nvPr/>
        </p:nvCxnSpPr>
        <p:spPr bwMode="auto">
          <a:xfrm>
            <a:off x="9422629" y="17850194"/>
            <a:ext cx="5516030" cy="0"/>
          </a:xfrm>
          <a:prstGeom prst="line">
            <a:avLst/>
          </a:prstGeom>
          <a:noFill/>
          <a:ln w="88900" cap="rnd" cmpd="sng" algn="ctr">
            <a:solidFill>
              <a:srgbClr val="DD8D5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5" name="Manual Operation 134">
            <a:extLst>
              <a:ext uri="{FF2B5EF4-FFF2-40B4-BE49-F238E27FC236}">
                <a16:creationId xmlns:a16="http://schemas.microsoft.com/office/drawing/2014/main" id="{D2B26A61-5140-2614-0234-35AB4E7BEF6C}"/>
              </a:ext>
            </a:extLst>
          </p:cNvPr>
          <p:cNvSpPr/>
          <p:nvPr/>
        </p:nvSpPr>
        <p:spPr bwMode="auto">
          <a:xfrm>
            <a:off x="9815438" y="9522"/>
            <a:ext cx="4536504" cy="2939913"/>
          </a:xfrm>
          <a:prstGeom prst="flowChartManualOperation">
            <a:avLst/>
          </a:prstGeom>
          <a:solidFill>
            <a:srgbClr val="DD8D5C"/>
          </a:solidFill>
          <a:ln w="9525" cap="flat" cmpd="sng" algn="ctr">
            <a:solidFill>
              <a:srgbClr val="DD8D5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321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4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37" name="Picture 136" descr="A screenshot of a cellphone&#10;&#10;AI-generated content may be incorrect.">
            <a:extLst>
              <a:ext uri="{FF2B5EF4-FFF2-40B4-BE49-F238E27FC236}">
                <a16:creationId xmlns:a16="http://schemas.microsoft.com/office/drawing/2014/main" id="{4ADA8249-55A8-6EA1-06F9-1B04409827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01071" y="108460"/>
            <a:ext cx="2749568" cy="1810691"/>
          </a:xfrm>
          <a:prstGeom prst="rect">
            <a:avLst/>
          </a:prstGeom>
        </p:spPr>
      </p:pic>
      <p:pic>
        <p:nvPicPr>
          <p:cNvPr id="151" name="Picture 150" descr="A pink circle with black letters and a black line&#10;&#10;AI-generated content may be incorrect.">
            <a:extLst>
              <a:ext uri="{FF2B5EF4-FFF2-40B4-BE49-F238E27FC236}">
                <a16:creationId xmlns:a16="http://schemas.microsoft.com/office/drawing/2014/main" id="{A5462872-9D80-41C8-58BC-CEE4A1C772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5700" y="13320073"/>
            <a:ext cx="59563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1647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4321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47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4321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7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P1-PosterSNE-MODELO-SIR" id="{56F9D2E3-3E2D-A348-8FD9-62D70FF5D722}" vid="{48CA3320-2004-5F4A-AA8C-B0F8B696E7D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0873DCE-A77F-4780-8CC5-4EDE079E60C2}">
  <we:reference id="WA200006038" version="1.0.0.4" store="Omex" storeType="OMEX"/>
  <we:alternateReferences>
    <we:reference id="WA200006038" version="1.0.0.4" store="WA200006038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15188</TotalTime>
  <Words>941</Words>
  <Application>Microsoft Macintosh PowerPoint</Application>
  <PresentationFormat>Custom</PresentationFormat>
  <Paragraphs>90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Cambria Math</vt:lpstr>
      <vt:lpstr>NewsGotT</vt:lpstr>
      <vt:lpstr>Times New Roman</vt:lpstr>
      <vt:lpstr>Default Design</vt:lpstr>
      <vt:lpstr>PowerPoint Presentation</vt:lpstr>
    </vt:vector>
  </TitlesOfParts>
  <Company>Universidade do Minho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Diana Priscila</dc:creator>
  <cp:lastModifiedBy>Diogo Coelho da Silva</cp:lastModifiedBy>
  <cp:revision>803</cp:revision>
  <dcterms:created xsi:type="dcterms:W3CDTF">2009-10-20T17:24:39Z</dcterms:created>
  <dcterms:modified xsi:type="dcterms:W3CDTF">2025-10-20T22:38:24Z</dcterms:modified>
</cp:coreProperties>
</file>