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5119350" cy="213836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83065" indent="1381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366821" indent="28323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550578" indent="42140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734333" indent="5664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994769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193723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392677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591631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02" userDrawn="1">
          <p15:clr>
            <a:srgbClr val="A4A3A4"/>
          </p15:clr>
        </p15:guide>
        <p15:guide id="2" pos="-4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F7C60D-299A-085E-4D14-E08125CD06D3}" name="Renato Veloso Mota" initials="RM" userId="S::b13592@uminho.pt::782eb652-3d36-4440-b05e-3ad658cf4453" providerId="AD"/>
  <p188:author id="{C109CD77-7196-EC2F-906D-02758CAF9AE1}" name="Inês Catarina Reis Weijde" initials="IW" userId="S::pg53489@uminho.pt::e039fae4-5aba-4ade-81ec-6ca05879ddc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Azeredo" initials="JA" lastIdx="1" clrIdx="0"/>
  <p:cmAuthor id="1" name="Sílvio Roberto Branco Santos" initials="SRBS" lastIdx="3" clrIdx="1">
    <p:extLst>
      <p:ext uri="{19B8F6BF-5375-455C-9EA6-DF929625EA0E}">
        <p15:presenceInfo xmlns:p15="http://schemas.microsoft.com/office/powerpoint/2012/main" userId="Sílvio Roberto Branco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D5C"/>
    <a:srgbClr val="A1191A"/>
    <a:srgbClr val="E16A00"/>
    <a:srgbClr val="F3DACC"/>
    <a:srgbClr val="2A3648"/>
    <a:srgbClr val="FF9900"/>
    <a:srgbClr val="FFCC99"/>
    <a:srgbClr val="113F89"/>
    <a:srgbClr val="5F83B9"/>
    <a:srgbClr val="AAC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3" autoAdjust="0"/>
    <p:restoredTop sz="95223" autoAdjust="0"/>
  </p:normalViewPr>
  <p:slideViewPr>
    <p:cSldViewPr>
      <p:cViewPr varScale="1">
        <p:scale>
          <a:sx n="71" d="100"/>
          <a:sy n="71" d="100"/>
        </p:scale>
        <p:origin x="1616" y="-8"/>
      </p:cViewPr>
      <p:guideLst>
        <p:guide orient="horz" pos="7702"/>
        <p:guide pos="-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028" y="6643100"/>
            <a:ext cx="12851300" cy="4582991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054" y="12117074"/>
            <a:ext cx="10583249" cy="5465332"/>
          </a:xfrm>
        </p:spPr>
        <p:txBody>
          <a:bodyPr/>
          <a:lstStyle>
            <a:lvl1pPr marL="0" indent="0" algn="ctr">
              <a:buNone/>
              <a:defRPr/>
            </a:lvl1pPr>
            <a:lvl2pPr marL="178246" indent="0" algn="ctr">
              <a:buNone/>
              <a:defRPr/>
            </a:lvl2pPr>
            <a:lvl3pPr marL="356492" indent="0" algn="ctr">
              <a:buNone/>
              <a:defRPr/>
            </a:lvl3pPr>
            <a:lvl4pPr marL="534738" indent="0" algn="ctr">
              <a:buNone/>
              <a:defRPr/>
            </a:lvl4pPr>
            <a:lvl5pPr marL="712984" indent="0" algn="ctr">
              <a:buNone/>
              <a:defRPr/>
            </a:lvl5pPr>
            <a:lvl6pPr marL="891230" indent="0" algn="ctr">
              <a:buNone/>
              <a:defRPr/>
            </a:lvl6pPr>
            <a:lvl7pPr marL="1069476" indent="0" algn="ctr">
              <a:buNone/>
              <a:defRPr/>
            </a:lvl7pPr>
            <a:lvl8pPr marL="1247722" indent="0" algn="ctr">
              <a:buNone/>
              <a:defRPr/>
            </a:lvl8pPr>
            <a:lvl9pPr marL="1425968" indent="0" algn="ctr">
              <a:buNone/>
              <a:defRPr/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8CF2-22E9-4A93-A394-85EC6290F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D176-21E3-44CA-B1CF-68F940F3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752" y="856415"/>
            <a:ext cx="3401335" cy="18245537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265" y="856415"/>
            <a:ext cx="10134379" cy="18245537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FC35-9243-42BF-9379-8AC39B4F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4EA8-CCA9-431C-BAC8-875C82DAE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26" y="13741119"/>
            <a:ext cx="12852040" cy="4246711"/>
          </a:xfrm>
        </p:spPr>
        <p:txBody>
          <a:bodyPr anchor="t"/>
          <a:lstStyle>
            <a:lvl1pPr algn="l">
              <a:defRPr sz="1547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026" y="9063057"/>
            <a:ext cx="12852040" cy="4678061"/>
          </a:xfrm>
        </p:spPr>
        <p:txBody>
          <a:bodyPr anchor="b"/>
          <a:lstStyle>
            <a:lvl1pPr marL="0" indent="0">
              <a:buNone/>
              <a:defRPr sz="749"/>
            </a:lvl1pPr>
            <a:lvl2pPr marL="178246" indent="0">
              <a:buNone/>
              <a:defRPr sz="699"/>
            </a:lvl2pPr>
            <a:lvl3pPr marL="356492" indent="0">
              <a:buNone/>
              <a:defRPr sz="649"/>
            </a:lvl3pPr>
            <a:lvl4pPr marL="534738" indent="0">
              <a:buNone/>
              <a:defRPr sz="549"/>
            </a:lvl4pPr>
            <a:lvl5pPr marL="712984" indent="0">
              <a:buNone/>
              <a:defRPr sz="549"/>
            </a:lvl5pPr>
            <a:lvl6pPr marL="891230" indent="0">
              <a:buNone/>
              <a:defRPr sz="549"/>
            </a:lvl6pPr>
            <a:lvl7pPr marL="1069476" indent="0">
              <a:buNone/>
              <a:defRPr sz="549"/>
            </a:lvl7pPr>
            <a:lvl8pPr marL="1247722" indent="0">
              <a:buNone/>
              <a:defRPr sz="549"/>
            </a:lvl8pPr>
            <a:lvl9pPr marL="1425968" indent="0">
              <a:buNone/>
              <a:defRPr sz="5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C098-BA85-40E4-AAB6-5C22E8B1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265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5230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3CB35-6E1F-44F0-880D-FDC46EBEB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64" y="4786489"/>
            <a:ext cx="6679713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64" y="6781383"/>
            <a:ext cx="6679713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12" y="4786489"/>
            <a:ext cx="6682675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12" y="6781383"/>
            <a:ext cx="6682675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E81F-86EE-4583-9CFE-0B3C22629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4557-5863-4F74-9592-FFC0D1D90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C9DF-B594-46D2-BA06-157CF7D92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67" y="851701"/>
            <a:ext cx="4973860" cy="3622866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599" y="851701"/>
            <a:ext cx="8451489" cy="18250252"/>
          </a:xfrm>
        </p:spPr>
        <p:txBody>
          <a:bodyPr/>
          <a:lstStyle>
            <a:lvl1pPr>
              <a:defRPr sz="1248"/>
            </a:lvl1pPr>
            <a:lvl2pPr>
              <a:defRPr sz="1098"/>
            </a:lvl2pPr>
            <a:lvl3pPr>
              <a:defRPr sz="948"/>
            </a:lvl3pPr>
            <a:lvl4pPr>
              <a:defRPr sz="749"/>
            </a:lvl4pPr>
            <a:lvl5pPr>
              <a:defRPr sz="749"/>
            </a:lvl5pPr>
            <a:lvl6pPr>
              <a:defRPr sz="749"/>
            </a:lvl6pPr>
            <a:lvl7pPr>
              <a:defRPr sz="749"/>
            </a:lvl7pPr>
            <a:lvl8pPr>
              <a:defRPr sz="749"/>
            </a:lvl8pPr>
            <a:lvl9pPr>
              <a:defRPr sz="7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67" y="4474566"/>
            <a:ext cx="4973860" cy="14627386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D940-014D-4B78-8FA3-8B7D041F0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578" y="14968382"/>
            <a:ext cx="9071461" cy="1767040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578" y="1910825"/>
            <a:ext cx="9071461" cy="12829704"/>
          </a:xfrm>
        </p:spPr>
        <p:txBody>
          <a:bodyPr/>
          <a:lstStyle>
            <a:lvl1pPr marL="0" indent="0">
              <a:buNone/>
              <a:defRPr sz="1248"/>
            </a:lvl1pPr>
            <a:lvl2pPr marL="178246" indent="0">
              <a:buNone/>
              <a:defRPr sz="1098"/>
            </a:lvl2pPr>
            <a:lvl3pPr marL="356492" indent="0">
              <a:buNone/>
              <a:defRPr sz="948"/>
            </a:lvl3pPr>
            <a:lvl4pPr marL="534738" indent="0">
              <a:buNone/>
              <a:defRPr sz="749"/>
            </a:lvl4pPr>
            <a:lvl5pPr marL="712984" indent="0">
              <a:buNone/>
              <a:defRPr sz="749"/>
            </a:lvl5pPr>
            <a:lvl6pPr marL="891230" indent="0">
              <a:buNone/>
              <a:defRPr sz="749"/>
            </a:lvl6pPr>
            <a:lvl7pPr marL="1069476" indent="0">
              <a:buNone/>
              <a:defRPr sz="749"/>
            </a:lvl7pPr>
            <a:lvl8pPr marL="1247722" indent="0">
              <a:buNone/>
              <a:defRPr sz="749"/>
            </a:lvl8pPr>
            <a:lvl9pPr marL="1425968" indent="0">
              <a:buNone/>
              <a:defRPr sz="74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578" y="16735423"/>
            <a:ext cx="9071461" cy="2509527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5F4DD-0075-4ADF-85F9-D34FAFAEE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635" y="856834"/>
            <a:ext cx="13606082" cy="356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635" y="4989650"/>
            <a:ext cx="13606082" cy="1411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635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613" y="19473118"/>
            <a:ext cx="4788128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ct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6202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E239BC-D844-40BE-96A6-FCAC8687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178246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6pPr>
      <a:lvl7pPr marL="356492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7pPr>
      <a:lvl8pPr marL="534738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8pPr>
      <a:lvl9pPr marL="712984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9pPr>
    </p:titleStyle>
    <p:bodyStyle>
      <a:lvl1pPr marL="630607" indent="-630607" algn="l" defTabSz="1684075" rtl="0" eaLnBrk="0" fontAlgn="base" hangingPunct="0">
        <a:spcBef>
          <a:spcPct val="20000"/>
        </a:spcBef>
        <a:spcAft>
          <a:spcPct val="0"/>
        </a:spcAft>
        <a:buChar char="•"/>
        <a:defRPr sz="588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67767" indent="-525394" algn="l" defTabSz="1684075" rtl="0" eaLnBrk="0" fontAlgn="base" hangingPunct="0">
        <a:spcBef>
          <a:spcPct val="20000"/>
        </a:spcBef>
        <a:spcAft>
          <a:spcPct val="0"/>
        </a:spcAft>
        <a:buChar char="–"/>
        <a:defRPr sz="5141">
          <a:solidFill>
            <a:schemeClr val="tx1"/>
          </a:solidFill>
          <a:latin typeface="+mn-lt"/>
          <a:ea typeface="ＭＳ Ｐゴシック" charset="-128"/>
        </a:defRPr>
      </a:lvl2pPr>
      <a:lvl3pPr marL="2104927" indent="-420181" algn="l" defTabSz="1684075" rtl="0" eaLnBrk="0" fontAlgn="base" hangingPunct="0">
        <a:spcBef>
          <a:spcPct val="20000"/>
        </a:spcBef>
        <a:spcAft>
          <a:spcPct val="0"/>
        </a:spcAft>
        <a:buChar char="•"/>
        <a:defRPr sz="4392">
          <a:solidFill>
            <a:schemeClr val="tx1"/>
          </a:solidFill>
          <a:latin typeface="+mn-lt"/>
          <a:ea typeface="ＭＳ Ｐゴシック" charset="-128"/>
        </a:defRPr>
      </a:lvl3pPr>
      <a:lvl4pPr marL="2947299" indent="-420181" algn="l" defTabSz="1684075" rtl="0" eaLnBrk="0" fontAlgn="base" hangingPunct="0">
        <a:spcBef>
          <a:spcPct val="20000"/>
        </a:spcBef>
        <a:spcAft>
          <a:spcPct val="0"/>
        </a:spcAft>
        <a:buChar char="–"/>
        <a:defRPr sz="3693">
          <a:solidFill>
            <a:schemeClr val="tx1"/>
          </a:solidFill>
          <a:latin typeface="+mn-lt"/>
          <a:ea typeface="ＭＳ Ｐゴシック" charset="-128"/>
        </a:defRPr>
      </a:lvl4pPr>
      <a:lvl5pPr marL="3789001" indent="-420851" algn="l" defTabSz="1684075" rtl="0" eaLnBrk="0" fontAlgn="base" hangingPunct="0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5pPr>
      <a:lvl6pPr marL="3967830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6pPr>
      <a:lvl7pPr marL="4146076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7pPr>
      <a:lvl8pPr marL="4324322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8pPr>
      <a:lvl9pPr marL="4502568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1pPr>
      <a:lvl2pPr marL="17824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5649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3473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12984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89123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06947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24772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42596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16632172_The_Mathematics_of_Infectious_Diseas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i.org/10.1098/rspa.1927.0118" TargetMode="External"/><Relationship Id="rId12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works.com/help/matlab/ref/ode45.html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doi.org/10.1101/2020.05.15.20103077%20%5b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E30-569D-C8B4-5F9B-8C96F05D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540" y="8047470"/>
                <a:ext cx="7384901" cy="1661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Assunções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Modelo: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trabalha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sobre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fechada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tamanho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N. Isto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significa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qualquer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seguinte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verifica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Admite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um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infecioso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efeito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emediato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têm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mesma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outros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Inicialmente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classes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exceto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zero.</a:t>
                </a: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Transições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entre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Sistemas de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epidemiológico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(SIR)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contém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3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parâmetros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configuram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maneira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comporta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alfa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infeção por pessoa por semana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gamma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recuperados por dia.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Número de indivíduos na população</a:t>
                </a: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imagem a seguir representa a transição entre os estados do modelo epidemiológico. 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modelo SIR é descrito pelas seguintes equações: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Utilizados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Sistema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foi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resolvido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numericamente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software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recorrendo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baseado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Kutta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4ª e 5ª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ordem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até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I(t)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descer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abaixo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10. Este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aproxima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solução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calculando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sucessivos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incrementos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derivadas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ajustando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temporal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garantir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função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dois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paralelo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controla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erro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local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iteração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" y="8047470"/>
                <a:ext cx="7384901" cy="16619934"/>
              </a:xfrm>
              <a:prstGeom prst="rect">
                <a:avLst/>
              </a:prstGeom>
              <a:blipFill>
                <a:blip r:embed="rId2"/>
                <a:stretch>
                  <a:fillRect l="-1201" r="-6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AFD000AE-2A75-AD95-CBC1-E666EAC54E19}"/>
              </a:ext>
            </a:extLst>
          </p:cNvPr>
          <p:cNvSpPr>
            <a:spLocks/>
          </p:cNvSpPr>
          <p:nvPr/>
        </p:nvSpPr>
        <p:spPr bwMode="auto">
          <a:xfrm>
            <a:off x="3774" y="2939912"/>
            <a:ext cx="15111803" cy="407084"/>
          </a:xfrm>
          <a:prstGeom prst="rect">
            <a:avLst/>
          </a:prstGeom>
          <a:solidFill>
            <a:srgbClr val="DD8D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en-US" sz="2346" dirty="0">
              <a:latin typeface="Arial" charset="0"/>
            </a:endParaRP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B15170E6-057C-4A2A-6E54-FBF148821E7C}"/>
              </a:ext>
            </a:extLst>
          </p:cNvPr>
          <p:cNvSpPr/>
          <p:nvPr/>
        </p:nvSpPr>
        <p:spPr>
          <a:xfrm rot="16200000" flipH="1">
            <a:off x="2306545" y="8528952"/>
            <a:ext cx="18036629" cy="7672716"/>
          </a:xfrm>
          <a:prstGeom prst="homePlate">
            <a:avLst>
              <a:gd name="adj" fmla="val 0"/>
            </a:avLst>
          </a:prstGeom>
          <a:solidFill>
            <a:srgbClr val="F3DA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D49E7E-6F0B-B02E-9FB5-AEF6C9182095}"/>
              </a:ext>
            </a:extLst>
          </p:cNvPr>
          <p:cNvSpPr>
            <a:spLocks/>
          </p:cNvSpPr>
          <p:nvPr/>
        </p:nvSpPr>
        <p:spPr bwMode="auto">
          <a:xfrm>
            <a:off x="3774" y="-1"/>
            <a:ext cx="15115576" cy="2958961"/>
          </a:xfrm>
          <a:prstGeom prst="rect">
            <a:avLst/>
          </a:prstGeom>
          <a:solidFill>
            <a:srgbClr val="A119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pt-PT" sz="2346" noProof="1"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778FD5-FD0E-6E7E-B15B-48351A1A6FDF}"/>
              </a:ext>
            </a:extLst>
          </p:cNvPr>
          <p:cNvSpPr txBox="1">
            <a:spLocks noChangeAspect="1"/>
          </p:cNvSpPr>
          <p:nvPr/>
        </p:nvSpPr>
        <p:spPr>
          <a:xfrm>
            <a:off x="27394" y="26378"/>
            <a:ext cx="9575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Modelação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Epidemiológica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: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Numérica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do Modelo SIR</a:t>
            </a:r>
            <a:endParaRPr lang="en-US" sz="3200" b="1" dirty="0">
              <a:solidFill>
                <a:schemeClr val="bg1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1D27D-9157-7CC9-BC1A-C5ECB2E9033A}"/>
              </a:ext>
            </a:extLst>
          </p:cNvPr>
          <p:cNvSpPr txBox="1">
            <a:spLocks noChangeAspect="1"/>
          </p:cNvSpPr>
          <p:nvPr/>
        </p:nvSpPr>
        <p:spPr>
          <a:xfrm>
            <a:off x="-208371" y="3262481"/>
            <a:ext cx="7524442" cy="499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Introdução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C4CFA-6EB6-6F79-65D1-5252E256DD25}"/>
              </a:ext>
            </a:extLst>
          </p:cNvPr>
          <p:cNvSpPr txBox="1">
            <a:spLocks noChangeAspect="1"/>
          </p:cNvSpPr>
          <p:nvPr/>
        </p:nvSpPr>
        <p:spPr>
          <a:xfrm>
            <a:off x="14892" y="10548381"/>
            <a:ext cx="6761689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Modelo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Matemático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41701-B2A9-4A37-A954-6EDF009A1930}"/>
              </a:ext>
            </a:extLst>
          </p:cNvPr>
          <p:cNvSpPr txBox="1">
            <a:spLocks noChangeAspect="1"/>
          </p:cNvSpPr>
          <p:nvPr/>
        </p:nvSpPr>
        <p:spPr>
          <a:xfrm>
            <a:off x="-30448" y="3668581"/>
            <a:ext cx="74460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As epidemias podem ser descritas por sistemas de equações diferenciais que modelam a interação entre indivíduos suscetíveis, infetados e recuperados. </a:t>
            </a:r>
          </a:p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(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Susceptible-Infected-Recovered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), proposto por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Kermack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&amp;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McKendrick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(1927), é 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epidemiológico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propaga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longo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população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fechada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palavra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referência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possíveis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nosso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ser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 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exemplo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pandemia COVID-19,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foi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amplamente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comunidades.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objetivo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utilizando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com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intuito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determinar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instante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 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DA5D12-412E-7F3B-BF93-A53C1780F3BB}"/>
              </a:ext>
            </a:extLst>
          </p:cNvPr>
          <p:cNvSpPr txBox="1">
            <a:spLocks noChangeAspect="1"/>
          </p:cNvSpPr>
          <p:nvPr/>
        </p:nvSpPr>
        <p:spPr>
          <a:xfrm>
            <a:off x="7318835" y="3323263"/>
            <a:ext cx="6549613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Resultados</a:t>
            </a:r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Discussão</a:t>
            </a:r>
            <a:endParaRPr lang="en-US" sz="2645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BD7E30-3297-577F-EB63-4BB465955D5B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4349411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Conclusões</a:t>
            </a:r>
            <a:endParaRPr lang="en-US" sz="2400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8F8124-5344-DDEE-EF7F-54AC21B889F9}"/>
              </a:ext>
            </a:extLst>
          </p:cNvPr>
          <p:cNvSpPr txBox="1">
            <a:spLocks noChangeAspect="1"/>
          </p:cNvSpPr>
          <p:nvPr/>
        </p:nvSpPr>
        <p:spPr>
          <a:xfrm>
            <a:off x="7711059" y="14857946"/>
            <a:ext cx="7227600" cy="2710339"/>
          </a:xfrm>
          <a:prstGeom prst="roundRect">
            <a:avLst>
              <a:gd name="adj" fmla="val 9277"/>
            </a:avLst>
          </a:prstGeom>
          <a:solidFill>
            <a:srgbClr val="DD8D5C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permitiu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compreender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um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sistema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equações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diferenciais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pode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real.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implementada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Runge–</a:t>
            </a:r>
            <a:r>
              <a:rPr lang="en-US" sz="1800" b="1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demonstrou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crescimento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exponencial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seguido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declínio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extinção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confirma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importância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epidémico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evidencia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valor dos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fenómenos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reais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engenharia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ciências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aplicadas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F30D05BC-A93C-AF95-56AA-C1185CE25D46}"/>
              </a:ext>
            </a:extLst>
          </p:cNvPr>
          <p:cNvCxnSpPr>
            <a:cxnSpLocks/>
          </p:cNvCxnSpPr>
          <p:nvPr/>
        </p:nvCxnSpPr>
        <p:spPr bwMode="auto">
          <a:xfrm>
            <a:off x="3099014" y="10798064"/>
            <a:ext cx="4086493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5A0DC685-AD49-3D56-D03B-A2075E7FCB79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4593587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2457705-ED9A-72B4-A90E-C8B49D59BB60}"/>
              </a:ext>
            </a:extLst>
          </p:cNvPr>
          <p:cNvSpPr txBox="1"/>
          <p:nvPr/>
        </p:nvSpPr>
        <p:spPr>
          <a:xfrm>
            <a:off x="-1165" y="2285861"/>
            <a:ext cx="10007947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Projeto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desenvolvido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âmbito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Curricular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Númerica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Engenharia</a:t>
            </a:r>
            <a:endParaRPr lang="en-US" dirty="0">
              <a:solidFill>
                <a:schemeClr val="bg1"/>
              </a:solidFill>
              <a:latin typeface="NewsGotT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Mestrado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Computação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Avançada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Universidade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do Minho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233165-2153-AC9E-543A-21CD88F17BA8}"/>
              </a:ext>
            </a:extLst>
          </p:cNvPr>
          <p:cNvSpPr txBox="1"/>
          <p:nvPr/>
        </p:nvSpPr>
        <p:spPr>
          <a:xfrm>
            <a:off x="-1165" y="1988315"/>
            <a:ext cx="6068357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ewsGotT" pitchFamily="2" charset="0"/>
              </a:rPr>
              <a:t>Diogo Coelho da Silva, Tomás Alexandre Torres Pereira </a:t>
            </a:r>
          </a:p>
        </p:txBody>
      </p:sp>
      <p:cxnSp>
        <p:nvCxnSpPr>
          <p:cNvPr id="143" name="Conexão reta 18">
            <a:extLst>
              <a:ext uri="{FF2B5EF4-FFF2-40B4-BE49-F238E27FC236}">
                <a16:creationId xmlns:a16="http://schemas.microsoft.com/office/drawing/2014/main" id="{B36CA54F-8BE1-820F-A152-2ED79CF65F04}"/>
              </a:ext>
            </a:extLst>
          </p:cNvPr>
          <p:cNvCxnSpPr>
            <a:cxnSpLocks/>
          </p:cNvCxnSpPr>
          <p:nvPr/>
        </p:nvCxnSpPr>
        <p:spPr bwMode="auto">
          <a:xfrm>
            <a:off x="1799035" y="3512164"/>
            <a:ext cx="5386472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053BA11-D396-2B30-DD15-B7EBD33F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74" y="17051126"/>
            <a:ext cx="2032000" cy="1930400"/>
          </a:xfrm>
          <a:prstGeom prst="rect">
            <a:avLst/>
          </a:prstGeom>
        </p:spPr>
      </p:pic>
      <p:cxnSp>
        <p:nvCxnSpPr>
          <p:cNvPr id="33" name="Conexão reta 18">
            <a:extLst>
              <a:ext uri="{FF2B5EF4-FFF2-40B4-BE49-F238E27FC236}">
                <a16:creationId xmlns:a16="http://schemas.microsoft.com/office/drawing/2014/main" id="{867BBC7F-3352-1115-1724-099431CB86DC}"/>
              </a:ext>
            </a:extLst>
          </p:cNvPr>
          <p:cNvCxnSpPr>
            <a:cxnSpLocks/>
          </p:cNvCxnSpPr>
          <p:nvPr/>
        </p:nvCxnSpPr>
        <p:spPr bwMode="auto">
          <a:xfrm>
            <a:off x="2744701" y="19066191"/>
            <a:ext cx="4440806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xão reta 18">
            <a:extLst>
              <a:ext uri="{FF2B5EF4-FFF2-40B4-BE49-F238E27FC236}">
                <a16:creationId xmlns:a16="http://schemas.microsoft.com/office/drawing/2014/main" id="{89BCF7D9-912D-FD34-3EE9-2958848F8BC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07569" y="3591327"/>
            <a:ext cx="3682680" cy="10703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59" descr="A graph with a line in the center&#10;&#10;AI-generated content may be incorrect.">
            <a:extLst>
              <a:ext uri="{FF2B5EF4-FFF2-40B4-BE49-F238E27FC236}">
                <a16:creationId xmlns:a16="http://schemas.microsoft.com/office/drawing/2014/main" id="{BDE7D8A0-5750-5748-C472-E4F7DCAA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666" y="3862671"/>
            <a:ext cx="7673269" cy="4978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/>
              <p:nvPr/>
            </p:nvSpPr>
            <p:spPr>
              <a:xfrm>
                <a:off x="7470378" y="8781966"/>
                <a:ext cx="764897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gráfico representa a evolução temporal das três variáveis do modelo epidemiológico SIR, simuladas para uma população de 1001 indivíduos.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azul (S)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suscetíveis diminui continuamente, à medida que os indivíduos entram em contacto com infetados.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vermelha (I)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infetados aumenta de forma exponencial até atingir o pico em torno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45 dias, no qual a infeção atinge a sua máxima propagação.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verde (R)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recuperados cresce continuamente, até estabilizar perto de 700 indivíduos.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 esta simulação podemos retirar as seguintes conclusões: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epidemia inicia-se de forma lenta, acelera entre os dias 20 e 50 e decresce até o número de infetados descer abaixo de 10, o que ocorre por volta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90 dias.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número total S + I + R = 1001 mantém-se constante ao longo do tempo, validando a conservação da população.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No final, a maioria da população torna-se imune (R), enquanto que uma fração permanece suscetível.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78" y="8781966"/>
                <a:ext cx="7648972" cy="5078313"/>
              </a:xfrm>
              <a:prstGeom prst="rect">
                <a:avLst/>
              </a:prstGeom>
              <a:blipFill>
                <a:blip r:embed="rId5"/>
                <a:stretch>
                  <a:fillRect l="-663" r="-663" b="-7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aixaDeTexto 10">
            <a:extLst>
              <a:ext uri="{FF2B5EF4-FFF2-40B4-BE49-F238E27FC236}">
                <a16:creationId xmlns:a16="http://schemas.microsoft.com/office/drawing/2014/main" id="{F555B544-10D9-E2C0-92E3-8CA35EB227F3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7601810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Bibliografia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469663-7045-2273-FED3-EEB306098CCB}"/>
              </a:ext>
            </a:extLst>
          </p:cNvPr>
          <p:cNvSpPr txBox="1"/>
          <p:nvPr/>
        </p:nvSpPr>
        <p:spPr>
          <a:xfrm>
            <a:off x="7638374" y="18041840"/>
            <a:ext cx="7371851" cy="549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ODE with Single Solution Component. (2025).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Mathworks.com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https://www.mathworks.com/help/matlab/ref/ode45.html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Rocha, Ana.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Comandos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Apoio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Às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Aulas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contribution to the mathematical theory of epidemics. (1927). Proceedings of the Royal Society of London. Series A, Containing Papers of a Mathematical and Physical Character, 115(772), 700–721.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https://doi.org/10.1098/rspa.1927.0118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Hethcote, H. W. (2000). The Mathematics of Infectious Diseases. ResearchGate, 42, 599–653.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https://www.researchgate.net/publication/216632172_The_Mathematics_of_Infectious_Diseases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Yadav, R. S. (2020). Mathematical Modeling and Simulation of SIR Model for COVID-2019 Epidemic Outbreak: A Case Study of India. 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MedRxiv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(Cold Spring Harbor Laboratory).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https://doi.org/10.1101/2020.05.15.20103077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Fig.1 [1]</a:t>
            </a:r>
          </a:p>
          <a:p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r>
              <a:rPr lang="en-US" dirty="0"/>
              <a:t>‌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‌</a:t>
            </a:r>
          </a:p>
          <a:p>
            <a:endParaRPr lang="pt-PT" dirty="0"/>
          </a:p>
        </p:txBody>
      </p:sp>
      <p:cxnSp>
        <p:nvCxnSpPr>
          <p:cNvPr id="132" name="Conexão reta 198">
            <a:extLst>
              <a:ext uri="{FF2B5EF4-FFF2-40B4-BE49-F238E27FC236}">
                <a16:creationId xmlns:a16="http://schemas.microsoft.com/office/drawing/2014/main" id="{0EAF9119-05BA-5839-9A6D-CB2F0A2EFB56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7850194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Manual Operation 134">
            <a:extLst>
              <a:ext uri="{FF2B5EF4-FFF2-40B4-BE49-F238E27FC236}">
                <a16:creationId xmlns:a16="http://schemas.microsoft.com/office/drawing/2014/main" id="{D2B26A61-5140-2614-0234-35AB4E7BEF6C}"/>
              </a:ext>
            </a:extLst>
          </p:cNvPr>
          <p:cNvSpPr/>
          <p:nvPr/>
        </p:nvSpPr>
        <p:spPr bwMode="auto">
          <a:xfrm>
            <a:off x="9815438" y="9522"/>
            <a:ext cx="4536504" cy="2939913"/>
          </a:xfrm>
          <a:prstGeom prst="flowChartManualOperation">
            <a:avLst/>
          </a:prstGeom>
          <a:solidFill>
            <a:srgbClr val="DD8D5C"/>
          </a:solidFill>
          <a:ln w="9525" cap="flat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21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7" name="Picture 13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4ADA8249-55A8-6EA1-06F9-1B04409827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1071" y="108460"/>
            <a:ext cx="2749568" cy="1810691"/>
          </a:xfrm>
          <a:prstGeom prst="rect">
            <a:avLst/>
          </a:prstGeom>
        </p:spPr>
      </p:pic>
      <p:pic>
        <p:nvPicPr>
          <p:cNvPr id="151" name="Picture 150" descr="A pink circle with black letters and a black line&#10;&#10;AI-generated content may be incorrect.">
            <a:extLst>
              <a:ext uri="{FF2B5EF4-FFF2-40B4-BE49-F238E27FC236}">
                <a16:creationId xmlns:a16="http://schemas.microsoft.com/office/drawing/2014/main" id="{A5462872-9D80-41C8-58BC-CEE4A1C772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817" y="15587092"/>
            <a:ext cx="5142964" cy="975957"/>
          </a:xfrm>
          <a:prstGeom prst="rect">
            <a:avLst/>
          </a:prstGeom>
        </p:spPr>
      </p:pic>
      <p:pic>
        <p:nvPicPr>
          <p:cNvPr id="8" name="Picture 7" descr="A graph showing the number of covid-19 infecting the coronavirus&#10;&#10;AI-generated content may be incorrect.">
            <a:extLst>
              <a:ext uri="{FF2B5EF4-FFF2-40B4-BE49-F238E27FC236}">
                <a16:creationId xmlns:a16="http://schemas.microsoft.com/office/drawing/2014/main" id="{D18D719E-A748-DFF8-8EB5-55957FF70F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7347" y="7557492"/>
            <a:ext cx="4333005" cy="2836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14128-CBDD-DF46-C9F3-0A894A3ABD01}"/>
              </a:ext>
            </a:extLst>
          </p:cNvPr>
          <p:cNvSpPr txBox="1"/>
          <p:nvPr/>
        </p:nvSpPr>
        <p:spPr>
          <a:xfrm>
            <a:off x="1997396" y="17042534"/>
            <a:ext cx="5540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Condições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Iniciais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S(0) = 1000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susceptíveis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I(0) = 1 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R(0) = 0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nenhum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= 0.002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(p/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pessoa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p/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semana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 -&gt; taxa de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endParaRPr lang="en-US" sz="20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 = 0.15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(p/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 -&gt; taxa de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80C50-855B-8BC4-AEB3-928CA1974D42}"/>
              </a:ext>
            </a:extLst>
          </p:cNvPr>
          <p:cNvSpPr txBox="1"/>
          <p:nvPr/>
        </p:nvSpPr>
        <p:spPr>
          <a:xfrm>
            <a:off x="878031" y="10347088"/>
            <a:ext cx="787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Fig.3-</a:t>
            </a:r>
            <a:r>
              <a:rPr lang="en-US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Model Simulation for COVID-2019 epidemic state of India from 7-May 2020 </a:t>
            </a:r>
            <a:r>
              <a:rPr lang="pt-PT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3316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P1-PosterSNE-MODELO-SIR" id="{56F9D2E3-3E2D-A348-8FD9-62D70FF5D722}" vid="{48CA3320-2004-5F4A-AA8C-B0F8B696E7D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873DCE-A77F-4780-8CC5-4EDE079E60C2}">
  <we:reference id="WA200006038" version="1.0.0.4" store="Omex" storeType="OMEX"/>
  <we:alternateReferences>
    <we:reference id="WA200006038" version="1.0.0.4" store="WA20000603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15160</TotalTime>
  <Words>1025</Words>
  <Application>Microsoft Macintosh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NewsGotT</vt:lpstr>
      <vt:lpstr>Times New Roman</vt:lpstr>
      <vt:lpstr>Default Design</vt:lpstr>
      <vt:lpstr>PowerPoint Presentation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Diana Priscila</dc:creator>
  <cp:lastModifiedBy>Diogo Coelho da Silva</cp:lastModifiedBy>
  <cp:revision>809</cp:revision>
  <dcterms:created xsi:type="dcterms:W3CDTF">2009-10-20T17:24:39Z</dcterms:created>
  <dcterms:modified xsi:type="dcterms:W3CDTF">2025-10-21T11:13:15Z</dcterms:modified>
</cp:coreProperties>
</file>