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72" r:id="rId5"/>
    <p:sldId id="265" r:id="rId6"/>
    <p:sldId id="266" r:id="rId7"/>
    <p:sldId id="268" r:id="rId8"/>
    <p:sldId id="273" r:id="rId9"/>
    <p:sldId id="26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0194-5F16-85E4-E4F7-6C174719C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B3D3BB-0A64-2CA8-107F-DB69C2B31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7B9E9-18BA-01B3-D224-D192B68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1796F-B69D-15E3-ECDF-CDF9D98E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5AD28-B519-856D-3027-863BDC91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9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18CF3-FE37-0814-4962-EF365247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F849C9-4A8C-D1EA-AEEE-6F75ED4AF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7E368-ABDF-1EBC-7C9C-AB548A1C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CDA2B2-72F2-50C9-3691-308C8075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04E49-1ABB-EE0D-28AF-B2A36C5F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1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209DF9-A7EC-2A81-6F49-6ED9D18D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D98C06-7088-0DFE-4377-008951A50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AA20E-0ADF-E211-3553-F40EBBE2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997CF-0344-1FF8-5F45-6D0007E4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0E766-4B9F-65DD-DA28-921CAF2B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1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A7FC2-AC8F-C86C-F521-2E2324F5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A72BB-BD40-3180-D4E0-6F0FA5F2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75D6F-55A7-F162-9FBC-C14F1972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76631-2E59-0D1C-258E-0087C636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5F4AC-3682-477F-5960-092ACFFA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1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C640F-0277-CE2B-94DB-D2DA3B1E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48B2A0-F563-2B45-646D-659F722F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29477-F41B-FD95-733F-0D357869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E69F79-10DD-E99B-6A32-105DA235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D4291F-429F-B4FF-685C-F13C89C3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0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3BEEB-02DD-B3DA-8A90-0D0B1247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B2877-55EC-21F8-B532-E54B0E074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3686FE-2C23-49F8-1C0E-10557E0D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6613BC-FBEB-3A1A-11B5-C771F8B5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6766E7-274A-DE05-5978-38479A6B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E096C-11C0-3AC2-6415-2FF417C2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88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9A680-4079-09E8-30FD-AE984E95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DF4AC8-8AB7-AA04-FD83-D57C3E12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4473B0-1F76-D467-3A87-5820E07A1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8B5C3D-EEDD-DA80-5362-49E7BBD70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557EFD-158E-5953-90E5-6A2D11646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A25E98-D3FA-844C-FB2F-61145B49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919AA0-55B2-A617-0FFE-F78723CC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A7D6EE-13CD-A4AA-0EFD-45FBC476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B8CB3-7DB0-E181-5342-8FAE62D1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880099-584F-4DFD-E533-88D33217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E0B25F-BDCE-9697-5C43-664C7470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BD81A9-2BBC-C63A-59B4-AF27252E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0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4A89CC-A296-D400-1828-CE950444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5900F1-E9B8-DCC7-9339-2F71EA23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8EAFE4-B81B-77C4-C4AB-6C1BC2D8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CE214-3E4D-A50A-FD94-818A633E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EA1A9-53A9-A24D-6AF7-C89EBAE9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8B34F-A5B5-85F7-C3B9-AC3D50D3B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05E59D-22BA-11C1-A116-50D4861B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17C244-D856-BE33-B77C-6DDFD6BD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D00A5A-E7C5-4C15-5BD5-4D4E2F2A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4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39E6A-578E-63C7-FDDC-BCE0177F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EA2CFE-5F9C-3D9F-2225-7A1EA8533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702942-907B-D611-7844-4CE6F2E1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5EF88-92AB-1D26-48F6-89E70BC0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92403-0492-2623-9017-548935C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F9D5F9-656B-0E8D-1CCE-26D180C5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0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E94999-7183-D7EA-C48A-EBA07DEB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8D57D-0BAA-EC63-250B-FCC81B42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94C6-49B2-3C18-1CA3-00EB11DAF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F1FE9-8B93-460E-81BA-6644276173B1}" type="datetimeFigureOut">
              <a:rPr lang="fr-FR" smtClean="0"/>
              <a:t>03/04/2024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73498-31AA-0AF8-5269-1C0D08BFA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4860B-219C-2047-DF4A-7288F61B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B96EA-225E-4B20-9FD6-370E5AC4FC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1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C1605E-D6FC-E9DC-3E20-CA7086A43068}"/>
              </a:ext>
            </a:extLst>
          </p:cNvPr>
          <p:cNvSpPr txBox="1"/>
          <p:nvPr/>
        </p:nvSpPr>
        <p:spPr>
          <a:xfrm>
            <a:off x="5780700" y="1188637"/>
            <a:ext cx="5327272" cy="1642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 bien-</a:t>
            </a:r>
            <a:r>
              <a:rPr lang="en-US" sz="3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être</a:t>
            </a:r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économique</a:t>
            </a:r>
            <a:r>
              <a:rPr lang="en-US" sz="3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8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Français</a:t>
            </a:r>
            <a:endParaRPr lang="en-US" sz="3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L'Université de Rennes a un nouveau logo inspiré des ...">
            <a:extLst>
              <a:ext uri="{FF2B5EF4-FFF2-40B4-BE49-F238E27FC236}">
                <a16:creationId xmlns:a16="http://schemas.microsoft.com/office/drawing/2014/main" id="{06419F5B-ABF5-A7EA-8A51-FB9A3FA7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240" y="1450013"/>
            <a:ext cx="3523827" cy="1644452"/>
          </a:xfrm>
          <a:prstGeom prst="rect">
            <a:avLst/>
          </a:prstGeom>
          <a:noFill/>
        </p:spPr>
      </p:pic>
      <p:pic>
        <p:nvPicPr>
          <p:cNvPr id="5" name="Image 4" descr="Une image contenant Police, texte, blanc, typographie&#10;&#10;Description générée automatiquement">
            <a:extLst>
              <a:ext uri="{FF2B5EF4-FFF2-40B4-BE49-F238E27FC236}">
                <a16:creationId xmlns:a16="http://schemas.microsoft.com/office/drawing/2014/main" id="{384FFB5B-D598-C65F-AAB6-C1FE76B2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4192117"/>
            <a:ext cx="3523827" cy="7582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534754-1229-FBC0-BA36-BBCC3F8AB26E}"/>
              </a:ext>
            </a:extLst>
          </p:cNvPr>
          <p:cNvSpPr txBox="1"/>
          <p:nvPr/>
        </p:nvSpPr>
        <p:spPr>
          <a:xfrm>
            <a:off x="5780700" y="3086514"/>
            <a:ext cx="4470533" cy="1852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Rault Maisonneuve Elliot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Magistère</a:t>
            </a:r>
            <a:r>
              <a:rPr lang="en-US" sz="2000" dirty="0"/>
              <a:t> de </a:t>
            </a:r>
            <a:r>
              <a:rPr lang="en-US" sz="2000" dirty="0" err="1"/>
              <a:t>Statistique</a:t>
            </a:r>
            <a:r>
              <a:rPr lang="en-US" sz="2000" dirty="0"/>
              <a:t> et </a:t>
            </a:r>
            <a:r>
              <a:rPr lang="en-US" sz="2000" dirty="0" err="1"/>
              <a:t>Modélisation</a:t>
            </a:r>
            <a:r>
              <a:rPr lang="en-US" sz="2000" dirty="0"/>
              <a:t> </a:t>
            </a:r>
            <a:r>
              <a:rPr lang="en-US" sz="2000" dirty="0" err="1"/>
              <a:t>Économique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Promotion 2023/2024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67BF78-6E19-A921-8017-DEC83C520E5C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406445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69620C7-D7DD-4047-6A8C-BF4896F2D51C}"/>
              </a:ext>
            </a:extLst>
          </p:cNvPr>
          <p:cNvSpPr txBox="1">
            <a:spLocks/>
          </p:cNvSpPr>
          <p:nvPr/>
        </p:nvSpPr>
        <p:spPr>
          <a:xfrm>
            <a:off x="2330569" y="0"/>
            <a:ext cx="7530861" cy="603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>
                <a:solidFill>
                  <a:schemeClr val="accent1"/>
                </a:solidFill>
              </a:rPr>
              <a:t>Données utilisées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AADBDB-BD36-CABC-84D9-D9BB207B48A3}"/>
              </a:ext>
            </a:extLst>
          </p:cNvPr>
          <p:cNvSpPr txBox="1"/>
          <p:nvPr/>
        </p:nvSpPr>
        <p:spPr>
          <a:xfrm>
            <a:off x="805534" y="1765207"/>
            <a:ext cx="316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Indicateurs économiques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9A3E48-FC94-27DE-A0FF-953A0F72CD18}"/>
              </a:ext>
            </a:extLst>
          </p:cNvPr>
          <p:cNvSpPr txBox="1"/>
          <p:nvPr/>
        </p:nvSpPr>
        <p:spPr>
          <a:xfrm>
            <a:off x="4576608" y="1765206"/>
            <a:ext cx="3539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Indicateurs démographiques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2385B4-56CF-98A5-9581-121848942904}"/>
              </a:ext>
            </a:extLst>
          </p:cNvPr>
          <p:cNvSpPr txBox="1"/>
          <p:nvPr/>
        </p:nvSpPr>
        <p:spPr>
          <a:xfrm>
            <a:off x="8664628" y="1765207"/>
            <a:ext cx="280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Indicateurs d’inégalité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903D52-E028-5E41-EB28-1FC9D9EAEB7C}"/>
              </a:ext>
            </a:extLst>
          </p:cNvPr>
          <p:cNvSpPr txBox="1"/>
          <p:nvPr/>
        </p:nvSpPr>
        <p:spPr>
          <a:xfrm>
            <a:off x="805534" y="2378768"/>
            <a:ext cx="3737946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Revenu disponible brut </a:t>
            </a:r>
            <a:r>
              <a:rPr lang="fr-FR" sz="16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% par rapport à l’année précédente</a:t>
            </a:r>
            <a:endParaRPr lang="fr-FR" sz="1400" b="1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PIB par habitant</a:t>
            </a:r>
            <a:r>
              <a:rPr lang="fr-FR" sz="1600" dirty="0">
                <a:latin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$ constants 2015</a:t>
            </a:r>
            <a:endParaRPr lang="fr-FR" sz="1400" b="1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Taux de chômage </a:t>
            </a: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En % des personnes actives</a:t>
            </a:r>
            <a:endParaRPr lang="fr-FR" sz="1400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IPC finale des ménages </a:t>
            </a:r>
            <a:r>
              <a:rPr lang="fr-FR" sz="16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% par rapport à l’année précédente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Pouvoir d’achat du RDB des ménages</a:t>
            </a:r>
            <a:r>
              <a:rPr lang="fr-FR" sz="1600" dirty="0">
                <a:latin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% par rapport à l’année précédente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Taux d’épargne</a:t>
            </a:r>
            <a:r>
              <a:rPr lang="fr-FR" sz="1600" dirty="0">
                <a:latin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% du revenu disponible brut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DCF des ménages</a:t>
            </a:r>
            <a:r>
              <a:rPr lang="fr-FR" sz="1600" b="1" dirty="0">
                <a:latin typeface="Arial" panose="020B0604020202020204" pitchFamily="34" charset="0"/>
              </a:rPr>
              <a:t> </a:t>
            </a:r>
            <a:r>
              <a:rPr lang="fr-FR" sz="1600" b="1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% par rapport à l’année précédente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F3FDE41-EA90-4C93-5939-68A8D19F733C}"/>
              </a:ext>
            </a:extLst>
          </p:cNvPr>
          <p:cNvSpPr txBox="1"/>
          <p:nvPr/>
        </p:nvSpPr>
        <p:spPr>
          <a:xfrm>
            <a:off x="4576608" y="2373394"/>
            <a:ext cx="369703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Croissance population moyenne</a:t>
            </a:r>
            <a:endParaRPr lang="fr-FR" sz="1600" b="1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En % par rapport à l’année dernière</a:t>
            </a:r>
            <a:endParaRPr lang="fr-FR" sz="1400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Croissance nombre de ménages</a:t>
            </a:r>
            <a:endParaRPr lang="fr-FR" sz="16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% par rapport à l’année dernière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dirty="0">
                <a:solidFill>
                  <a:srgbClr val="00000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Croissance nombre d’unités de conso</a:t>
            </a:r>
            <a:endParaRPr lang="fr-FR" sz="16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% par rapport à l’année précédente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4130F1-5E9A-2519-D874-BA4CA5485CAA}"/>
              </a:ext>
            </a:extLst>
          </p:cNvPr>
          <p:cNvSpPr txBox="1"/>
          <p:nvPr/>
        </p:nvSpPr>
        <p:spPr>
          <a:xfrm>
            <a:off x="8664628" y="2392769"/>
            <a:ext cx="3046347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1</a:t>
            </a:r>
            <a:r>
              <a:rPr lang="fr-FR" sz="1600" b="1" i="0" u="none" strike="noStrike" kern="120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er</a:t>
            </a: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 décile</a:t>
            </a: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En € constants 2016</a:t>
            </a:r>
            <a:endParaRPr lang="fr-FR" sz="1400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r>
              <a:rPr lang="fr-FR" sz="1600" b="1" i="0" u="none" strike="noStrike" kern="120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ème</a:t>
            </a: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décile</a:t>
            </a:r>
            <a:endParaRPr lang="fr-FR" sz="16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 € constants 2016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Rapport interdécile (D90/D10)</a:t>
            </a:r>
            <a:endParaRPr lang="fr-FR" sz="16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Pas d’unité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dirty="0">
                <a:solidFill>
                  <a:srgbClr val="00000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Rapport </a:t>
            </a:r>
            <a:r>
              <a:rPr lang="fr-FR" sz="1600" b="1" dirty="0" err="1">
                <a:solidFill>
                  <a:srgbClr val="00000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interquintile</a:t>
            </a:r>
            <a:r>
              <a:rPr lang="fr-FR" sz="1600" b="1" dirty="0">
                <a:solidFill>
                  <a:srgbClr val="000000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 (S80/S20)</a:t>
            </a:r>
            <a:endParaRPr lang="fr-FR" sz="16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Pas d’unité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Ecart interdécile (D90 – D10)</a:t>
            </a:r>
            <a:endParaRPr lang="fr-FR" sz="16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dirty="0">
                <a:solidFill>
                  <a:srgbClr val="000000"/>
                </a:solidFill>
                <a:latin typeface="Aptos" panose="020B0004020202020204" pitchFamily="34" charset="0"/>
              </a:rPr>
              <a:t>En € constants 2016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600" b="1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Indice de Gini</a:t>
            </a:r>
            <a:endParaRPr lang="fr-FR" sz="16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rtl="0" eaLnBrk="1" fontAlgn="t" latinLnBrk="0" hangingPunct="1">
              <a:spcBef>
                <a:spcPts val="600"/>
              </a:spcBef>
              <a:spcAft>
                <a:spcPts val="0"/>
              </a:spcAft>
            </a:pPr>
            <a:r>
              <a:rPr lang="fr-FR" sz="1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Pas d’unité</a:t>
            </a:r>
            <a:endParaRPr lang="fr-FR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F78914-0F91-F3BD-D8AF-D412CA695801}"/>
              </a:ext>
            </a:extLst>
          </p:cNvPr>
          <p:cNvSpPr txBox="1"/>
          <p:nvPr/>
        </p:nvSpPr>
        <p:spPr>
          <a:xfrm>
            <a:off x="805534" y="999749"/>
            <a:ext cx="554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002060"/>
                </a:solidFill>
              </a:rPr>
              <a:t>Y : Part de la population qui est satisfaite de leur vie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91C737-CA1D-E9D2-4522-21D16C6E9585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33467774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14183-8F76-007A-6A6A-E1EAAABE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61" y="0"/>
            <a:ext cx="6148477" cy="60801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</a:rPr>
              <a:t>Statistiques descriptives</a:t>
            </a:r>
          </a:p>
        </p:txBody>
      </p:sp>
      <p:pic>
        <p:nvPicPr>
          <p:cNvPr id="4" name="Image 3" descr="Une image contenant diagramme, texte, carte&#10;&#10;Description générée automatiquement">
            <a:extLst>
              <a:ext uri="{FF2B5EF4-FFF2-40B4-BE49-F238E27FC236}">
                <a16:creationId xmlns:a16="http://schemas.microsoft.com/office/drawing/2014/main" id="{B41E24B0-B5BD-B6D3-FB6B-A163F7CD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4" y="1714910"/>
            <a:ext cx="4420626" cy="2210313"/>
          </a:xfrm>
          <a:prstGeom prst="rect">
            <a:avLst/>
          </a:prstGeom>
        </p:spPr>
      </p:pic>
      <p:pic>
        <p:nvPicPr>
          <p:cNvPr id="10" name="Image 9" descr="Une image contenant texte, Tracé, capture d’écran, diagramme&#10;&#10;Description générée automatiquement">
            <a:extLst>
              <a:ext uri="{FF2B5EF4-FFF2-40B4-BE49-F238E27FC236}">
                <a16:creationId xmlns:a16="http://schemas.microsoft.com/office/drawing/2014/main" id="{3D36C9B8-A3CB-26F5-717D-FE00C4CC2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3" y="1400172"/>
            <a:ext cx="7200901" cy="36004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DC40DE4-BBDB-22D5-EBD3-98A0992ECF04}"/>
              </a:ext>
            </a:extLst>
          </p:cNvPr>
          <p:cNvSpPr txBox="1"/>
          <p:nvPr/>
        </p:nvSpPr>
        <p:spPr>
          <a:xfrm>
            <a:off x="592667" y="984491"/>
            <a:ext cx="5848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b="1" dirty="0"/>
              <a:t>Graphique 1 : Satisfaction des Français comparée au RDB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9D0D5DE-9B70-C17E-10B6-D907B6244450}"/>
              </a:ext>
            </a:extLst>
          </p:cNvPr>
          <p:cNvSpPr txBox="1"/>
          <p:nvPr/>
        </p:nvSpPr>
        <p:spPr>
          <a:xfrm>
            <a:off x="6658562" y="984490"/>
            <a:ext cx="55334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700" b="1" dirty="0"/>
              <a:t>Graphique 2 : PIB par habitant en euros constants 2015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9BE7D25-F6AB-5E37-E05D-ED1B0E7BE6BA}"/>
              </a:ext>
            </a:extLst>
          </p:cNvPr>
          <p:cNvCxnSpPr/>
          <p:nvPr/>
        </p:nvCxnSpPr>
        <p:spPr>
          <a:xfrm flipV="1">
            <a:off x="8042988" y="1966315"/>
            <a:ext cx="3601616" cy="170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B88938DA-9917-6308-9485-35E828B7D22B}"/>
              </a:ext>
            </a:extLst>
          </p:cNvPr>
          <p:cNvSpPr/>
          <p:nvPr/>
        </p:nvSpPr>
        <p:spPr>
          <a:xfrm>
            <a:off x="10991461" y="2080727"/>
            <a:ext cx="74645" cy="65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5740342-D57B-260A-2330-3DF660A4FDA2}"/>
              </a:ext>
            </a:extLst>
          </p:cNvPr>
          <p:cNvCxnSpPr/>
          <p:nvPr/>
        </p:nvCxnSpPr>
        <p:spPr>
          <a:xfrm flipV="1">
            <a:off x="838200" y="1966315"/>
            <a:ext cx="5455920" cy="609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AC6503F-2194-902A-D06D-E1A36BE61B48}"/>
              </a:ext>
            </a:extLst>
          </p:cNvPr>
          <p:cNvCxnSpPr>
            <a:cxnSpLocks/>
          </p:cNvCxnSpPr>
          <p:nvPr/>
        </p:nvCxnSpPr>
        <p:spPr>
          <a:xfrm>
            <a:off x="794833" y="3872344"/>
            <a:ext cx="5444191" cy="501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8945AC-0D55-B91B-041A-93E677FDD82A}"/>
              </a:ext>
            </a:extLst>
          </p:cNvPr>
          <p:cNvSpPr/>
          <p:nvPr/>
        </p:nvSpPr>
        <p:spPr>
          <a:xfrm>
            <a:off x="838200" y="4241178"/>
            <a:ext cx="959522" cy="389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Croissance du RDB élevé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E63CBA-3CAD-1A54-8F72-7B1E3F69DEE2}"/>
              </a:ext>
            </a:extLst>
          </p:cNvPr>
          <p:cNvSpPr/>
          <p:nvPr/>
        </p:nvSpPr>
        <p:spPr>
          <a:xfrm>
            <a:off x="10549022" y="2559325"/>
            <a:ext cx="959522" cy="389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Crise des </a:t>
            </a:r>
            <a:r>
              <a:rPr lang="fr-FR" sz="1000" dirty="0" err="1">
                <a:solidFill>
                  <a:schemeClr val="bg1"/>
                </a:solidFill>
              </a:rPr>
              <a:t>subprimes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DB9718-56ED-153A-3438-FB6216831BD0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8805196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A8CCD998-69B6-6E12-48C7-509309A4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61" y="0"/>
            <a:ext cx="6148477" cy="60801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</a:rPr>
              <a:t>Statistiques descriptives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243C20-9F8F-75D8-2F11-2AED87FE2F20}"/>
              </a:ext>
            </a:extLst>
          </p:cNvPr>
          <p:cNvSpPr txBox="1"/>
          <p:nvPr/>
        </p:nvSpPr>
        <p:spPr>
          <a:xfrm>
            <a:off x="4094712" y="778599"/>
            <a:ext cx="400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Graphique 3 : 1</a:t>
            </a:r>
            <a:r>
              <a:rPr lang="fr-FR" b="1" baseline="30000" dirty="0"/>
              <a:t>er</a:t>
            </a:r>
            <a:r>
              <a:rPr lang="fr-FR" b="1" dirty="0"/>
              <a:t> décile et 9</a:t>
            </a:r>
            <a:r>
              <a:rPr lang="fr-FR" b="1" baseline="30000" dirty="0"/>
              <a:t>ème</a:t>
            </a:r>
            <a:r>
              <a:rPr lang="fr-FR" b="1" dirty="0"/>
              <a:t> décile</a:t>
            </a:r>
          </a:p>
        </p:txBody>
      </p:sp>
      <p:pic>
        <p:nvPicPr>
          <p:cNvPr id="4" name="Image 3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4D465F70-026E-998F-431E-41D8B6F7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05" y="1318517"/>
            <a:ext cx="10972822" cy="5486411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7C62BFD-F5E3-2600-1394-E5D9002D8375}"/>
              </a:ext>
            </a:extLst>
          </p:cNvPr>
          <p:cNvCxnSpPr>
            <a:cxnSpLocks/>
          </p:cNvCxnSpPr>
          <p:nvPr/>
        </p:nvCxnSpPr>
        <p:spPr>
          <a:xfrm flipV="1">
            <a:off x="1978089" y="3284376"/>
            <a:ext cx="0" cy="2388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5252E0-F607-1998-2E36-079727734CC6}"/>
              </a:ext>
            </a:extLst>
          </p:cNvPr>
          <p:cNvSpPr/>
          <p:nvPr/>
        </p:nvSpPr>
        <p:spPr>
          <a:xfrm>
            <a:off x="2062239" y="4283793"/>
            <a:ext cx="959522" cy="389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Écart de 23480€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B9A58-CB43-A31F-71EB-C4D2D796FDF8}"/>
              </a:ext>
            </a:extLst>
          </p:cNvPr>
          <p:cNvSpPr/>
          <p:nvPr/>
        </p:nvSpPr>
        <p:spPr>
          <a:xfrm>
            <a:off x="9041206" y="4283793"/>
            <a:ext cx="959522" cy="389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Écart de 33870€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999A609-908F-8F2A-1FAF-B855BADFCA17}"/>
              </a:ext>
            </a:extLst>
          </p:cNvPr>
          <p:cNvCxnSpPr>
            <a:cxnSpLocks/>
          </p:cNvCxnSpPr>
          <p:nvPr/>
        </p:nvCxnSpPr>
        <p:spPr>
          <a:xfrm flipV="1">
            <a:off x="10164147" y="1894114"/>
            <a:ext cx="0" cy="3511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5CB05DA-C146-A70E-BA47-1FDB373E433D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18168000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A8CCD998-69B6-6E12-48C7-509309A4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61" y="0"/>
            <a:ext cx="6148477" cy="60801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</a:rPr>
              <a:t>Statistiques descriptives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243C20-9F8F-75D8-2F11-2AED87FE2F20}"/>
              </a:ext>
            </a:extLst>
          </p:cNvPr>
          <p:cNvSpPr txBox="1"/>
          <p:nvPr/>
        </p:nvSpPr>
        <p:spPr>
          <a:xfrm>
            <a:off x="2559390" y="776520"/>
            <a:ext cx="707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Graphique 4/5 : Indice de Gini / Rapport Interdécile et </a:t>
            </a:r>
            <a:r>
              <a:rPr lang="fr-FR" b="1" dirty="0" err="1"/>
              <a:t>Interquintile</a:t>
            </a:r>
            <a:endParaRPr lang="fr-FR" b="1" dirty="0"/>
          </a:p>
        </p:txBody>
      </p:sp>
      <p:pic>
        <p:nvPicPr>
          <p:cNvPr id="9" name="Image 8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4A64F1AF-1EF1-3449-036F-BE481CED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8" y="1314359"/>
            <a:ext cx="10972822" cy="548641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26C6EB2-6C21-5B79-CEFA-EFFECAFFF23B}"/>
              </a:ext>
            </a:extLst>
          </p:cNvPr>
          <p:cNvCxnSpPr/>
          <p:nvPr/>
        </p:nvCxnSpPr>
        <p:spPr>
          <a:xfrm flipV="1">
            <a:off x="3666931" y="1856792"/>
            <a:ext cx="3918857" cy="166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58897BC-0026-AD0C-EA44-998A0EFCABD0}"/>
              </a:ext>
            </a:extLst>
          </p:cNvPr>
          <p:cNvCxnSpPr>
            <a:cxnSpLocks/>
          </p:cNvCxnSpPr>
          <p:nvPr/>
        </p:nvCxnSpPr>
        <p:spPr>
          <a:xfrm>
            <a:off x="3666931" y="4723777"/>
            <a:ext cx="3741575" cy="60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3E33CD0-0440-C9CF-3DA5-A1DA5112DD99}"/>
              </a:ext>
            </a:extLst>
          </p:cNvPr>
          <p:cNvSpPr/>
          <p:nvPr/>
        </p:nvSpPr>
        <p:spPr>
          <a:xfrm>
            <a:off x="5887790" y="2753573"/>
            <a:ext cx="959522" cy="389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Augmentation de l’inégalité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5E3BC-B7E4-5B70-8916-86DB4CE71743}"/>
              </a:ext>
            </a:extLst>
          </p:cNvPr>
          <p:cNvSpPr/>
          <p:nvPr/>
        </p:nvSpPr>
        <p:spPr>
          <a:xfrm>
            <a:off x="5384111" y="4444623"/>
            <a:ext cx="959522" cy="4740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Baisse des rapports de salaire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3AC52-01FE-B3BD-518E-D27C9991D475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23096932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A8CCD998-69B6-6E12-48C7-509309A4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61" y="0"/>
            <a:ext cx="6148477" cy="60801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</a:rPr>
              <a:t>Statistiques descriptives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7A19D6-BA19-BEDC-7D46-7648E46F5B91}"/>
              </a:ext>
            </a:extLst>
          </p:cNvPr>
          <p:cNvSpPr txBox="1"/>
          <p:nvPr/>
        </p:nvSpPr>
        <p:spPr>
          <a:xfrm>
            <a:off x="4113501" y="608013"/>
            <a:ext cx="396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Graphique 6 : Matrice de Corrélation</a:t>
            </a:r>
          </a:p>
        </p:txBody>
      </p:sp>
      <p:pic>
        <p:nvPicPr>
          <p:cNvPr id="8" name="Image 7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E737207-A283-5B46-72FB-35DE8B16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77344"/>
            <a:ext cx="7350819" cy="588065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F8390D9-1586-4E5B-B3FC-4AC516B4048C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81850662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A8CCD998-69B6-6E12-48C7-509309A4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61" y="0"/>
            <a:ext cx="6148477" cy="60801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</a:rPr>
              <a:t>Modèle économétrique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6DCACF-82B2-B502-7593-DF50BBD0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6" y="1577179"/>
            <a:ext cx="4930821" cy="497174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3D4179-D924-FF01-5CBB-04FDD5C2886E}"/>
              </a:ext>
            </a:extLst>
          </p:cNvPr>
          <p:cNvSpPr txBox="1"/>
          <p:nvPr/>
        </p:nvSpPr>
        <p:spPr>
          <a:xfrm>
            <a:off x="375556" y="907930"/>
            <a:ext cx="275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Résumé du modèle 1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8C15B2-1E7E-60E3-AFA8-82220A4E9FE6}"/>
              </a:ext>
            </a:extLst>
          </p:cNvPr>
          <p:cNvSpPr txBox="1"/>
          <p:nvPr/>
        </p:nvSpPr>
        <p:spPr>
          <a:xfrm>
            <a:off x="6095999" y="907930"/>
            <a:ext cx="275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Résumé du modèle 2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106D2F-F1CB-2BAD-AB3E-92FF04E5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77179"/>
            <a:ext cx="4546050" cy="19946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7ABE4A-81FA-EEAB-1E9E-6E151002CA06}"/>
              </a:ext>
            </a:extLst>
          </p:cNvPr>
          <p:cNvSpPr/>
          <p:nvPr/>
        </p:nvSpPr>
        <p:spPr>
          <a:xfrm>
            <a:off x="4425750" y="6350800"/>
            <a:ext cx="862869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691D5D-C231-6276-DAEC-8A5E11B1E68C}"/>
              </a:ext>
            </a:extLst>
          </p:cNvPr>
          <p:cNvSpPr/>
          <p:nvPr/>
        </p:nvSpPr>
        <p:spPr>
          <a:xfrm>
            <a:off x="4425749" y="5200926"/>
            <a:ext cx="862869" cy="19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CACC0-C10A-55FB-EC91-863086C16A10}"/>
              </a:ext>
            </a:extLst>
          </p:cNvPr>
          <p:cNvSpPr/>
          <p:nvPr/>
        </p:nvSpPr>
        <p:spPr>
          <a:xfrm>
            <a:off x="9632490" y="2534522"/>
            <a:ext cx="1009557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2DF99-635C-E311-135A-C594E448AB5A}"/>
              </a:ext>
            </a:extLst>
          </p:cNvPr>
          <p:cNvSpPr/>
          <p:nvPr/>
        </p:nvSpPr>
        <p:spPr>
          <a:xfrm>
            <a:off x="9632491" y="3190875"/>
            <a:ext cx="1009558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BD463-26C6-23D1-BD1A-6D9669DEBE82}"/>
              </a:ext>
            </a:extLst>
          </p:cNvPr>
          <p:cNvSpPr/>
          <p:nvPr/>
        </p:nvSpPr>
        <p:spPr>
          <a:xfrm>
            <a:off x="4425750" y="5767025"/>
            <a:ext cx="862869" cy="19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0D44D-1CB6-1333-9FAD-43DCB5A32AA9}"/>
              </a:ext>
            </a:extLst>
          </p:cNvPr>
          <p:cNvSpPr/>
          <p:nvPr/>
        </p:nvSpPr>
        <p:spPr>
          <a:xfrm>
            <a:off x="5926103" y="5751000"/>
            <a:ext cx="959522" cy="389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Variables significatives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EB7C1E-03AE-7A91-CA7F-0B23ACCECFBA}"/>
              </a:ext>
            </a:extLst>
          </p:cNvPr>
          <p:cNvSpPr/>
          <p:nvPr/>
        </p:nvSpPr>
        <p:spPr>
          <a:xfrm>
            <a:off x="10951910" y="2772647"/>
            <a:ext cx="1009558" cy="4182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Variables significatives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05F6D54-8AC8-1461-BCD3-278524866982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5288618" y="5299986"/>
            <a:ext cx="637485" cy="451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BAC3124-BA2B-55B3-0808-F9C3A07F7CD9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 flipV="1">
            <a:off x="5288619" y="5866085"/>
            <a:ext cx="637484" cy="79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8538B46-DB24-6DA2-716D-3E14EFB1DBC5}"/>
              </a:ext>
            </a:extLst>
          </p:cNvPr>
          <p:cNvCxnSpPr>
            <a:stCxn id="12" idx="2"/>
            <a:endCxn id="2" idx="3"/>
          </p:cNvCxnSpPr>
          <p:nvPr/>
        </p:nvCxnSpPr>
        <p:spPr>
          <a:xfrm flipH="1">
            <a:off x="5288618" y="6140802"/>
            <a:ext cx="1117246" cy="309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E382E6F-5FBC-95C4-AD9D-11CC864AE258}"/>
              </a:ext>
            </a:extLst>
          </p:cNvPr>
          <p:cNvCxnSpPr>
            <a:stCxn id="13" idx="0"/>
            <a:endCxn id="8" idx="3"/>
          </p:cNvCxnSpPr>
          <p:nvPr/>
        </p:nvCxnSpPr>
        <p:spPr>
          <a:xfrm flipH="1" flipV="1">
            <a:off x="10642047" y="2653585"/>
            <a:ext cx="814642" cy="119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A022F0D-A305-34DF-4FBD-4DCFD24B8A79}"/>
              </a:ext>
            </a:extLst>
          </p:cNvPr>
          <p:cNvCxnSpPr>
            <a:stCxn id="13" idx="2"/>
            <a:endCxn id="9" idx="3"/>
          </p:cNvCxnSpPr>
          <p:nvPr/>
        </p:nvCxnSpPr>
        <p:spPr>
          <a:xfrm flipH="1">
            <a:off x="10642049" y="3190875"/>
            <a:ext cx="814640" cy="11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842F4BF-7BA1-04F2-BB7D-E8E51B92AAAE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5827820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A8CCD998-69B6-6E12-48C7-509309A4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61" y="0"/>
            <a:ext cx="6148477" cy="608013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accent1"/>
                </a:solidFill>
              </a:rPr>
              <a:t>Modèle économétrique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D0377D-FE2F-1006-9039-E121FBC9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56" y="1648633"/>
            <a:ext cx="4910819" cy="17361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A938DE-C4B7-E5DB-8904-B6F15607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57" y="3875358"/>
            <a:ext cx="7643197" cy="853490"/>
          </a:xfrm>
          <a:prstGeom prst="rect">
            <a:avLst/>
          </a:prstGeom>
        </p:spPr>
      </p:pic>
      <p:sp>
        <p:nvSpPr>
          <p:cNvPr id="11" name="Flèche : courbe vers le haut 10">
            <a:extLst>
              <a:ext uri="{FF2B5EF4-FFF2-40B4-BE49-F238E27FC236}">
                <a16:creationId xmlns:a16="http://schemas.microsoft.com/office/drawing/2014/main" id="{F8E954D7-5FA0-1DCA-4B5C-92F0DCA948FA}"/>
              </a:ext>
            </a:extLst>
          </p:cNvPr>
          <p:cNvSpPr/>
          <p:nvPr/>
        </p:nvSpPr>
        <p:spPr>
          <a:xfrm rot="17704616">
            <a:off x="7833845" y="3406101"/>
            <a:ext cx="1772948" cy="55126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1820F-93E0-D3F6-EFCA-F3768C33372F}"/>
              </a:ext>
            </a:extLst>
          </p:cNvPr>
          <p:cNvSpPr/>
          <p:nvPr/>
        </p:nvSpPr>
        <p:spPr>
          <a:xfrm>
            <a:off x="7694384" y="2078975"/>
            <a:ext cx="1759360" cy="60801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R² ajusté de 0,78</a:t>
            </a:r>
          </a:p>
          <a:p>
            <a:pPr algn="ct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0B655-C550-65F7-273C-1D5202374FB9}"/>
              </a:ext>
            </a:extLst>
          </p:cNvPr>
          <p:cNvSpPr/>
          <p:nvPr/>
        </p:nvSpPr>
        <p:spPr>
          <a:xfrm>
            <a:off x="7163508" y="4190076"/>
            <a:ext cx="838338" cy="224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FFA2-75F7-4AF3-3B81-A04C239C3DDA}"/>
              </a:ext>
            </a:extLst>
          </p:cNvPr>
          <p:cNvSpPr/>
          <p:nvPr/>
        </p:nvSpPr>
        <p:spPr>
          <a:xfrm>
            <a:off x="4197153" y="2291492"/>
            <a:ext cx="1089222" cy="941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5601E-24F4-6F1A-E02B-70E85ACAA075}"/>
              </a:ext>
            </a:extLst>
          </p:cNvPr>
          <p:cNvSpPr/>
          <p:nvPr/>
        </p:nvSpPr>
        <p:spPr>
          <a:xfrm>
            <a:off x="5857962" y="2592840"/>
            <a:ext cx="959522" cy="3898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Variables significatives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027BEE-0EA8-F28A-E8A9-35ECC887C2A0}"/>
              </a:ext>
            </a:extLst>
          </p:cNvPr>
          <p:cNvSpPr txBox="1"/>
          <p:nvPr/>
        </p:nvSpPr>
        <p:spPr>
          <a:xfrm>
            <a:off x="375556" y="907930"/>
            <a:ext cx="275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Résumé du modèle 3 :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94AE7AE-D37E-32E8-5E50-464415B919DD}"/>
              </a:ext>
            </a:extLst>
          </p:cNvPr>
          <p:cNvSpPr/>
          <p:nvPr/>
        </p:nvSpPr>
        <p:spPr>
          <a:xfrm>
            <a:off x="5362662" y="2630451"/>
            <a:ext cx="414003" cy="3145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E1892B-832D-D75B-CE22-069FFCA655DF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67208283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1C67D0-A496-4B86-BF61-263FF9EFD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C1605E-D6FC-E9DC-3E20-CA7086A43068}"/>
              </a:ext>
            </a:extLst>
          </p:cNvPr>
          <p:cNvSpPr txBox="1"/>
          <p:nvPr/>
        </p:nvSpPr>
        <p:spPr>
          <a:xfrm>
            <a:off x="6380422" y="2273040"/>
            <a:ext cx="5327272" cy="1642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4" name="Image 3" descr="L'Université de Rennes a un nouveau logo inspiré des ...">
            <a:extLst>
              <a:ext uri="{FF2B5EF4-FFF2-40B4-BE49-F238E27FC236}">
                <a16:creationId xmlns:a16="http://schemas.microsoft.com/office/drawing/2014/main" id="{06419F5B-ABF5-A7EA-8A51-FB9A3FA7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5240" y="1450013"/>
            <a:ext cx="3523827" cy="1644452"/>
          </a:xfrm>
          <a:prstGeom prst="rect">
            <a:avLst/>
          </a:prstGeom>
          <a:noFill/>
        </p:spPr>
      </p:pic>
      <p:pic>
        <p:nvPicPr>
          <p:cNvPr id="5" name="Image 4" descr="Une image contenant Police, texte, blanc, typographie&#10;&#10;Description générée automatiquement">
            <a:extLst>
              <a:ext uri="{FF2B5EF4-FFF2-40B4-BE49-F238E27FC236}">
                <a16:creationId xmlns:a16="http://schemas.microsoft.com/office/drawing/2014/main" id="{384FFB5B-D598-C65F-AAB6-C1FE76B2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40" y="4192117"/>
            <a:ext cx="3523827" cy="7582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E534754-1229-FBC0-BA36-BBCC3F8AB26E}"/>
              </a:ext>
            </a:extLst>
          </p:cNvPr>
          <p:cNvSpPr txBox="1"/>
          <p:nvPr/>
        </p:nvSpPr>
        <p:spPr>
          <a:xfrm>
            <a:off x="5780700" y="3086514"/>
            <a:ext cx="4470533" cy="1852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25EB4A-E8B3-EC20-8B67-12DF4088E9B2}"/>
              </a:ext>
            </a:extLst>
          </p:cNvPr>
          <p:cNvSpPr txBox="1"/>
          <p:nvPr/>
        </p:nvSpPr>
        <p:spPr>
          <a:xfrm>
            <a:off x="11681924" y="654113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0785928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295</Words>
  <Application>Microsoft Office PowerPoint</Application>
  <PresentationFormat>Grand écran</PresentationFormat>
  <Paragraphs>76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Statistiques descriptives</vt:lpstr>
      <vt:lpstr>Statistiques descriptives</vt:lpstr>
      <vt:lpstr>Statistiques descriptives</vt:lpstr>
      <vt:lpstr>Statistiques descriptives</vt:lpstr>
      <vt:lpstr>Modèle économétrique</vt:lpstr>
      <vt:lpstr>Modèle économétrique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Rault Maisonneuve</dc:creator>
  <cp:lastModifiedBy>Elliot Rault Maisonneuve</cp:lastModifiedBy>
  <cp:revision>95</cp:revision>
  <dcterms:created xsi:type="dcterms:W3CDTF">2024-03-24T13:20:47Z</dcterms:created>
  <dcterms:modified xsi:type="dcterms:W3CDTF">2024-04-03T20:26:18Z</dcterms:modified>
</cp:coreProperties>
</file>