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7E8E7-FA21-45D9-9FA2-A848301820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B839AE-E97E-483E-B6B2-BB77693CE9BC}">
      <dgm:prSet/>
      <dgm:spPr/>
      <dgm:t>
        <a:bodyPr/>
        <a:lstStyle/>
        <a:p>
          <a:r>
            <a:rPr lang="en-US"/>
            <a:t>•	Randomized depth-first search</a:t>
          </a:r>
        </a:p>
      </dgm:t>
    </dgm:pt>
    <dgm:pt modelId="{966B8E95-9884-470A-815A-361111E33A5A}" type="parTrans" cxnId="{5B9D0D44-39E7-4621-95BB-CC0C6207EE06}">
      <dgm:prSet/>
      <dgm:spPr/>
      <dgm:t>
        <a:bodyPr/>
        <a:lstStyle/>
        <a:p>
          <a:endParaRPr lang="en-US"/>
        </a:p>
      </dgm:t>
    </dgm:pt>
    <dgm:pt modelId="{1EA29879-215C-4AD7-9E1F-C686090E68D6}" type="sibTrans" cxnId="{5B9D0D44-39E7-4621-95BB-CC0C6207EE06}">
      <dgm:prSet/>
      <dgm:spPr/>
      <dgm:t>
        <a:bodyPr/>
        <a:lstStyle/>
        <a:p>
          <a:endParaRPr lang="en-US"/>
        </a:p>
      </dgm:t>
    </dgm:pt>
    <dgm:pt modelId="{F7246414-2FBB-4E75-9C4A-66BA5DE51B21}">
      <dgm:prSet/>
      <dgm:spPr/>
      <dgm:t>
        <a:bodyPr/>
        <a:lstStyle/>
        <a:p>
          <a:r>
            <a:rPr lang="en-US"/>
            <a:t>•	Randomized Kruskal’s algorithm</a:t>
          </a:r>
        </a:p>
      </dgm:t>
    </dgm:pt>
    <dgm:pt modelId="{BBC1EE8C-D5D3-4168-A49A-592E6745CD3F}" type="parTrans" cxnId="{726BC20A-B9B0-437D-B6DF-A309C32A151F}">
      <dgm:prSet/>
      <dgm:spPr/>
      <dgm:t>
        <a:bodyPr/>
        <a:lstStyle/>
        <a:p>
          <a:endParaRPr lang="en-US"/>
        </a:p>
      </dgm:t>
    </dgm:pt>
    <dgm:pt modelId="{C08015F6-FBD4-471A-B024-9BA65C14FD21}" type="sibTrans" cxnId="{726BC20A-B9B0-437D-B6DF-A309C32A151F}">
      <dgm:prSet/>
      <dgm:spPr/>
      <dgm:t>
        <a:bodyPr/>
        <a:lstStyle/>
        <a:p>
          <a:endParaRPr lang="en-US"/>
        </a:p>
      </dgm:t>
    </dgm:pt>
    <dgm:pt modelId="{CF16A93F-BA00-40D5-B88C-A8B5ECB8D50C}">
      <dgm:prSet/>
      <dgm:spPr/>
      <dgm:t>
        <a:bodyPr/>
        <a:lstStyle/>
        <a:p>
          <a:r>
            <a:rPr lang="en-US"/>
            <a:t>•	Randomized Prim’s algorithm</a:t>
          </a:r>
        </a:p>
      </dgm:t>
    </dgm:pt>
    <dgm:pt modelId="{6D4213B0-6EEB-470D-B653-9EA635F62F22}" type="parTrans" cxnId="{492825A8-F536-454F-947F-7D5D5610CE35}">
      <dgm:prSet/>
      <dgm:spPr/>
      <dgm:t>
        <a:bodyPr/>
        <a:lstStyle/>
        <a:p>
          <a:endParaRPr lang="en-US"/>
        </a:p>
      </dgm:t>
    </dgm:pt>
    <dgm:pt modelId="{2B67F949-BF5C-43B6-B8BD-4077BC990D02}" type="sibTrans" cxnId="{492825A8-F536-454F-947F-7D5D5610CE35}">
      <dgm:prSet/>
      <dgm:spPr/>
      <dgm:t>
        <a:bodyPr/>
        <a:lstStyle/>
        <a:p>
          <a:endParaRPr lang="en-US"/>
        </a:p>
      </dgm:t>
    </dgm:pt>
    <dgm:pt modelId="{79F19A93-AE36-471A-BC67-9A6B3A1C1B9F}">
      <dgm:prSet/>
      <dgm:spPr/>
      <dgm:t>
        <a:bodyPr/>
        <a:lstStyle/>
        <a:p>
          <a:r>
            <a:rPr lang="en-US"/>
            <a:t>•	Wilson’s algorithm</a:t>
          </a:r>
        </a:p>
      </dgm:t>
    </dgm:pt>
    <dgm:pt modelId="{CA5C0925-BBFC-4143-BDA8-C1D13D9A910F}" type="parTrans" cxnId="{5FDCFE21-3499-45DA-840A-9ED2FB90DFDB}">
      <dgm:prSet/>
      <dgm:spPr/>
      <dgm:t>
        <a:bodyPr/>
        <a:lstStyle/>
        <a:p>
          <a:endParaRPr lang="en-US"/>
        </a:p>
      </dgm:t>
    </dgm:pt>
    <dgm:pt modelId="{AFC784CC-85C9-4B08-BB49-EAD647804687}" type="sibTrans" cxnId="{5FDCFE21-3499-45DA-840A-9ED2FB90DFDB}">
      <dgm:prSet/>
      <dgm:spPr/>
      <dgm:t>
        <a:bodyPr/>
        <a:lstStyle/>
        <a:p>
          <a:endParaRPr lang="en-US"/>
        </a:p>
      </dgm:t>
    </dgm:pt>
    <dgm:pt modelId="{7B512C01-C564-49BF-975D-DFDADF4E2D6F}">
      <dgm:prSet/>
      <dgm:spPr/>
      <dgm:t>
        <a:bodyPr/>
        <a:lstStyle/>
        <a:p>
          <a:r>
            <a:rPr lang="en-US"/>
            <a:t>•	Aldous-boarder algorithm</a:t>
          </a:r>
        </a:p>
      </dgm:t>
    </dgm:pt>
    <dgm:pt modelId="{14926B57-472F-4DDA-8934-CB07F4B39A8E}" type="parTrans" cxnId="{D2F8369E-FE52-4FBD-80A6-200E883D4A83}">
      <dgm:prSet/>
      <dgm:spPr/>
      <dgm:t>
        <a:bodyPr/>
        <a:lstStyle/>
        <a:p>
          <a:endParaRPr lang="en-US"/>
        </a:p>
      </dgm:t>
    </dgm:pt>
    <dgm:pt modelId="{843A2CC7-7D8F-4F58-ADDE-42180E02B90D}" type="sibTrans" cxnId="{D2F8369E-FE52-4FBD-80A6-200E883D4A83}">
      <dgm:prSet/>
      <dgm:spPr/>
      <dgm:t>
        <a:bodyPr/>
        <a:lstStyle/>
        <a:p>
          <a:endParaRPr lang="en-US"/>
        </a:p>
      </dgm:t>
    </dgm:pt>
    <dgm:pt modelId="{10B98BA3-D562-4EB8-AC70-D8535EAEEECB}">
      <dgm:prSet/>
      <dgm:spPr/>
      <dgm:t>
        <a:bodyPr/>
        <a:lstStyle/>
        <a:p>
          <a:r>
            <a:rPr lang="en-US"/>
            <a:t>•	Recursive division method</a:t>
          </a:r>
        </a:p>
      </dgm:t>
    </dgm:pt>
    <dgm:pt modelId="{EBEA38B1-20A4-45ED-AC38-E1412BC9C3BA}" type="parTrans" cxnId="{0A1CCFDE-1896-4EB5-99BF-34C3DF5738B0}">
      <dgm:prSet/>
      <dgm:spPr/>
      <dgm:t>
        <a:bodyPr/>
        <a:lstStyle/>
        <a:p>
          <a:endParaRPr lang="en-US"/>
        </a:p>
      </dgm:t>
    </dgm:pt>
    <dgm:pt modelId="{72F9355F-2A0D-49B0-B315-DBC8E557423C}" type="sibTrans" cxnId="{0A1CCFDE-1896-4EB5-99BF-34C3DF5738B0}">
      <dgm:prSet/>
      <dgm:spPr/>
      <dgm:t>
        <a:bodyPr/>
        <a:lstStyle/>
        <a:p>
          <a:endParaRPr lang="en-US"/>
        </a:p>
      </dgm:t>
    </dgm:pt>
    <dgm:pt modelId="{927F43E9-9F04-408B-B478-1DA86F5EC27E}">
      <dgm:prSet/>
      <dgm:spPr/>
      <dgm:t>
        <a:bodyPr/>
        <a:lstStyle/>
        <a:p>
          <a:r>
            <a:rPr lang="en-US"/>
            <a:t>•	Recursive backtracking</a:t>
          </a:r>
        </a:p>
      </dgm:t>
    </dgm:pt>
    <dgm:pt modelId="{CA535120-36F7-4760-B53A-D69B6F5DABE1}" type="parTrans" cxnId="{38581BD4-E137-4776-ACB1-6D9F82CC5AD6}">
      <dgm:prSet/>
      <dgm:spPr/>
      <dgm:t>
        <a:bodyPr/>
        <a:lstStyle/>
        <a:p>
          <a:endParaRPr lang="en-US"/>
        </a:p>
      </dgm:t>
    </dgm:pt>
    <dgm:pt modelId="{EE24F984-CC77-47C5-8E05-57705B4DA4F5}" type="sibTrans" cxnId="{38581BD4-E137-4776-ACB1-6D9F82CC5AD6}">
      <dgm:prSet/>
      <dgm:spPr/>
      <dgm:t>
        <a:bodyPr/>
        <a:lstStyle/>
        <a:p>
          <a:endParaRPr lang="en-US"/>
        </a:p>
      </dgm:t>
    </dgm:pt>
    <dgm:pt modelId="{5C609A9A-4F78-40EA-98D0-7E4161434C1A}" type="pres">
      <dgm:prSet presAssocID="{0287E8E7-FA21-45D9-9FA2-A848301820EC}" presName="linear" presStyleCnt="0">
        <dgm:presLayoutVars>
          <dgm:animLvl val="lvl"/>
          <dgm:resizeHandles val="exact"/>
        </dgm:presLayoutVars>
      </dgm:prSet>
      <dgm:spPr/>
    </dgm:pt>
    <dgm:pt modelId="{A67B5705-2ED1-4188-8A4B-1057DEFC6A22}" type="pres">
      <dgm:prSet presAssocID="{74B839AE-E97E-483E-B6B2-BB77693CE9B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4FF6FC-DA85-4BA1-ACFE-A9CF38D40C2B}" type="pres">
      <dgm:prSet presAssocID="{1EA29879-215C-4AD7-9E1F-C686090E68D6}" presName="spacer" presStyleCnt="0"/>
      <dgm:spPr/>
    </dgm:pt>
    <dgm:pt modelId="{36E56BFE-2047-4CBE-BD82-2EAB759A5C1C}" type="pres">
      <dgm:prSet presAssocID="{F7246414-2FBB-4E75-9C4A-66BA5DE51B2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D8DF422-AE52-4221-9525-B46394F8A5EB}" type="pres">
      <dgm:prSet presAssocID="{C08015F6-FBD4-471A-B024-9BA65C14FD21}" presName="spacer" presStyleCnt="0"/>
      <dgm:spPr/>
    </dgm:pt>
    <dgm:pt modelId="{2D98E764-4F95-448C-B022-CE4731A7BEB0}" type="pres">
      <dgm:prSet presAssocID="{CF16A93F-BA00-40D5-B88C-A8B5ECB8D50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2A828B4-6AAC-428F-8A03-2A2FDF9ECA04}" type="pres">
      <dgm:prSet presAssocID="{2B67F949-BF5C-43B6-B8BD-4077BC990D02}" presName="spacer" presStyleCnt="0"/>
      <dgm:spPr/>
    </dgm:pt>
    <dgm:pt modelId="{8C21B13B-E9A2-420F-886C-BEFF75535A36}" type="pres">
      <dgm:prSet presAssocID="{79F19A93-AE36-471A-BC67-9A6B3A1C1B9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50F7425-8D4A-4859-9566-0E76799C5BF3}" type="pres">
      <dgm:prSet presAssocID="{AFC784CC-85C9-4B08-BB49-EAD647804687}" presName="spacer" presStyleCnt="0"/>
      <dgm:spPr/>
    </dgm:pt>
    <dgm:pt modelId="{176E58CE-A4F6-4708-A043-2219EA85A697}" type="pres">
      <dgm:prSet presAssocID="{7B512C01-C564-49BF-975D-DFDADF4E2D6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7F7062E-4E92-446C-A658-AE899580C8DB}" type="pres">
      <dgm:prSet presAssocID="{843A2CC7-7D8F-4F58-ADDE-42180E02B90D}" presName="spacer" presStyleCnt="0"/>
      <dgm:spPr/>
    </dgm:pt>
    <dgm:pt modelId="{AD6747E5-FE2A-4D38-8809-E634A59A8893}" type="pres">
      <dgm:prSet presAssocID="{10B98BA3-D562-4EB8-AC70-D8535EAEEEC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7AD4868-568A-4687-8332-C56F8DCEE3B1}" type="pres">
      <dgm:prSet presAssocID="{72F9355F-2A0D-49B0-B315-DBC8E557423C}" presName="spacer" presStyleCnt="0"/>
      <dgm:spPr/>
    </dgm:pt>
    <dgm:pt modelId="{852BE05D-7490-4773-B455-6818F0BBBAA5}" type="pres">
      <dgm:prSet presAssocID="{927F43E9-9F04-408B-B478-1DA86F5EC27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26BC20A-B9B0-437D-B6DF-A309C32A151F}" srcId="{0287E8E7-FA21-45D9-9FA2-A848301820EC}" destId="{F7246414-2FBB-4E75-9C4A-66BA5DE51B21}" srcOrd="1" destOrd="0" parTransId="{BBC1EE8C-D5D3-4168-A49A-592E6745CD3F}" sibTransId="{C08015F6-FBD4-471A-B024-9BA65C14FD21}"/>
    <dgm:cxn modelId="{5CACE71D-A7EA-4E93-AA71-990CEFCB1DB9}" type="presOf" srcId="{79F19A93-AE36-471A-BC67-9A6B3A1C1B9F}" destId="{8C21B13B-E9A2-420F-886C-BEFF75535A36}" srcOrd="0" destOrd="0" presId="urn:microsoft.com/office/officeart/2005/8/layout/vList2"/>
    <dgm:cxn modelId="{5FDCFE21-3499-45DA-840A-9ED2FB90DFDB}" srcId="{0287E8E7-FA21-45D9-9FA2-A848301820EC}" destId="{79F19A93-AE36-471A-BC67-9A6B3A1C1B9F}" srcOrd="3" destOrd="0" parTransId="{CA5C0925-BBFC-4143-BDA8-C1D13D9A910F}" sibTransId="{AFC784CC-85C9-4B08-BB49-EAD647804687}"/>
    <dgm:cxn modelId="{7D1CB33A-8A9C-465D-98E5-585960A6F213}" type="presOf" srcId="{0287E8E7-FA21-45D9-9FA2-A848301820EC}" destId="{5C609A9A-4F78-40EA-98D0-7E4161434C1A}" srcOrd="0" destOrd="0" presId="urn:microsoft.com/office/officeart/2005/8/layout/vList2"/>
    <dgm:cxn modelId="{50BC4A61-D4CD-44ED-A20D-E5EAD676561C}" type="presOf" srcId="{927F43E9-9F04-408B-B478-1DA86F5EC27E}" destId="{852BE05D-7490-4773-B455-6818F0BBBAA5}" srcOrd="0" destOrd="0" presId="urn:microsoft.com/office/officeart/2005/8/layout/vList2"/>
    <dgm:cxn modelId="{5B9D0D44-39E7-4621-95BB-CC0C6207EE06}" srcId="{0287E8E7-FA21-45D9-9FA2-A848301820EC}" destId="{74B839AE-E97E-483E-B6B2-BB77693CE9BC}" srcOrd="0" destOrd="0" parTransId="{966B8E95-9884-470A-815A-361111E33A5A}" sibTransId="{1EA29879-215C-4AD7-9E1F-C686090E68D6}"/>
    <dgm:cxn modelId="{6336E045-CCF7-4471-AD46-2709912C4DEB}" type="presOf" srcId="{74B839AE-E97E-483E-B6B2-BB77693CE9BC}" destId="{A67B5705-2ED1-4188-8A4B-1057DEFC6A22}" srcOrd="0" destOrd="0" presId="urn:microsoft.com/office/officeart/2005/8/layout/vList2"/>
    <dgm:cxn modelId="{595CA459-A0DF-4272-A0D0-76520448D0C2}" type="presOf" srcId="{10B98BA3-D562-4EB8-AC70-D8535EAEEECB}" destId="{AD6747E5-FE2A-4D38-8809-E634A59A8893}" srcOrd="0" destOrd="0" presId="urn:microsoft.com/office/officeart/2005/8/layout/vList2"/>
    <dgm:cxn modelId="{76D06B85-B3DB-4E3C-B222-AF5AE5BFF380}" type="presOf" srcId="{F7246414-2FBB-4E75-9C4A-66BA5DE51B21}" destId="{36E56BFE-2047-4CBE-BD82-2EAB759A5C1C}" srcOrd="0" destOrd="0" presId="urn:microsoft.com/office/officeart/2005/8/layout/vList2"/>
    <dgm:cxn modelId="{9BD99F97-712A-453A-BC30-8AD9729C938E}" type="presOf" srcId="{7B512C01-C564-49BF-975D-DFDADF4E2D6F}" destId="{176E58CE-A4F6-4708-A043-2219EA85A697}" srcOrd="0" destOrd="0" presId="urn:microsoft.com/office/officeart/2005/8/layout/vList2"/>
    <dgm:cxn modelId="{D2F8369E-FE52-4FBD-80A6-200E883D4A83}" srcId="{0287E8E7-FA21-45D9-9FA2-A848301820EC}" destId="{7B512C01-C564-49BF-975D-DFDADF4E2D6F}" srcOrd="4" destOrd="0" parTransId="{14926B57-472F-4DDA-8934-CB07F4B39A8E}" sibTransId="{843A2CC7-7D8F-4F58-ADDE-42180E02B90D}"/>
    <dgm:cxn modelId="{492825A8-F536-454F-947F-7D5D5610CE35}" srcId="{0287E8E7-FA21-45D9-9FA2-A848301820EC}" destId="{CF16A93F-BA00-40D5-B88C-A8B5ECB8D50C}" srcOrd="2" destOrd="0" parTransId="{6D4213B0-6EEB-470D-B653-9EA635F62F22}" sibTransId="{2B67F949-BF5C-43B6-B8BD-4077BC990D02}"/>
    <dgm:cxn modelId="{717423CF-8099-48CD-B9D3-2F5046443468}" type="presOf" srcId="{CF16A93F-BA00-40D5-B88C-A8B5ECB8D50C}" destId="{2D98E764-4F95-448C-B022-CE4731A7BEB0}" srcOrd="0" destOrd="0" presId="urn:microsoft.com/office/officeart/2005/8/layout/vList2"/>
    <dgm:cxn modelId="{38581BD4-E137-4776-ACB1-6D9F82CC5AD6}" srcId="{0287E8E7-FA21-45D9-9FA2-A848301820EC}" destId="{927F43E9-9F04-408B-B478-1DA86F5EC27E}" srcOrd="6" destOrd="0" parTransId="{CA535120-36F7-4760-B53A-D69B6F5DABE1}" sibTransId="{EE24F984-CC77-47C5-8E05-57705B4DA4F5}"/>
    <dgm:cxn modelId="{0A1CCFDE-1896-4EB5-99BF-34C3DF5738B0}" srcId="{0287E8E7-FA21-45D9-9FA2-A848301820EC}" destId="{10B98BA3-D562-4EB8-AC70-D8535EAEEECB}" srcOrd="5" destOrd="0" parTransId="{EBEA38B1-20A4-45ED-AC38-E1412BC9C3BA}" sibTransId="{72F9355F-2A0D-49B0-B315-DBC8E557423C}"/>
    <dgm:cxn modelId="{F38CACCA-94DF-420D-9234-0B0A751B4694}" type="presParOf" srcId="{5C609A9A-4F78-40EA-98D0-7E4161434C1A}" destId="{A67B5705-2ED1-4188-8A4B-1057DEFC6A22}" srcOrd="0" destOrd="0" presId="urn:microsoft.com/office/officeart/2005/8/layout/vList2"/>
    <dgm:cxn modelId="{C5A65389-97D3-4371-AA4B-466F07420A6D}" type="presParOf" srcId="{5C609A9A-4F78-40EA-98D0-7E4161434C1A}" destId="{624FF6FC-DA85-4BA1-ACFE-A9CF38D40C2B}" srcOrd="1" destOrd="0" presId="urn:microsoft.com/office/officeart/2005/8/layout/vList2"/>
    <dgm:cxn modelId="{EA34AF06-1EBE-4B76-A5CE-18AF75B0D47E}" type="presParOf" srcId="{5C609A9A-4F78-40EA-98D0-7E4161434C1A}" destId="{36E56BFE-2047-4CBE-BD82-2EAB759A5C1C}" srcOrd="2" destOrd="0" presId="urn:microsoft.com/office/officeart/2005/8/layout/vList2"/>
    <dgm:cxn modelId="{C5095E04-C299-4B1B-9074-9D7C965D1997}" type="presParOf" srcId="{5C609A9A-4F78-40EA-98D0-7E4161434C1A}" destId="{BD8DF422-AE52-4221-9525-B46394F8A5EB}" srcOrd="3" destOrd="0" presId="urn:microsoft.com/office/officeart/2005/8/layout/vList2"/>
    <dgm:cxn modelId="{A305564B-D916-4104-80A8-97D3C96DFB15}" type="presParOf" srcId="{5C609A9A-4F78-40EA-98D0-7E4161434C1A}" destId="{2D98E764-4F95-448C-B022-CE4731A7BEB0}" srcOrd="4" destOrd="0" presId="urn:microsoft.com/office/officeart/2005/8/layout/vList2"/>
    <dgm:cxn modelId="{66A27544-45B3-4123-AD4B-62F97FDCFE3D}" type="presParOf" srcId="{5C609A9A-4F78-40EA-98D0-7E4161434C1A}" destId="{C2A828B4-6AAC-428F-8A03-2A2FDF9ECA04}" srcOrd="5" destOrd="0" presId="urn:microsoft.com/office/officeart/2005/8/layout/vList2"/>
    <dgm:cxn modelId="{99B82473-891A-4F32-8AAF-BA4E54D4AEFC}" type="presParOf" srcId="{5C609A9A-4F78-40EA-98D0-7E4161434C1A}" destId="{8C21B13B-E9A2-420F-886C-BEFF75535A36}" srcOrd="6" destOrd="0" presId="urn:microsoft.com/office/officeart/2005/8/layout/vList2"/>
    <dgm:cxn modelId="{9A633A00-5196-4FF0-991B-19F18E5B75B2}" type="presParOf" srcId="{5C609A9A-4F78-40EA-98D0-7E4161434C1A}" destId="{750F7425-8D4A-4859-9566-0E76799C5BF3}" srcOrd="7" destOrd="0" presId="urn:microsoft.com/office/officeart/2005/8/layout/vList2"/>
    <dgm:cxn modelId="{E429111F-767C-4B2D-8826-3ECC9BAEFB16}" type="presParOf" srcId="{5C609A9A-4F78-40EA-98D0-7E4161434C1A}" destId="{176E58CE-A4F6-4708-A043-2219EA85A697}" srcOrd="8" destOrd="0" presId="urn:microsoft.com/office/officeart/2005/8/layout/vList2"/>
    <dgm:cxn modelId="{73BB1377-3ADD-45D4-8937-5B626A7C5DE3}" type="presParOf" srcId="{5C609A9A-4F78-40EA-98D0-7E4161434C1A}" destId="{F7F7062E-4E92-446C-A658-AE899580C8DB}" srcOrd="9" destOrd="0" presId="urn:microsoft.com/office/officeart/2005/8/layout/vList2"/>
    <dgm:cxn modelId="{2AF7C5EA-4C66-424B-BA37-3E5C72167429}" type="presParOf" srcId="{5C609A9A-4F78-40EA-98D0-7E4161434C1A}" destId="{AD6747E5-FE2A-4D38-8809-E634A59A8893}" srcOrd="10" destOrd="0" presId="urn:microsoft.com/office/officeart/2005/8/layout/vList2"/>
    <dgm:cxn modelId="{A2729F64-8038-42DF-9841-7795FE86DA03}" type="presParOf" srcId="{5C609A9A-4F78-40EA-98D0-7E4161434C1A}" destId="{A7AD4868-568A-4687-8332-C56F8DCEE3B1}" srcOrd="11" destOrd="0" presId="urn:microsoft.com/office/officeart/2005/8/layout/vList2"/>
    <dgm:cxn modelId="{C22EA6DD-15A6-48E0-BC82-1A652D139D7B}" type="presParOf" srcId="{5C609A9A-4F78-40EA-98D0-7E4161434C1A}" destId="{852BE05D-7490-4773-B455-6818F0BBBAA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3AD2C-9FF1-4F88-AFA1-8CEF4CAE54C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E2528B-96C3-441A-8A56-7FA6A5B43DFC}">
      <dgm:prSet/>
      <dgm:spPr/>
      <dgm:t>
        <a:bodyPr/>
        <a:lstStyle/>
        <a:p>
          <a:r>
            <a:rPr lang="en-US"/>
            <a:t>Time</a:t>
          </a:r>
        </a:p>
      </dgm:t>
    </dgm:pt>
    <dgm:pt modelId="{9B1EA8DC-519B-4D9C-A1BA-D48A65EEB64E}" type="parTrans" cxnId="{D31E13E5-CC0F-43AD-B82D-D620BB7B4D2F}">
      <dgm:prSet/>
      <dgm:spPr/>
      <dgm:t>
        <a:bodyPr/>
        <a:lstStyle/>
        <a:p>
          <a:endParaRPr lang="en-US"/>
        </a:p>
      </dgm:t>
    </dgm:pt>
    <dgm:pt modelId="{05982CB6-5EFD-4054-B648-9D543B3DA98B}" type="sibTrans" cxnId="{D31E13E5-CC0F-43AD-B82D-D620BB7B4D2F}">
      <dgm:prSet/>
      <dgm:spPr/>
      <dgm:t>
        <a:bodyPr/>
        <a:lstStyle/>
        <a:p>
          <a:endParaRPr lang="en-US"/>
        </a:p>
      </dgm:t>
    </dgm:pt>
    <dgm:pt modelId="{F2B3F617-BBE9-433C-B734-D2F60C1BCD0B}">
      <dgm:prSet/>
      <dgm:spPr/>
      <dgm:t>
        <a:bodyPr/>
        <a:lstStyle/>
        <a:p>
          <a:r>
            <a:rPr lang="en-US"/>
            <a:t>Time the generation portion of each thread individually and then add it up on thread 0</a:t>
          </a:r>
        </a:p>
      </dgm:t>
    </dgm:pt>
    <dgm:pt modelId="{03413E21-7A4E-4CB9-A9FC-DD4B9418854E}" type="parTrans" cxnId="{CBC97905-CCBA-4DFB-97DE-34EF2D5CE77B}">
      <dgm:prSet/>
      <dgm:spPr/>
      <dgm:t>
        <a:bodyPr/>
        <a:lstStyle/>
        <a:p>
          <a:endParaRPr lang="en-US"/>
        </a:p>
      </dgm:t>
    </dgm:pt>
    <dgm:pt modelId="{1876DABD-A81C-4340-A111-1A4F04EFCEBF}" type="sibTrans" cxnId="{CBC97905-CCBA-4DFB-97DE-34EF2D5CE77B}">
      <dgm:prSet/>
      <dgm:spPr/>
      <dgm:t>
        <a:bodyPr/>
        <a:lstStyle/>
        <a:p>
          <a:endParaRPr lang="en-US"/>
        </a:p>
      </dgm:t>
    </dgm:pt>
    <dgm:pt modelId="{2BEE3994-D208-4308-ACFC-7D25C4D81362}">
      <dgm:prSet/>
      <dgm:spPr/>
      <dgm:t>
        <a:bodyPr/>
        <a:lstStyle/>
        <a:p>
          <a:r>
            <a:rPr lang="en-US"/>
            <a:t>Test</a:t>
          </a:r>
        </a:p>
      </dgm:t>
    </dgm:pt>
    <dgm:pt modelId="{6BFCAE99-4EFF-4D77-A817-5350CADC49B0}" type="parTrans" cxnId="{406D1620-FE84-4A35-AA9C-C9D90F0E4146}">
      <dgm:prSet/>
      <dgm:spPr/>
      <dgm:t>
        <a:bodyPr/>
        <a:lstStyle/>
        <a:p>
          <a:endParaRPr lang="en-US"/>
        </a:p>
      </dgm:t>
    </dgm:pt>
    <dgm:pt modelId="{2ADDF270-B724-4E7B-8B33-44C61078CB3B}" type="sibTrans" cxnId="{406D1620-FE84-4A35-AA9C-C9D90F0E4146}">
      <dgm:prSet/>
      <dgm:spPr/>
      <dgm:t>
        <a:bodyPr/>
        <a:lstStyle/>
        <a:p>
          <a:endParaRPr lang="en-US"/>
        </a:p>
      </dgm:t>
    </dgm:pt>
    <dgm:pt modelId="{D595CDDF-806A-4F34-ADDE-D4C2DFED775F}">
      <dgm:prSet/>
      <dgm:spPr/>
      <dgm:t>
        <a:bodyPr/>
        <a:lstStyle/>
        <a:p>
          <a:r>
            <a:rPr lang="en-US"/>
            <a:t>Test using different amounts of threads making different sized mazes</a:t>
          </a:r>
        </a:p>
      </dgm:t>
    </dgm:pt>
    <dgm:pt modelId="{8190DE6C-851D-464D-AC41-D927430A899B}" type="parTrans" cxnId="{DBA3A8D9-AEBC-48A1-8335-F6688B043D11}">
      <dgm:prSet/>
      <dgm:spPr/>
      <dgm:t>
        <a:bodyPr/>
        <a:lstStyle/>
        <a:p>
          <a:endParaRPr lang="en-US"/>
        </a:p>
      </dgm:t>
    </dgm:pt>
    <dgm:pt modelId="{453EC6E0-6DC5-4393-A087-C733DB464F89}" type="sibTrans" cxnId="{DBA3A8D9-AEBC-48A1-8335-F6688B043D11}">
      <dgm:prSet/>
      <dgm:spPr/>
      <dgm:t>
        <a:bodyPr/>
        <a:lstStyle/>
        <a:p>
          <a:endParaRPr lang="en-US"/>
        </a:p>
      </dgm:t>
    </dgm:pt>
    <dgm:pt modelId="{52B3BBB4-A721-4B04-A7A2-6137AAF93CD9}">
      <dgm:prSet/>
      <dgm:spPr/>
      <dgm:t>
        <a:bodyPr/>
        <a:lstStyle/>
        <a:p>
          <a:r>
            <a:rPr lang="en-US" dirty="0"/>
            <a:t>Graph</a:t>
          </a:r>
        </a:p>
      </dgm:t>
    </dgm:pt>
    <dgm:pt modelId="{1939A1D5-E9A4-44F8-AFF5-7C31E9A5F6CD}" type="parTrans" cxnId="{99C4F977-7C58-4D0A-8600-6AA6E9C5A071}">
      <dgm:prSet/>
      <dgm:spPr/>
      <dgm:t>
        <a:bodyPr/>
        <a:lstStyle/>
        <a:p>
          <a:endParaRPr lang="en-US"/>
        </a:p>
      </dgm:t>
    </dgm:pt>
    <dgm:pt modelId="{BF03B0D5-6C16-446D-A7E5-AFA7BCF5D4D5}" type="sibTrans" cxnId="{99C4F977-7C58-4D0A-8600-6AA6E9C5A071}">
      <dgm:prSet/>
      <dgm:spPr/>
      <dgm:t>
        <a:bodyPr/>
        <a:lstStyle/>
        <a:p>
          <a:endParaRPr lang="en-US"/>
        </a:p>
      </dgm:t>
    </dgm:pt>
    <dgm:pt modelId="{909A4E51-1996-4D0C-B300-5E92AC241302}">
      <dgm:prSet/>
      <dgm:spPr/>
      <dgm:t>
        <a:bodyPr/>
        <a:lstStyle/>
        <a:p>
          <a:r>
            <a:rPr lang="en-US"/>
            <a:t>Calculate and plot speedup and efficiency</a:t>
          </a:r>
        </a:p>
      </dgm:t>
    </dgm:pt>
    <dgm:pt modelId="{49A7DDD4-5F4A-46FF-8005-4334DA7FAF1C}" type="parTrans" cxnId="{981EE719-A8F8-4AD7-8066-7484DBD768D3}">
      <dgm:prSet/>
      <dgm:spPr/>
      <dgm:t>
        <a:bodyPr/>
        <a:lstStyle/>
        <a:p>
          <a:endParaRPr lang="en-US"/>
        </a:p>
      </dgm:t>
    </dgm:pt>
    <dgm:pt modelId="{DE12C53A-E66F-497D-9E73-48A74FD882A6}" type="sibTrans" cxnId="{981EE719-A8F8-4AD7-8066-7484DBD768D3}">
      <dgm:prSet/>
      <dgm:spPr/>
      <dgm:t>
        <a:bodyPr/>
        <a:lstStyle/>
        <a:p>
          <a:endParaRPr lang="en-US"/>
        </a:p>
      </dgm:t>
    </dgm:pt>
    <dgm:pt modelId="{AA90DA71-7334-4331-A540-F32AC6CCF02D}" type="pres">
      <dgm:prSet presAssocID="{8703AD2C-9FF1-4F88-AFA1-8CEF4CAE54CD}" presName="Name0" presStyleCnt="0">
        <dgm:presLayoutVars>
          <dgm:dir/>
          <dgm:animLvl val="lvl"/>
          <dgm:resizeHandles val="exact"/>
        </dgm:presLayoutVars>
      </dgm:prSet>
      <dgm:spPr/>
    </dgm:pt>
    <dgm:pt modelId="{B81473E9-183D-484D-BCBD-2E834FABA501}" type="pres">
      <dgm:prSet presAssocID="{0AE2528B-96C3-441A-8A56-7FA6A5B43DFC}" presName="linNode" presStyleCnt="0"/>
      <dgm:spPr/>
    </dgm:pt>
    <dgm:pt modelId="{899801EA-73AD-4D54-A826-CCBC5D75D3D9}" type="pres">
      <dgm:prSet presAssocID="{0AE2528B-96C3-441A-8A56-7FA6A5B43DFC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C733DD0-4FE9-4AE7-A921-F1EB20713552}" type="pres">
      <dgm:prSet presAssocID="{0AE2528B-96C3-441A-8A56-7FA6A5B43DFC}" presName="descendantText" presStyleLbl="alignAccFollowNode1" presStyleIdx="0" presStyleCnt="3">
        <dgm:presLayoutVars>
          <dgm:bulletEnabled/>
        </dgm:presLayoutVars>
      </dgm:prSet>
      <dgm:spPr/>
    </dgm:pt>
    <dgm:pt modelId="{D67737CF-E22B-4A50-863C-BF6D15401BD6}" type="pres">
      <dgm:prSet presAssocID="{05982CB6-5EFD-4054-B648-9D543B3DA98B}" presName="sp" presStyleCnt="0"/>
      <dgm:spPr/>
    </dgm:pt>
    <dgm:pt modelId="{EFA4F8CD-59C6-4927-B902-272275861C9D}" type="pres">
      <dgm:prSet presAssocID="{2BEE3994-D208-4308-ACFC-7D25C4D81362}" presName="linNode" presStyleCnt="0"/>
      <dgm:spPr/>
    </dgm:pt>
    <dgm:pt modelId="{0C43BE43-5D6C-4429-90B5-1F0BCB0877BD}" type="pres">
      <dgm:prSet presAssocID="{2BEE3994-D208-4308-ACFC-7D25C4D8136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B2265E-89CD-4285-BF7B-BBEC12C30E1B}" type="pres">
      <dgm:prSet presAssocID="{2BEE3994-D208-4308-ACFC-7D25C4D81362}" presName="descendantText" presStyleLbl="alignAccFollowNode1" presStyleIdx="1" presStyleCnt="3">
        <dgm:presLayoutVars>
          <dgm:bulletEnabled/>
        </dgm:presLayoutVars>
      </dgm:prSet>
      <dgm:spPr/>
    </dgm:pt>
    <dgm:pt modelId="{52B26497-5F12-44A2-8F74-D51209F06342}" type="pres">
      <dgm:prSet presAssocID="{2ADDF270-B724-4E7B-8B33-44C61078CB3B}" presName="sp" presStyleCnt="0"/>
      <dgm:spPr/>
    </dgm:pt>
    <dgm:pt modelId="{14740410-5AFF-497F-926A-6EF01E49EAAB}" type="pres">
      <dgm:prSet presAssocID="{52B3BBB4-A721-4B04-A7A2-6137AAF93CD9}" presName="linNode" presStyleCnt="0"/>
      <dgm:spPr/>
    </dgm:pt>
    <dgm:pt modelId="{5B3F42DD-58B5-4235-9058-81729CCC4A90}" type="pres">
      <dgm:prSet presAssocID="{52B3BBB4-A721-4B04-A7A2-6137AAF93CD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0641C8B-07AF-4DDF-9050-C6CD186E4A2A}" type="pres">
      <dgm:prSet presAssocID="{52B3BBB4-A721-4B04-A7A2-6137AAF93CD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BC97905-CCBA-4DFB-97DE-34EF2D5CE77B}" srcId="{0AE2528B-96C3-441A-8A56-7FA6A5B43DFC}" destId="{F2B3F617-BBE9-433C-B734-D2F60C1BCD0B}" srcOrd="0" destOrd="0" parTransId="{03413E21-7A4E-4CB9-A9FC-DD4B9418854E}" sibTransId="{1876DABD-A81C-4340-A111-1A4F04EFCEBF}"/>
    <dgm:cxn modelId="{981EE719-A8F8-4AD7-8066-7484DBD768D3}" srcId="{52B3BBB4-A721-4B04-A7A2-6137AAF93CD9}" destId="{909A4E51-1996-4D0C-B300-5E92AC241302}" srcOrd="0" destOrd="0" parTransId="{49A7DDD4-5F4A-46FF-8005-4334DA7FAF1C}" sibTransId="{DE12C53A-E66F-497D-9E73-48A74FD882A6}"/>
    <dgm:cxn modelId="{406D1620-FE84-4A35-AA9C-C9D90F0E4146}" srcId="{8703AD2C-9FF1-4F88-AFA1-8CEF4CAE54CD}" destId="{2BEE3994-D208-4308-ACFC-7D25C4D81362}" srcOrd="1" destOrd="0" parTransId="{6BFCAE99-4EFF-4D77-A817-5350CADC49B0}" sibTransId="{2ADDF270-B724-4E7B-8B33-44C61078CB3B}"/>
    <dgm:cxn modelId="{99C4F977-7C58-4D0A-8600-6AA6E9C5A071}" srcId="{8703AD2C-9FF1-4F88-AFA1-8CEF4CAE54CD}" destId="{52B3BBB4-A721-4B04-A7A2-6137AAF93CD9}" srcOrd="2" destOrd="0" parTransId="{1939A1D5-E9A4-44F8-AFF5-7C31E9A5F6CD}" sibTransId="{BF03B0D5-6C16-446D-A7E5-AFA7BCF5D4D5}"/>
    <dgm:cxn modelId="{82AD197A-4FBE-4CC9-84DC-1A27898CC890}" type="presOf" srcId="{0AE2528B-96C3-441A-8A56-7FA6A5B43DFC}" destId="{899801EA-73AD-4D54-A826-CCBC5D75D3D9}" srcOrd="0" destOrd="0" presId="urn:microsoft.com/office/officeart/2016/7/layout/VerticalSolidActionList"/>
    <dgm:cxn modelId="{CA10CB97-A02D-4D88-837E-95CF92940BE2}" type="presOf" srcId="{D595CDDF-806A-4F34-ADDE-D4C2DFED775F}" destId="{0AB2265E-89CD-4285-BF7B-BBEC12C30E1B}" srcOrd="0" destOrd="0" presId="urn:microsoft.com/office/officeart/2016/7/layout/VerticalSolidActionList"/>
    <dgm:cxn modelId="{FAB8FFA5-AADF-4E7D-88D4-DDE4753887E7}" type="presOf" srcId="{52B3BBB4-A721-4B04-A7A2-6137AAF93CD9}" destId="{5B3F42DD-58B5-4235-9058-81729CCC4A90}" srcOrd="0" destOrd="0" presId="urn:microsoft.com/office/officeart/2016/7/layout/VerticalSolidActionList"/>
    <dgm:cxn modelId="{E85B7BA7-B06C-4E0E-8F47-319705732F5B}" type="presOf" srcId="{F2B3F617-BBE9-433C-B734-D2F60C1BCD0B}" destId="{2C733DD0-4FE9-4AE7-A921-F1EB20713552}" srcOrd="0" destOrd="0" presId="urn:microsoft.com/office/officeart/2016/7/layout/VerticalSolidActionList"/>
    <dgm:cxn modelId="{B20B64D0-BAB8-40FA-8213-961F482967A3}" type="presOf" srcId="{8703AD2C-9FF1-4F88-AFA1-8CEF4CAE54CD}" destId="{AA90DA71-7334-4331-A540-F32AC6CCF02D}" srcOrd="0" destOrd="0" presId="urn:microsoft.com/office/officeart/2016/7/layout/VerticalSolidActionList"/>
    <dgm:cxn modelId="{DBA3A8D9-AEBC-48A1-8335-F6688B043D11}" srcId="{2BEE3994-D208-4308-ACFC-7D25C4D81362}" destId="{D595CDDF-806A-4F34-ADDE-D4C2DFED775F}" srcOrd="0" destOrd="0" parTransId="{8190DE6C-851D-464D-AC41-D927430A899B}" sibTransId="{453EC6E0-6DC5-4393-A087-C733DB464F89}"/>
    <dgm:cxn modelId="{4E5EF7DC-41E0-4A75-BC36-C912754EF6FB}" type="presOf" srcId="{909A4E51-1996-4D0C-B300-5E92AC241302}" destId="{F0641C8B-07AF-4DDF-9050-C6CD186E4A2A}" srcOrd="0" destOrd="0" presId="urn:microsoft.com/office/officeart/2016/7/layout/VerticalSolidActionList"/>
    <dgm:cxn modelId="{BF0819E1-B862-40A0-9E50-1D66CF371E12}" type="presOf" srcId="{2BEE3994-D208-4308-ACFC-7D25C4D81362}" destId="{0C43BE43-5D6C-4429-90B5-1F0BCB0877BD}" srcOrd="0" destOrd="0" presId="urn:microsoft.com/office/officeart/2016/7/layout/VerticalSolidActionList"/>
    <dgm:cxn modelId="{D31E13E5-CC0F-43AD-B82D-D620BB7B4D2F}" srcId="{8703AD2C-9FF1-4F88-AFA1-8CEF4CAE54CD}" destId="{0AE2528B-96C3-441A-8A56-7FA6A5B43DFC}" srcOrd="0" destOrd="0" parTransId="{9B1EA8DC-519B-4D9C-A1BA-D48A65EEB64E}" sibTransId="{05982CB6-5EFD-4054-B648-9D543B3DA98B}"/>
    <dgm:cxn modelId="{4E428D8B-EB90-4D24-9817-F9CD7F4435D8}" type="presParOf" srcId="{AA90DA71-7334-4331-A540-F32AC6CCF02D}" destId="{B81473E9-183D-484D-BCBD-2E834FABA501}" srcOrd="0" destOrd="0" presId="urn:microsoft.com/office/officeart/2016/7/layout/VerticalSolidActionList"/>
    <dgm:cxn modelId="{6282BE7E-14F9-4434-92A9-0B731F1DA27C}" type="presParOf" srcId="{B81473E9-183D-484D-BCBD-2E834FABA501}" destId="{899801EA-73AD-4D54-A826-CCBC5D75D3D9}" srcOrd="0" destOrd="0" presId="urn:microsoft.com/office/officeart/2016/7/layout/VerticalSolidActionList"/>
    <dgm:cxn modelId="{2C0A5BB1-DDAF-4338-A484-BEAFBB4728CB}" type="presParOf" srcId="{B81473E9-183D-484D-BCBD-2E834FABA501}" destId="{2C733DD0-4FE9-4AE7-A921-F1EB20713552}" srcOrd="1" destOrd="0" presId="urn:microsoft.com/office/officeart/2016/7/layout/VerticalSolidActionList"/>
    <dgm:cxn modelId="{3418C8E7-A6CB-4852-A921-D03487CA4559}" type="presParOf" srcId="{AA90DA71-7334-4331-A540-F32AC6CCF02D}" destId="{D67737CF-E22B-4A50-863C-BF6D15401BD6}" srcOrd="1" destOrd="0" presId="urn:microsoft.com/office/officeart/2016/7/layout/VerticalSolidActionList"/>
    <dgm:cxn modelId="{4975B38D-4F3B-4DF1-BEC1-B294049E71BC}" type="presParOf" srcId="{AA90DA71-7334-4331-A540-F32AC6CCF02D}" destId="{EFA4F8CD-59C6-4927-B902-272275861C9D}" srcOrd="2" destOrd="0" presId="urn:microsoft.com/office/officeart/2016/7/layout/VerticalSolidActionList"/>
    <dgm:cxn modelId="{0DF9C808-4553-41C0-949C-C3F6BD7FF6A7}" type="presParOf" srcId="{EFA4F8CD-59C6-4927-B902-272275861C9D}" destId="{0C43BE43-5D6C-4429-90B5-1F0BCB0877BD}" srcOrd="0" destOrd="0" presId="urn:microsoft.com/office/officeart/2016/7/layout/VerticalSolidActionList"/>
    <dgm:cxn modelId="{68619B08-73EB-40A7-B3F0-72315734E2F5}" type="presParOf" srcId="{EFA4F8CD-59C6-4927-B902-272275861C9D}" destId="{0AB2265E-89CD-4285-BF7B-BBEC12C30E1B}" srcOrd="1" destOrd="0" presId="urn:microsoft.com/office/officeart/2016/7/layout/VerticalSolidActionList"/>
    <dgm:cxn modelId="{6152E0C4-9422-42A2-9D68-010F9608D738}" type="presParOf" srcId="{AA90DA71-7334-4331-A540-F32AC6CCF02D}" destId="{52B26497-5F12-44A2-8F74-D51209F06342}" srcOrd="3" destOrd="0" presId="urn:microsoft.com/office/officeart/2016/7/layout/VerticalSolidActionList"/>
    <dgm:cxn modelId="{5FA1713B-47DB-425E-A6E2-7638275CF088}" type="presParOf" srcId="{AA90DA71-7334-4331-A540-F32AC6CCF02D}" destId="{14740410-5AFF-497F-926A-6EF01E49EAAB}" srcOrd="4" destOrd="0" presId="urn:microsoft.com/office/officeart/2016/7/layout/VerticalSolidActionList"/>
    <dgm:cxn modelId="{FB1B4B09-F606-47C3-9181-D98CE0638D7D}" type="presParOf" srcId="{14740410-5AFF-497F-926A-6EF01E49EAAB}" destId="{5B3F42DD-58B5-4235-9058-81729CCC4A90}" srcOrd="0" destOrd="0" presId="urn:microsoft.com/office/officeart/2016/7/layout/VerticalSolidActionList"/>
    <dgm:cxn modelId="{F586E97E-D1F7-4B29-B0DF-07EB9FE6471A}" type="presParOf" srcId="{14740410-5AFF-497F-926A-6EF01E49EAAB}" destId="{F0641C8B-07AF-4DDF-9050-C6CD186E4A2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B5705-2ED1-4188-8A4B-1057DEFC6A22}">
      <dsp:nvSpPr>
        <dsp:cNvPr id="0" name=""/>
        <dsp:cNvSpPr/>
      </dsp:nvSpPr>
      <dsp:spPr>
        <a:xfrm>
          <a:off x="0" y="6056"/>
          <a:ext cx="7458074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	Randomized depth-first search</a:t>
          </a:r>
        </a:p>
      </dsp:txBody>
      <dsp:txXfrm>
        <a:off x="35125" y="41181"/>
        <a:ext cx="7387824" cy="649299"/>
      </dsp:txXfrm>
    </dsp:sp>
    <dsp:sp modelId="{36E56BFE-2047-4CBE-BD82-2EAB759A5C1C}">
      <dsp:nvSpPr>
        <dsp:cNvPr id="0" name=""/>
        <dsp:cNvSpPr/>
      </dsp:nvSpPr>
      <dsp:spPr>
        <a:xfrm>
          <a:off x="0" y="812006"/>
          <a:ext cx="7458074" cy="719549"/>
        </a:xfrm>
        <a:prstGeom prst="roundRect">
          <a:avLst/>
        </a:prstGeom>
        <a:solidFill>
          <a:schemeClr val="accent2">
            <a:hueOff val="-249484"/>
            <a:satOff val="-11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	Randomized Kruskal’s algorithm</a:t>
          </a:r>
        </a:p>
      </dsp:txBody>
      <dsp:txXfrm>
        <a:off x="35125" y="847131"/>
        <a:ext cx="7387824" cy="649299"/>
      </dsp:txXfrm>
    </dsp:sp>
    <dsp:sp modelId="{2D98E764-4F95-448C-B022-CE4731A7BEB0}">
      <dsp:nvSpPr>
        <dsp:cNvPr id="0" name=""/>
        <dsp:cNvSpPr/>
      </dsp:nvSpPr>
      <dsp:spPr>
        <a:xfrm>
          <a:off x="0" y="1617956"/>
          <a:ext cx="7458074" cy="719549"/>
        </a:xfrm>
        <a:prstGeom prst="roundRect">
          <a:avLst/>
        </a:prstGeom>
        <a:solidFill>
          <a:schemeClr val="accent2">
            <a:hueOff val="-498967"/>
            <a:satOff val="-225"/>
            <a:lumOff val="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	Randomized Prim’s algorithm</a:t>
          </a:r>
        </a:p>
      </dsp:txBody>
      <dsp:txXfrm>
        <a:off x="35125" y="1653081"/>
        <a:ext cx="7387824" cy="649299"/>
      </dsp:txXfrm>
    </dsp:sp>
    <dsp:sp modelId="{8C21B13B-E9A2-420F-886C-BEFF75535A36}">
      <dsp:nvSpPr>
        <dsp:cNvPr id="0" name=""/>
        <dsp:cNvSpPr/>
      </dsp:nvSpPr>
      <dsp:spPr>
        <a:xfrm>
          <a:off x="0" y="2423906"/>
          <a:ext cx="7458074" cy="719549"/>
        </a:xfrm>
        <a:prstGeom prst="roundRect">
          <a:avLst/>
        </a:prstGeom>
        <a:solidFill>
          <a:schemeClr val="accent2">
            <a:hueOff val="-748451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	Wilson’s algorithm</a:t>
          </a:r>
        </a:p>
      </dsp:txBody>
      <dsp:txXfrm>
        <a:off x="35125" y="2459031"/>
        <a:ext cx="7387824" cy="649299"/>
      </dsp:txXfrm>
    </dsp:sp>
    <dsp:sp modelId="{176E58CE-A4F6-4708-A043-2219EA85A697}">
      <dsp:nvSpPr>
        <dsp:cNvPr id="0" name=""/>
        <dsp:cNvSpPr/>
      </dsp:nvSpPr>
      <dsp:spPr>
        <a:xfrm>
          <a:off x="0" y="3229856"/>
          <a:ext cx="7458074" cy="719549"/>
        </a:xfrm>
        <a:prstGeom prst="roundRect">
          <a:avLst/>
        </a:prstGeom>
        <a:solidFill>
          <a:schemeClr val="accent2">
            <a:hueOff val="-997935"/>
            <a:satOff val="-44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	Aldous-boarder algorithm</a:t>
          </a:r>
        </a:p>
      </dsp:txBody>
      <dsp:txXfrm>
        <a:off x="35125" y="3264981"/>
        <a:ext cx="7387824" cy="649299"/>
      </dsp:txXfrm>
    </dsp:sp>
    <dsp:sp modelId="{AD6747E5-FE2A-4D38-8809-E634A59A8893}">
      <dsp:nvSpPr>
        <dsp:cNvPr id="0" name=""/>
        <dsp:cNvSpPr/>
      </dsp:nvSpPr>
      <dsp:spPr>
        <a:xfrm>
          <a:off x="0" y="4035806"/>
          <a:ext cx="7458074" cy="719549"/>
        </a:xfrm>
        <a:prstGeom prst="roundRect">
          <a:avLst/>
        </a:prstGeom>
        <a:solidFill>
          <a:schemeClr val="accent2">
            <a:hueOff val="-1247418"/>
            <a:satOff val="-562"/>
            <a:lumOff val="58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	Recursive division method</a:t>
          </a:r>
        </a:p>
      </dsp:txBody>
      <dsp:txXfrm>
        <a:off x="35125" y="4070931"/>
        <a:ext cx="7387824" cy="649299"/>
      </dsp:txXfrm>
    </dsp:sp>
    <dsp:sp modelId="{852BE05D-7490-4773-B455-6818F0BBBAA5}">
      <dsp:nvSpPr>
        <dsp:cNvPr id="0" name=""/>
        <dsp:cNvSpPr/>
      </dsp:nvSpPr>
      <dsp:spPr>
        <a:xfrm>
          <a:off x="0" y="4841756"/>
          <a:ext cx="7458074" cy="719549"/>
        </a:xfrm>
        <a:prstGeom prst="roundRect">
          <a:avLst/>
        </a:prstGeom>
        <a:solidFill>
          <a:schemeClr val="accent2">
            <a:hueOff val="-1496902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	Recursive backtracking</a:t>
          </a:r>
        </a:p>
      </dsp:txBody>
      <dsp:txXfrm>
        <a:off x="35125" y="4876881"/>
        <a:ext cx="7387824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33DD0-4FE9-4AE7-A921-F1EB20713552}">
      <dsp:nvSpPr>
        <dsp:cNvPr id="0" name=""/>
        <dsp:cNvSpPr/>
      </dsp:nvSpPr>
      <dsp:spPr>
        <a:xfrm>
          <a:off x="1137285" y="1739"/>
          <a:ext cx="4549140" cy="17832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6" tIns="452957" rIns="88266" bIns="45295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 the generation portion of each thread individually and then add it up on thread 0</a:t>
          </a:r>
        </a:p>
      </dsp:txBody>
      <dsp:txXfrm>
        <a:off x="1137285" y="1739"/>
        <a:ext cx="4549140" cy="1783295"/>
      </dsp:txXfrm>
    </dsp:sp>
    <dsp:sp modelId="{899801EA-73AD-4D54-A826-CCBC5D75D3D9}">
      <dsp:nvSpPr>
        <dsp:cNvPr id="0" name=""/>
        <dsp:cNvSpPr/>
      </dsp:nvSpPr>
      <dsp:spPr>
        <a:xfrm>
          <a:off x="0" y="1739"/>
          <a:ext cx="1137285" cy="1783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1" tIns="176150" rIns="60181" bIns="17615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Time</a:t>
          </a:r>
        </a:p>
      </dsp:txBody>
      <dsp:txXfrm>
        <a:off x="0" y="1739"/>
        <a:ext cx="1137285" cy="1783295"/>
      </dsp:txXfrm>
    </dsp:sp>
    <dsp:sp modelId="{0AB2265E-89CD-4285-BF7B-BBEC12C30E1B}">
      <dsp:nvSpPr>
        <dsp:cNvPr id="0" name=""/>
        <dsp:cNvSpPr/>
      </dsp:nvSpPr>
      <dsp:spPr>
        <a:xfrm>
          <a:off x="1137285" y="1892033"/>
          <a:ext cx="4549140" cy="1783295"/>
        </a:xfrm>
        <a:prstGeom prst="rect">
          <a:avLst/>
        </a:prstGeom>
        <a:solidFill>
          <a:schemeClr val="accent2">
            <a:tint val="40000"/>
            <a:alpha val="90000"/>
            <a:hueOff val="-1014682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14682"/>
              <a:satOff val="7923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6" tIns="452957" rIns="88266" bIns="45295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Test using different amounts of threads making different sized mazes</a:t>
          </a:r>
        </a:p>
      </dsp:txBody>
      <dsp:txXfrm>
        <a:off x="1137285" y="1892033"/>
        <a:ext cx="4549140" cy="1783295"/>
      </dsp:txXfrm>
    </dsp:sp>
    <dsp:sp modelId="{0C43BE43-5D6C-4429-90B5-1F0BCB0877BD}">
      <dsp:nvSpPr>
        <dsp:cNvPr id="0" name=""/>
        <dsp:cNvSpPr/>
      </dsp:nvSpPr>
      <dsp:spPr>
        <a:xfrm>
          <a:off x="0" y="1892033"/>
          <a:ext cx="1137285" cy="1783295"/>
        </a:xfrm>
        <a:prstGeom prst="rect">
          <a:avLst/>
        </a:prstGeom>
        <a:solidFill>
          <a:schemeClr val="accent2">
            <a:hueOff val="-748451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48451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1" tIns="176150" rIns="60181" bIns="17615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</a:t>
          </a:r>
        </a:p>
      </dsp:txBody>
      <dsp:txXfrm>
        <a:off x="0" y="1892033"/>
        <a:ext cx="1137285" cy="1783295"/>
      </dsp:txXfrm>
    </dsp:sp>
    <dsp:sp modelId="{F0641C8B-07AF-4DDF-9050-C6CD186E4A2A}">
      <dsp:nvSpPr>
        <dsp:cNvPr id="0" name=""/>
        <dsp:cNvSpPr/>
      </dsp:nvSpPr>
      <dsp:spPr>
        <a:xfrm>
          <a:off x="1137285" y="3782327"/>
          <a:ext cx="4549140" cy="1783295"/>
        </a:xfrm>
        <a:prstGeom prst="rect">
          <a:avLst/>
        </a:prstGeom>
        <a:solidFill>
          <a:schemeClr val="accent2">
            <a:tint val="40000"/>
            <a:alpha val="90000"/>
            <a:hueOff val="-2029363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29363"/>
              <a:satOff val="15847"/>
              <a:lumOff val="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66" tIns="452957" rIns="88266" bIns="45295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and plot speedup and efficiency</a:t>
          </a:r>
        </a:p>
      </dsp:txBody>
      <dsp:txXfrm>
        <a:off x="1137285" y="3782327"/>
        <a:ext cx="4549140" cy="1783295"/>
      </dsp:txXfrm>
    </dsp:sp>
    <dsp:sp modelId="{5B3F42DD-58B5-4235-9058-81729CCC4A90}">
      <dsp:nvSpPr>
        <dsp:cNvPr id="0" name=""/>
        <dsp:cNvSpPr/>
      </dsp:nvSpPr>
      <dsp:spPr>
        <a:xfrm>
          <a:off x="0" y="3782327"/>
          <a:ext cx="1137285" cy="1783295"/>
        </a:xfrm>
        <a:prstGeom prst="rect">
          <a:avLst/>
        </a:prstGeom>
        <a:solidFill>
          <a:schemeClr val="accent2">
            <a:hueOff val="-1496902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902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81" tIns="176150" rIns="60181" bIns="17615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Graph</a:t>
          </a:r>
        </a:p>
      </dsp:txBody>
      <dsp:txXfrm>
        <a:off x="0" y="3782327"/>
        <a:ext cx="1137285" cy="1783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7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2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7E230C9-7E8C-4A78-AC13-5D68805EF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3968" r="-1" b="-1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81F573-6899-4EEF-A129-742E055A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Maze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2FD72-749E-4719-8092-D6952ECC6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 Elliott Thorley</a:t>
            </a:r>
          </a:p>
        </p:txBody>
      </p:sp>
    </p:spTree>
    <p:extLst>
      <p:ext uri="{BB962C8B-B14F-4D97-AF65-F5344CB8AC3E}">
        <p14:creationId xmlns:p14="http://schemas.microsoft.com/office/powerpoint/2010/main" val="52414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11B62-4EC4-4DDB-9A3B-9D22BBEF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95800" cy="556736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How Will We Test it?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C558430-A3D9-473B-AB84-428BABD30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130792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59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B524-AC6A-4563-B5C7-0F1DED0F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445" y="338137"/>
            <a:ext cx="2352675" cy="1325563"/>
          </a:xfrm>
        </p:spPr>
        <p:txBody>
          <a:bodyPr>
            <a:normAutofit/>
          </a:bodyPr>
          <a:lstStyle/>
          <a:p>
            <a:r>
              <a:rPr lang="en-US" sz="3500" dirty="0"/>
              <a:t>Raw Data: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0AA47B-1BAA-436C-B13E-E64908BCC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65935"/>
              </p:ext>
            </p:extLst>
          </p:nvPr>
        </p:nvGraphicFramePr>
        <p:xfrm>
          <a:off x="543066" y="1334293"/>
          <a:ext cx="4981434" cy="4983830"/>
        </p:xfrm>
        <a:graphic>
          <a:graphicData uri="http://schemas.openxmlformats.org/drawingml/2006/table">
            <a:tbl>
              <a:tblPr/>
              <a:tblGrid>
                <a:gridCol w="768281">
                  <a:extLst>
                    <a:ext uri="{9D8B030D-6E8A-4147-A177-3AD203B41FA5}">
                      <a16:colId xmlns:a16="http://schemas.microsoft.com/office/drawing/2014/main" val="81872944"/>
                    </a:ext>
                  </a:extLst>
                </a:gridCol>
                <a:gridCol w="743498">
                  <a:extLst>
                    <a:ext uri="{9D8B030D-6E8A-4147-A177-3AD203B41FA5}">
                      <a16:colId xmlns:a16="http://schemas.microsoft.com/office/drawing/2014/main" val="3978503810"/>
                    </a:ext>
                  </a:extLst>
                </a:gridCol>
                <a:gridCol w="495665">
                  <a:extLst>
                    <a:ext uri="{9D8B030D-6E8A-4147-A177-3AD203B41FA5}">
                      <a16:colId xmlns:a16="http://schemas.microsoft.com/office/drawing/2014/main" val="1650779432"/>
                    </a:ext>
                  </a:extLst>
                </a:gridCol>
                <a:gridCol w="495665">
                  <a:extLst>
                    <a:ext uri="{9D8B030D-6E8A-4147-A177-3AD203B41FA5}">
                      <a16:colId xmlns:a16="http://schemas.microsoft.com/office/drawing/2014/main" val="3361039627"/>
                    </a:ext>
                  </a:extLst>
                </a:gridCol>
                <a:gridCol w="495665">
                  <a:extLst>
                    <a:ext uri="{9D8B030D-6E8A-4147-A177-3AD203B41FA5}">
                      <a16:colId xmlns:a16="http://schemas.microsoft.com/office/drawing/2014/main" val="3870711768"/>
                    </a:ext>
                  </a:extLst>
                </a:gridCol>
                <a:gridCol w="495665">
                  <a:extLst>
                    <a:ext uri="{9D8B030D-6E8A-4147-A177-3AD203B41FA5}">
                      <a16:colId xmlns:a16="http://schemas.microsoft.com/office/drawing/2014/main" val="1152552446"/>
                    </a:ext>
                  </a:extLst>
                </a:gridCol>
                <a:gridCol w="495665">
                  <a:extLst>
                    <a:ext uri="{9D8B030D-6E8A-4147-A177-3AD203B41FA5}">
                      <a16:colId xmlns:a16="http://schemas.microsoft.com/office/drawing/2014/main" val="1041879423"/>
                    </a:ext>
                  </a:extLst>
                </a:gridCol>
                <a:gridCol w="495665">
                  <a:extLst>
                    <a:ext uri="{9D8B030D-6E8A-4147-A177-3AD203B41FA5}">
                      <a16:colId xmlns:a16="http://schemas.microsoft.com/office/drawing/2014/main" val="3679244988"/>
                    </a:ext>
                  </a:extLst>
                </a:gridCol>
                <a:gridCol w="495665">
                  <a:extLst>
                    <a:ext uri="{9D8B030D-6E8A-4147-A177-3AD203B41FA5}">
                      <a16:colId xmlns:a16="http://schemas.microsoft.com/office/drawing/2014/main" val="1632505534"/>
                    </a:ext>
                  </a:extLst>
                </a:gridCol>
              </a:tblGrid>
              <a:tr h="167186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N size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Threads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12385"/>
                  </a:ext>
                </a:extLst>
              </a:tr>
              <a:tr h="1671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Roboto" panose="02000000000000000000" pitchFamily="2" charset="0"/>
                        </a:rPr>
                        <a:t>10000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411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9396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19603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17256"/>
                  </a:ext>
                </a:extLst>
              </a:tr>
              <a:tr h="167186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403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10780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24964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59531"/>
                  </a:ext>
                </a:extLst>
              </a:tr>
              <a:tr h="167186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409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8661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22108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18953"/>
                  </a:ext>
                </a:extLst>
              </a:tr>
              <a:tr h="16718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Roboto" panose="02000000000000000000" pitchFamily="2" charset="0"/>
                        </a:rPr>
                        <a:t>20000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781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17393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49687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60234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036728"/>
                  </a:ext>
                </a:extLst>
              </a:tr>
              <a:tr h="167186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16374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50097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55090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1657"/>
                  </a:ext>
                </a:extLst>
              </a:tr>
              <a:tr h="167186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12254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46852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67081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29503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Roboto" panose="02000000000000000000" pitchFamily="2" charset="0"/>
                        </a:rPr>
                        <a:t>50000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1806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48089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114602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161788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113083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710037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1801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45999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113403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157226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112197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06386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 dirty="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1810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45503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114491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126771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122446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14556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Roboto" panose="02000000000000000000" pitchFamily="2" charset="0"/>
                        </a:rPr>
                        <a:t>100000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3563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127235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205486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276354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263765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262480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53373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3555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134913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220433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306236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261170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315973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1815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3513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130352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215883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283289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330963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223589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873794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Roboto" panose="02000000000000000000" pitchFamily="2" charset="0"/>
                        </a:rPr>
                        <a:t>500000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17258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695447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1356693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1795794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1571214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1415254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1103605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29947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17268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689555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1277202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1770560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733613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1824070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694697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424707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17232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667530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1374768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1748918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1843546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1642150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853363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83593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Roboto" panose="02000000000000000000" pitchFamily="2" charset="0"/>
                        </a:rPr>
                        <a:t>10000000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1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34408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1363047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2951913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3712689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3737632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3328506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2164343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82060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34634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1365523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2658286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3258293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3599048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2874710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2620223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50476"/>
                  </a:ext>
                </a:extLst>
              </a:tr>
              <a:tr h="317794"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Test 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34326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1347777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dirty="0">
                          <a:effectLst/>
                        </a:rPr>
                        <a:t>2580397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3324736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3585532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3108673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dirty="0">
                          <a:effectLst/>
                        </a:rPr>
                        <a:t>2386798</a:t>
                      </a:r>
                    </a:p>
                  </a:txBody>
                  <a:tcPr marL="10064" marR="10064" marT="6710" marB="671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1227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43B0E97-B975-4D00-9373-3819DA789580}"/>
              </a:ext>
            </a:extLst>
          </p:cNvPr>
          <p:cNvSpPr txBox="1">
            <a:spLocks/>
          </p:cNvSpPr>
          <p:nvPr/>
        </p:nvSpPr>
        <p:spPr>
          <a:xfrm>
            <a:off x="7029450" y="338136"/>
            <a:ext cx="32290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3500" dirty="0"/>
              <a:t>Averaged Data: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1561FB-FE69-4A85-B504-C27CB9DE8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61407"/>
              </p:ext>
            </p:extLst>
          </p:nvPr>
        </p:nvGraphicFramePr>
        <p:xfrm>
          <a:off x="5734050" y="1757082"/>
          <a:ext cx="5781709" cy="4184918"/>
        </p:xfrm>
        <a:graphic>
          <a:graphicData uri="http://schemas.openxmlformats.org/drawingml/2006/table">
            <a:tbl>
              <a:tblPr/>
              <a:tblGrid>
                <a:gridCol w="1020302">
                  <a:extLst>
                    <a:ext uri="{9D8B030D-6E8A-4147-A177-3AD203B41FA5}">
                      <a16:colId xmlns:a16="http://schemas.microsoft.com/office/drawing/2014/main" val="874244912"/>
                    </a:ext>
                  </a:extLst>
                </a:gridCol>
                <a:gridCol w="680201">
                  <a:extLst>
                    <a:ext uri="{9D8B030D-6E8A-4147-A177-3AD203B41FA5}">
                      <a16:colId xmlns:a16="http://schemas.microsoft.com/office/drawing/2014/main" val="745821638"/>
                    </a:ext>
                  </a:extLst>
                </a:gridCol>
                <a:gridCol w="680201">
                  <a:extLst>
                    <a:ext uri="{9D8B030D-6E8A-4147-A177-3AD203B41FA5}">
                      <a16:colId xmlns:a16="http://schemas.microsoft.com/office/drawing/2014/main" val="237180135"/>
                    </a:ext>
                  </a:extLst>
                </a:gridCol>
                <a:gridCol w="680201">
                  <a:extLst>
                    <a:ext uri="{9D8B030D-6E8A-4147-A177-3AD203B41FA5}">
                      <a16:colId xmlns:a16="http://schemas.microsoft.com/office/drawing/2014/main" val="1234180792"/>
                    </a:ext>
                  </a:extLst>
                </a:gridCol>
                <a:gridCol w="680201">
                  <a:extLst>
                    <a:ext uri="{9D8B030D-6E8A-4147-A177-3AD203B41FA5}">
                      <a16:colId xmlns:a16="http://schemas.microsoft.com/office/drawing/2014/main" val="2275846882"/>
                    </a:ext>
                  </a:extLst>
                </a:gridCol>
                <a:gridCol w="680201">
                  <a:extLst>
                    <a:ext uri="{9D8B030D-6E8A-4147-A177-3AD203B41FA5}">
                      <a16:colId xmlns:a16="http://schemas.microsoft.com/office/drawing/2014/main" val="2846127659"/>
                    </a:ext>
                  </a:extLst>
                </a:gridCol>
                <a:gridCol w="680201">
                  <a:extLst>
                    <a:ext uri="{9D8B030D-6E8A-4147-A177-3AD203B41FA5}">
                      <a16:colId xmlns:a16="http://schemas.microsoft.com/office/drawing/2014/main" val="1661444303"/>
                    </a:ext>
                  </a:extLst>
                </a:gridCol>
                <a:gridCol w="680201">
                  <a:extLst>
                    <a:ext uri="{9D8B030D-6E8A-4147-A177-3AD203B41FA5}">
                      <a16:colId xmlns:a16="http://schemas.microsoft.com/office/drawing/2014/main" val="1870049249"/>
                    </a:ext>
                  </a:extLst>
                </a:gridCol>
              </a:tblGrid>
              <a:tr h="311881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Threads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50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11569"/>
                  </a:ext>
                </a:extLst>
              </a:tr>
              <a:tr h="311881">
                <a:tc>
                  <a:txBody>
                    <a:bodyPr/>
                    <a:lstStyle/>
                    <a:p>
                      <a:pPr rtl="0" fontAlgn="b"/>
                      <a:r>
                        <a:rPr lang="en-US" sz="1300">
                          <a:effectLst/>
                        </a:rPr>
                        <a:t>NSize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10970"/>
                  </a:ext>
                </a:extLst>
              </a:tr>
              <a:tr h="59352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Roboto" panose="02000000000000000000" pitchFamily="2" charset="0"/>
                        </a:rPr>
                        <a:t>10000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407.6666667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9612.333333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22225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16169"/>
                  </a:ext>
                </a:extLst>
              </a:tr>
              <a:tr h="59352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Roboto" panose="02000000000000000000" pitchFamily="2" charset="0"/>
                        </a:rPr>
                        <a:t>20000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771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15340.33333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48878.66667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60801.66667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65832"/>
                  </a:ext>
                </a:extLst>
              </a:tr>
              <a:tr h="59352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Roboto" panose="02000000000000000000" pitchFamily="2" charset="0"/>
                        </a:rPr>
                        <a:t>50000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1805.666667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46530.33333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114165.3333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148595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115908.6667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077988"/>
                  </a:ext>
                </a:extLst>
              </a:tr>
              <a:tr h="59352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Roboto" panose="02000000000000000000" pitchFamily="2" charset="0"/>
                        </a:rPr>
                        <a:t>100000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3543.666667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130833.3333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213934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288626.3333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285299.3333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267347.3333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653700"/>
                  </a:ext>
                </a:extLst>
              </a:tr>
              <a:tr h="59352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Roboto" panose="02000000000000000000" pitchFamily="2" charset="0"/>
                        </a:rPr>
                        <a:t>500000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17252.66667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684177.3333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1336221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1771757.333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1382791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1627158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883888.3333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2509"/>
                  </a:ext>
                </a:extLst>
              </a:tr>
              <a:tr h="59352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0">
                          <a:effectLst/>
                          <a:latin typeface="Roboto" panose="02000000000000000000" pitchFamily="2" charset="0"/>
                        </a:rPr>
                        <a:t>10000000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34456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1358782.333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2730198.667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3431906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3640737.333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>
                          <a:effectLst/>
                        </a:rPr>
                        <a:t>3103963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dirty="0">
                          <a:effectLst/>
                        </a:rPr>
                        <a:t>2390454.667</a:t>
                      </a:r>
                    </a:p>
                  </a:txBody>
                  <a:tcPr marL="15953" marR="15953" marT="10635" marB="1063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25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4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B524-AC6A-4563-B5C7-0F1DED0F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25" y="338136"/>
            <a:ext cx="293363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Speedup Data: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B0E97-B975-4D00-9373-3819DA789580}"/>
              </a:ext>
            </a:extLst>
          </p:cNvPr>
          <p:cNvSpPr txBox="1">
            <a:spLocks/>
          </p:cNvSpPr>
          <p:nvPr/>
        </p:nvSpPr>
        <p:spPr>
          <a:xfrm>
            <a:off x="7029450" y="338136"/>
            <a:ext cx="32290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3500" dirty="0"/>
              <a:t>Efficiency Data: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60119F-815C-468C-9D47-F52E89ACD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25857"/>
              </p:ext>
            </p:extLst>
          </p:nvPr>
        </p:nvGraphicFramePr>
        <p:xfrm>
          <a:off x="6008220" y="1539874"/>
          <a:ext cx="5271504" cy="3999158"/>
        </p:xfrm>
        <a:graphic>
          <a:graphicData uri="http://schemas.openxmlformats.org/drawingml/2006/table">
            <a:tbl>
              <a:tblPr/>
              <a:tblGrid>
                <a:gridCol w="753072">
                  <a:extLst>
                    <a:ext uri="{9D8B030D-6E8A-4147-A177-3AD203B41FA5}">
                      <a16:colId xmlns:a16="http://schemas.microsoft.com/office/drawing/2014/main" val="2544123736"/>
                    </a:ext>
                  </a:extLst>
                </a:gridCol>
                <a:gridCol w="753072">
                  <a:extLst>
                    <a:ext uri="{9D8B030D-6E8A-4147-A177-3AD203B41FA5}">
                      <a16:colId xmlns:a16="http://schemas.microsoft.com/office/drawing/2014/main" val="1667337410"/>
                    </a:ext>
                  </a:extLst>
                </a:gridCol>
                <a:gridCol w="753072">
                  <a:extLst>
                    <a:ext uri="{9D8B030D-6E8A-4147-A177-3AD203B41FA5}">
                      <a16:colId xmlns:a16="http://schemas.microsoft.com/office/drawing/2014/main" val="1424224089"/>
                    </a:ext>
                  </a:extLst>
                </a:gridCol>
                <a:gridCol w="753072">
                  <a:extLst>
                    <a:ext uri="{9D8B030D-6E8A-4147-A177-3AD203B41FA5}">
                      <a16:colId xmlns:a16="http://schemas.microsoft.com/office/drawing/2014/main" val="1079160829"/>
                    </a:ext>
                  </a:extLst>
                </a:gridCol>
                <a:gridCol w="753072">
                  <a:extLst>
                    <a:ext uri="{9D8B030D-6E8A-4147-A177-3AD203B41FA5}">
                      <a16:colId xmlns:a16="http://schemas.microsoft.com/office/drawing/2014/main" val="1048701013"/>
                    </a:ext>
                  </a:extLst>
                </a:gridCol>
                <a:gridCol w="753072">
                  <a:extLst>
                    <a:ext uri="{9D8B030D-6E8A-4147-A177-3AD203B41FA5}">
                      <a16:colId xmlns:a16="http://schemas.microsoft.com/office/drawing/2014/main" val="569821597"/>
                    </a:ext>
                  </a:extLst>
                </a:gridCol>
                <a:gridCol w="753072">
                  <a:extLst>
                    <a:ext uri="{9D8B030D-6E8A-4147-A177-3AD203B41FA5}">
                      <a16:colId xmlns:a16="http://schemas.microsoft.com/office/drawing/2014/main" val="2160154875"/>
                    </a:ext>
                  </a:extLst>
                </a:gridCol>
              </a:tblGrid>
              <a:tr h="353392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Threads 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50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100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200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45989"/>
                  </a:ext>
                </a:extLst>
              </a:tr>
              <a:tr h="18599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NSize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47764"/>
                  </a:ext>
                </a:extLst>
              </a:tr>
              <a:tr h="52078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Roboto" panose="02000000000000000000" pitchFamily="2" charset="0"/>
                        </a:rPr>
                        <a:t>10000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0.008482158338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0.001834270716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017153"/>
                  </a:ext>
                </a:extLst>
              </a:tr>
              <a:tr h="52078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Roboto" panose="02000000000000000000" pitchFamily="2" charset="0"/>
                        </a:rPr>
                        <a:t>20000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0.01005193281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0.001577375269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0.0006340286725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14736"/>
                  </a:ext>
                </a:extLst>
              </a:tr>
              <a:tr h="52078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Roboto" panose="02000000000000000000" pitchFamily="2" charset="0"/>
                        </a:rPr>
                        <a:t>50000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0.007761245352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0.001581624311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0.0006075798872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0.0003115671534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441391"/>
                  </a:ext>
                </a:extLst>
              </a:tr>
              <a:tr h="52078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Roboto" panose="02000000000000000000" pitchFamily="2" charset="0"/>
                        </a:rPr>
                        <a:t>100000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0.005417070064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0.001656429865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0.00061388485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0.0002484174516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0.0001325491682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724120"/>
                  </a:ext>
                </a:extLst>
              </a:tr>
              <a:tr h="6881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Roboto" panose="02000000000000000000" pitchFamily="2" charset="0"/>
                        </a:rPr>
                        <a:t>500000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0.005043331846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0.001291153684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0.0004868800694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0.0002495339739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0.0001060294493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0.00009759528447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822439"/>
                  </a:ext>
                </a:extLst>
              </a:tr>
              <a:tr h="68818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>
                          <a:effectLst/>
                          <a:latin typeface="Roboto" panose="02000000000000000000" pitchFamily="2" charset="0"/>
                        </a:rPr>
                        <a:t>10000000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0.005071599645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0.001262032702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0.0005019951013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0.0001892803399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>
                          <a:effectLst/>
                        </a:rPr>
                        <a:t>0.0001110064778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dirty="0">
                          <a:effectLst/>
                        </a:rPr>
                        <a:t>0.00007206997163</a:t>
                      </a:r>
                    </a:p>
                  </a:txBody>
                  <a:tcPr marL="13950" marR="13950" marT="9300" marB="930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3898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A578C6-1DBA-4A22-8E56-C20D5403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89349"/>
              </p:ext>
            </p:extLst>
          </p:nvPr>
        </p:nvGraphicFramePr>
        <p:xfrm>
          <a:off x="709859" y="1539932"/>
          <a:ext cx="5128963" cy="3999100"/>
        </p:xfrm>
        <a:graphic>
          <a:graphicData uri="http://schemas.openxmlformats.org/drawingml/2006/table">
            <a:tbl>
              <a:tblPr/>
              <a:tblGrid>
                <a:gridCol w="732709">
                  <a:extLst>
                    <a:ext uri="{9D8B030D-6E8A-4147-A177-3AD203B41FA5}">
                      <a16:colId xmlns:a16="http://schemas.microsoft.com/office/drawing/2014/main" val="2321919780"/>
                    </a:ext>
                  </a:extLst>
                </a:gridCol>
                <a:gridCol w="732709">
                  <a:extLst>
                    <a:ext uri="{9D8B030D-6E8A-4147-A177-3AD203B41FA5}">
                      <a16:colId xmlns:a16="http://schemas.microsoft.com/office/drawing/2014/main" val="3057638336"/>
                    </a:ext>
                  </a:extLst>
                </a:gridCol>
                <a:gridCol w="732709">
                  <a:extLst>
                    <a:ext uri="{9D8B030D-6E8A-4147-A177-3AD203B41FA5}">
                      <a16:colId xmlns:a16="http://schemas.microsoft.com/office/drawing/2014/main" val="397775740"/>
                    </a:ext>
                  </a:extLst>
                </a:gridCol>
                <a:gridCol w="732709">
                  <a:extLst>
                    <a:ext uri="{9D8B030D-6E8A-4147-A177-3AD203B41FA5}">
                      <a16:colId xmlns:a16="http://schemas.microsoft.com/office/drawing/2014/main" val="1113341739"/>
                    </a:ext>
                  </a:extLst>
                </a:gridCol>
                <a:gridCol w="732709">
                  <a:extLst>
                    <a:ext uri="{9D8B030D-6E8A-4147-A177-3AD203B41FA5}">
                      <a16:colId xmlns:a16="http://schemas.microsoft.com/office/drawing/2014/main" val="2668047986"/>
                    </a:ext>
                  </a:extLst>
                </a:gridCol>
                <a:gridCol w="732709">
                  <a:extLst>
                    <a:ext uri="{9D8B030D-6E8A-4147-A177-3AD203B41FA5}">
                      <a16:colId xmlns:a16="http://schemas.microsoft.com/office/drawing/2014/main" val="943204675"/>
                    </a:ext>
                  </a:extLst>
                </a:gridCol>
                <a:gridCol w="732709">
                  <a:extLst>
                    <a:ext uri="{9D8B030D-6E8A-4147-A177-3AD203B41FA5}">
                      <a16:colId xmlns:a16="http://schemas.microsoft.com/office/drawing/2014/main" val="685943617"/>
                    </a:ext>
                  </a:extLst>
                </a:gridCol>
              </a:tblGrid>
              <a:tr h="38568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Threads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8348"/>
                  </a:ext>
                </a:extLst>
              </a:tr>
              <a:tr h="20299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NSize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912865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Roboto" panose="02000000000000000000" pitchFamily="2" charset="0"/>
                        </a:rPr>
                        <a:t>10000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0.04241079169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0.01834270716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352760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Roboto" panose="02000000000000000000" pitchFamily="2" charset="0"/>
                        </a:rPr>
                        <a:t>20000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0.05025966407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0.01577375269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0.01268057345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79521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Roboto" panose="02000000000000000000" pitchFamily="2" charset="0"/>
                        </a:rPr>
                        <a:t>50000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0.03880622676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0.01581624311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0.01215159774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0.01557835767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28214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Roboto" panose="02000000000000000000" pitchFamily="2" charset="0"/>
                        </a:rPr>
                        <a:t>100000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0.02708535032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0.01656429865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0.012277697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0.01242087258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0.01325491682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507551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Roboto" panose="02000000000000000000" pitchFamily="2" charset="0"/>
                        </a:rPr>
                        <a:t>500000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0.02521665923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0.01291153684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0.009737601387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0.0124766987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0.01060294493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0.01951905689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1997"/>
                  </a:ext>
                </a:extLst>
              </a:tr>
              <a:tr h="56837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Roboto" panose="02000000000000000000" pitchFamily="2" charset="0"/>
                        </a:rPr>
                        <a:t>10000000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0.02535799823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0.01262032702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0.01003990203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0.009464016996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0.01110064778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0.01441399433</a:t>
                      </a:r>
                    </a:p>
                  </a:txBody>
                  <a:tcPr marL="15224" marR="15224" marT="10150" marB="1015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28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ame 13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136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6" name="Oval 142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Oval 144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93994-212E-4EA2-BB2B-D000B9F0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Visual Data:</a:t>
            </a:r>
          </a:p>
        </p:txBody>
      </p:sp>
      <p:sp>
        <p:nvSpPr>
          <p:cNvPr id="2058" name="Oval 146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1F84E5C-18DD-4CB2-9480-7FC82FE2B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7153" y="914401"/>
            <a:ext cx="7284669" cy="44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D92A-C514-456E-93AB-854B44C2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Purpose?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98A9-F8C5-402B-B892-E1EFC916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how parallel computing can effects the efficiency of a program</a:t>
            </a:r>
          </a:p>
          <a:p>
            <a:r>
              <a:rPr lang="en-US" dirty="0"/>
              <a:t>Visually represent how parallel computing works, as you will be able to see what each thread generated in a different color</a:t>
            </a:r>
          </a:p>
        </p:txBody>
      </p:sp>
    </p:spTree>
    <p:extLst>
      <p:ext uri="{BB962C8B-B14F-4D97-AF65-F5344CB8AC3E}">
        <p14:creationId xmlns:p14="http://schemas.microsoft.com/office/powerpoint/2010/main" val="79956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55E87-85EA-413B-AA1B-4B43EE9A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Maze Generation Algorithms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78BA5D-80DD-4D18-904F-934DBC526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042721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07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FB9E-51B0-4385-85FE-F55FB996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063B-ACB1-4EED-AC11-2BDB75F5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Choose a starting point</a:t>
            </a:r>
          </a:p>
          <a:p>
            <a:r>
              <a:rPr lang="en-US" dirty="0"/>
              <a:t>2. Randomly choose a wall at that point and carve a passage through to the adjacent cell, but only if the adjacent cell has not been visited yet. This becomes the new current cell</a:t>
            </a:r>
          </a:p>
          <a:p>
            <a:r>
              <a:rPr lang="en-US" dirty="0"/>
              <a:t>3. If all adjacent cells have been visited, back up to the last cell that has uncarved walls and repeat.</a:t>
            </a:r>
          </a:p>
          <a:p>
            <a:r>
              <a:rPr lang="en-US" dirty="0"/>
              <a:t>4. The algorithm ends when the process has backed all the way up to the starting point.</a:t>
            </a:r>
          </a:p>
        </p:txBody>
      </p:sp>
    </p:spTree>
    <p:extLst>
      <p:ext uri="{BB962C8B-B14F-4D97-AF65-F5344CB8AC3E}">
        <p14:creationId xmlns:p14="http://schemas.microsoft.com/office/powerpoint/2010/main" val="193001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Recursive GIFs | Gfycat">
            <a:extLst>
              <a:ext uri="{FF2B5EF4-FFF2-40B4-BE49-F238E27FC236}">
                <a16:creationId xmlns:a16="http://schemas.microsoft.com/office/drawing/2014/main" id="{97F4AE7E-0565-4E6E-9BBE-575ED51388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35" y="538863"/>
            <a:ext cx="9161930" cy="57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38596-BDC7-4D26-A986-D0B3CFC1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How Will it Work in Parallel?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C94A-BF99-4BAE-A4FC-CF947D11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Rather than generating many parts of the maze at once, generate many mazes at once that will connect</a:t>
            </a:r>
          </a:p>
          <a:p>
            <a:r>
              <a:rPr lang="en-US" sz="1800">
                <a:solidFill>
                  <a:srgbClr val="FFFFFF"/>
                </a:solidFill>
              </a:rPr>
              <a:t>Connect the multiple mazes vertically rather than in a grid like the recursive division method</a:t>
            </a:r>
          </a:p>
          <a:p>
            <a:r>
              <a:rPr lang="en-US" sz="1800">
                <a:solidFill>
                  <a:srgbClr val="FFFFFF"/>
                </a:solidFill>
              </a:rPr>
              <a:t>Rather than re-writing how the maze is generated, connect them by mirroring every other maze across the y-axis</a:t>
            </a:r>
          </a:p>
        </p:txBody>
      </p:sp>
    </p:spTree>
    <p:extLst>
      <p:ext uri="{BB962C8B-B14F-4D97-AF65-F5344CB8AC3E}">
        <p14:creationId xmlns:p14="http://schemas.microsoft.com/office/powerpoint/2010/main" val="320911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Qr code&#10;&#10;Description automatically generated">
            <a:extLst>
              <a:ext uri="{FF2B5EF4-FFF2-40B4-BE49-F238E27FC236}">
                <a16:creationId xmlns:a16="http://schemas.microsoft.com/office/drawing/2014/main" id="{A3C264E9-DDE0-45DA-A0FE-5951D0D5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0494" y="3146160"/>
            <a:ext cx="2027096" cy="2240474"/>
          </a:xfrm>
          <a:prstGeom prst="rect">
            <a:avLst/>
          </a:prstGeom>
        </p:spPr>
      </p:pic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7422214C-884F-48C3-9D1E-A90CFF672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7" y="1129805"/>
            <a:ext cx="2057578" cy="2263336"/>
          </a:xfrm>
          <a:prstGeom prst="rect">
            <a:avLst/>
          </a:prstGeom>
        </p:spPr>
      </p:pic>
      <p:pic>
        <p:nvPicPr>
          <p:cNvPr id="18" name="Picture 17" descr="Qr code&#10;&#10;Description automatically generated">
            <a:extLst>
              <a:ext uri="{FF2B5EF4-FFF2-40B4-BE49-F238E27FC236}">
                <a16:creationId xmlns:a16="http://schemas.microsoft.com/office/drawing/2014/main" id="{DC2D1C16-8733-4DF8-9035-DBE89B89D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99" y="1129805"/>
            <a:ext cx="2027096" cy="224047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B1B08C9-53A7-4353-9EC0-05455EE4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241" y="196942"/>
            <a:ext cx="2227729" cy="1325563"/>
          </a:xfrm>
        </p:spPr>
        <p:txBody>
          <a:bodyPr/>
          <a:lstStyle/>
          <a:p>
            <a:r>
              <a:rPr lang="en-US" dirty="0"/>
              <a:t>Maze 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CF5D4DD-6FDE-496B-944A-398A8B3D9E14}"/>
              </a:ext>
            </a:extLst>
          </p:cNvPr>
          <p:cNvSpPr txBox="1">
            <a:spLocks/>
          </p:cNvSpPr>
          <p:nvPr/>
        </p:nvSpPr>
        <p:spPr>
          <a:xfrm>
            <a:off x="4766982" y="196942"/>
            <a:ext cx="22277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Maze 2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4FC62AE-9CF7-47CC-85A7-9F2D625AE76A}"/>
              </a:ext>
            </a:extLst>
          </p:cNvPr>
          <p:cNvSpPr txBox="1">
            <a:spLocks/>
          </p:cNvSpPr>
          <p:nvPr/>
        </p:nvSpPr>
        <p:spPr>
          <a:xfrm>
            <a:off x="5198407" y="3155295"/>
            <a:ext cx="1364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Flip</a:t>
            </a:r>
          </a:p>
        </p:txBody>
      </p:sp>
      <p:pic>
        <p:nvPicPr>
          <p:cNvPr id="22" name="Picture 21" descr="Qr code&#10;&#10;Description automatically generated">
            <a:extLst>
              <a:ext uri="{FF2B5EF4-FFF2-40B4-BE49-F238E27FC236}">
                <a16:creationId xmlns:a16="http://schemas.microsoft.com/office/drawing/2014/main" id="{356CE636-2113-47C8-8827-F768217CD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6979" y="4061264"/>
            <a:ext cx="2227729" cy="224047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4FA80EF9-7932-4FB9-8D67-A1A7DE68B17B}"/>
              </a:ext>
            </a:extLst>
          </p:cNvPr>
          <p:cNvSpPr txBox="1">
            <a:spLocks/>
          </p:cNvSpPr>
          <p:nvPr/>
        </p:nvSpPr>
        <p:spPr>
          <a:xfrm>
            <a:off x="7626723" y="196941"/>
            <a:ext cx="2718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Combine</a:t>
            </a:r>
          </a:p>
        </p:txBody>
      </p:sp>
      <p:pic>
        <p:nvPicPr>
          <p:cNvPr id="24" name="Picture 23" descr="Qr code&#10;&#10;Description automatically generated">
            <a:extLst>
              <a:ext uri="{FF2B5EF4-FFF2-40B4-BE49-F238E27FC236}">
                <a16:creationId xmlns:a16="http://schemas.microsoft.com/office/drawing/2014/main" id="{FF24FFD4-9E00-4F42-B042-0B0A1FE681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2"/>
          <a:stretch/>
        </p:blipFill>
        <p:spPr>
          <a:xfrm>
            <a:off x="7957208" y="1129805"/>
            <a:ext cx="2057578" cy="22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5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1398F-BAFC-4D79-B526-9238541C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 Maze With 3 Threads: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F131EE9-78A5-4166-8F6E-EC611DE7F4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74" y="502617"/>
            <a:ext cx="5423513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7BDC-84DF-4524-ACE0-5663F6FC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 of This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15E3-DC8E-4EF6-BA5F-C8E350F1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how the start and end points line up, it creates a snake pattern throughout the maze</a:t>
            </a:r>
          </a:p>
          <a:p>
            <a:r>
              <a:rPr lang="en-US" dirty="0"/>
              <a:t>This is not necessarily a bad thing, as it makes the correct path use the entire width of the maze, without this it often gets stuck on the right edge</a:t>
            </a:r>
          </a:p>
          <a:p>
            <a:r>
              <a:rPr lang="en-US" dirty="0"/>
              <a:t>This can be demonstrated using 1 thread</a:t>
            </a:r>
          </a:p>
        </p:txBody>
      </p:sp>
    </p:spTree>
    <p:extLst>
      <p:ext uri="{BB962C8B-B14F-4D97-AF65-F5344CB8AC3E}">
        <p14:creationId xmlns:p14="http://schemas.microsoft.com/office/powerpoint/2010/main" val="291976328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E72935"/>
      </a:accent1>
      <a:accent2>
        <a:srgbClr val="D51772"/>
      </a:accent2>
      <a:accent3>
        <a:srgbClr val="E729D3"/>
      </a:accent3>
      <a:accent4>
        <a:srgbClr val="9A17D5"/>
      </a:accent4>
      <a:accent5>
        <a:srgbClr val="5C29E7"/>
      </a:accent5>
      <a:accent6>
        <a:srgbClr val="223CD7"/>
      </a:accent6>
      <a:hlink>
        <a:srgbClr val="339B94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631</Words>
  <Application>Microsoft Office PowerPoint</Application>
  <PresentationFormat>Widescreen</PresentationFormat>
  <Paragraphs>299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Roboto</vt:lpstr>
      <vt:lpstr>Sabon Next LT</vt:lpstr>
      <vt:lpstr>Wingdings</vt:lpstr>
      <vt:lpstr>LuminousVTI</vt:lpstr>
      <vt:lpstr>Maze Generation</vt:lpstr>
      <vt:lpstr>What is the Purpose?</vt:lpstr>
      <vt:lpstr>Maze Generation Algorithms</vt:lpstr>
      <vt:lpstr>Recursive Backtracking</vt:lpstr>
      <vt:lpstr>PowerPoint Presentation</vt:lpstr>
      <vt:lpstr>How Will it Work in Parallel?</vt:lpstr>
      <vt:lpstr>Maze 1</vt:lpstr>
      <vt:lpstr>A Maze With 3 Threads:</vt:lpstr>
      <vt:lpstr>Side Effects of This Method</vt:lpstr>
      <vt:lpstr>How Will We Test it?</vt:lpstr>
      <vt:lpstr>Raw Data:</vt:lpstr>
      <vt:lpstr>Speedup Data:</vt:lpstr>
      <vt:lpstr>Visual Data: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Generation</dc:title>
  <dc:creator>Elliott P Thorley</dc:creator>
  <cp:lastModifiedBy>Elliott P Thorley</cp:lastModifiedBy>
  <cp:revision>4</cp:revision>
  <dcterms:created xsi:type="dcterms:W3CDTF">2021-11-22T22:11:58Z</dcterms:created>
  <dcterms:modified xsi:type="dcterms:W3CDTF">2021-12-08T14:32:20Z</dcterms:modified>
</cp:coreProperties>
</file>