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5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7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6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4/17/2022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1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6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6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4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6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4/17/2022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1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ffshore production platform">
            <a:extLst>
              <a:ext uri="{FF2B5EF4-FFF2-40B4-BE49-F238E27FC236}">
                <a16:creationId xmlns:a16="http://schemas.microsoft.com/office/drawing/2014/main" id="{837D05F6-70F2-E9BD-7731-F9EA0D4A7E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0475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11D381-4CB6-4246-BCF5-A521F2683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863" y="3429000"/>
            <a:ext cx="5248275" cy="2387600"/>
          </a:xfrm>
        </p:spPr>
        <p:txBody>
          <a:bodyPr anchor="t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Gas Price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20-ABB7-4939-8473-36DE78834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1863" y="1932808"/>
            <a:ext cx="5248275" cy="132167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By: Elliott Thorley</a:t>
            </a:r>
          </a:p>
        </p:txBody>
      </p:sp>
    </p:spTree>
    <p:extLst>
      <p:ext uri="{BB962C8B-B14F-4D97-AF65-F5344CB8AC3E}">
        <p14:creationId xmlns:p14="http://schemas.microsoft.com/office/powerpoint/2010/main" val="3660592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92749-CDE8-45ED-A3E9-48D9516B3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66672-A61C-422A-9D75-2ADA910FA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price of gas has recently been very high, so I wanted to find out if it is due to the price of crude oil per barrel</a:t>
            </a:r>
          </a:p>
          <a:p>
            <a:r>
              <a:rPr lang="en-US" dirty="0"/>
              <a:t>Is the price of gas currently an outlier, or has this type of thing happened in the past?</a:t>
            </a:r>
          </a:p>
        </p:txBody>
      </p:sp>
    </p:spTree>
    <p:extLst>
      <p:ext uri="{BB962C8B-B14F-4D97-AF65-F5344CB8AC3E}">
        <p14:creationId xmlns:p14="http://schemas.microsoft.com/office/powerpoint/2010/main" val="157440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9AD101-BC08-433A-AD99-409B66C2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788242-4E16-4277-AC99-8601B722B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3E3BA-5BE8-4C00-8898-DB9E57FF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27323"/>
            <a:ext cx="5490073" cy="1914277"/>
          </a:xfrm>
        </p:spPr>
        <p:txBody>
          <a:bodyPr anchor="b">
            <a:norm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559F2-CAFA-472F-A9C8-D298B0595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788920"/>
            <a:ext cx="5490073" cy="3388042"/>
          </a:xfrm>
        </p:spPr>
        <p:txBody>
          <a:bodyPr>
            <a:normAutofit/>
          </a:bodyPr>
          <a:lstStyle/>
          <a:p>
            <a:r>
              <a:rPr lang="en-US" dirty="0"/>
              <a:t>Monthly Crude Oil Price-US Department of Energy</a:t>
            </a:r>
          </a:p>
          <a:p>
            <a:pPr lvl="1"/>
            <a:r>
              <a:rPr lang="en-US" dirty="0"/>
              <a:t>Date, Price of Crude Oil</a:t>
            </a:r>
          </a:p>
          <a:p>
            <a:pPr lvl="1"/>
            <a:r>
              <a:rPr lang="en-US" dirty="0"/>
              <a:t>January 1974 – December 2021</a:t>
            </a:r>
          </a:p>
          <a:p>
            <a:r>
              <a:rPr lang="en-US" dirty="0"/>
              <a:t>Weekly Price of Petroleum-US Department of Energy</a:t>
            </a:r>
          </a:p>
          <a:p>
            <a:pPr lvl="1"/>
            <a:r>
              <a:rPr lang="en-US" dirty="0"/>
              <a:t>Date, Price of 15 Various Types of Petroleum</a:t>
            </a:r>
          </a:p>
          <a:p>
            <a:pPr lvl="1"/>
            <a:r>
              <a:rPr lang="en-US" dirty="0"/>
              <a:t>August 1990 – March 2022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C7C3B1-A762-4683-8DC0-FDE202C7D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3816" y="-6437"/>
            <a:ext cx="4133500" cy="6864437"/>
            <a:chOff x="7433816" y="-6437"/>
            <a:chExt cx="4133500" cy="686443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9ED225-F3C7-4528-920C-245DFBA2E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381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4990343-EA5D-4B3B-8816-6084C5BE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B7FCFF-F925-4BD3-9747-281D76020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58133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56022A-471C-402E-8FB7-07349DE5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6276734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842E693-6CF7-4E77-981A-3BEDB3827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482" y="1504224"/>
            <a:ext cx="3849624" cy="38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1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9AD101-BC08-433A-AD99-409B66C2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788242-4E16-4277-AC99-8601B722B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6E575-255E-48E0-9D79-B0A92D6C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3798436" cy="1914277"/>
          </a:xfrm>
        </p:spPr>
        <p:txBody>
          <a:bodyPr anchor="b"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8A2A-0A01-4C6A-BB3F-6ABB9428B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8920"/>
            <a:ext cx="3798436" cy="3388042"/>
          </a:xfrm>
        </p:spPr>
        <p:txBody>
          <a:bodyPr>
            <a:normAutofit/>
          </a:bodyPr>
          <a:lstStyle/>
          <a:p>
            <a:r>
              <a:rPr lang="en-US" dirty="0"/>
              <a:t>The first step towards answering the question was to visualize the price of crude oil over time</a:t>
            </a:r>
          </a:p>
          <a:p>
            <a:r>
              <a:rPr lang="en-US" dirty="0"/>
              <a:t>Points of interest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CB8D36-9DE0-44D4-B67A-16D4F212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7689" y="-6437"/>
            <a:ext cx="6399627" cy="6864437"/>
            <a:chOff x="5167689" y="-6437"/>
            <a:chExt cx="6399627" cy="686443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B47A15-9292-4357-AA25-E187AC166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66E215-42AC-4D6A-A37F-B0C2E2FB9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DC49225-8670-4B30-BEA8-3CDE3C6DD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581337"/>
              <a:ext cx="639962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12D652B-23A7-429E-A3E1-62ABA17B8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6276734"/>
              <a:ext cx="639962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BB94F45E-9959-455E-AA82-ABF3399FC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647" y="1344639"/>
            <a:ext cx="5830480" cy="416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3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9AD101-BC08-433A-AD99-409B66C2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788242-4E16-4277-AC99-8601B722B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0EB6C-DD79-4AF0-AB09-F9DE9B1C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3798436" cy="1914277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Exploratory Data Analysis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DFA05-00D4-4EF0-A0A4-E93369578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8920"/>
            <a:ext cx="3798436" cy="3388042"/>
          </a:xfrm>
        </p:spPr>
        <p:txBody>
          <a:bodyPr>
            <a:normAutofit/>
          </a:bodyPr>
          <a:lstStyle/>
          <a:p>
            <a:r>
              <a:rPr lang="en-US" dirty="0"/>
              <a:t>Next, I wanted to visualize the 3 most common petroleum options</a:t>
            </a:r>
          </a:p>
          <a:p>
            <a:r>
              <a:rPr lang="en-US" dirty="0"/>
              <a:t>How does it compare to crude oil?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CB8D36-9DE0-44D4-B67A-16D4F212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7689" y="-6437"/>
            <a:ext cx="6399627" cy="6864437"/>
            <a:chOff x="5167689" y="-6437"/>
            <a:chExt cx="6399627" cy="686443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B47A15-9292-4357-AA25-E187AC166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66E215-42AC-4D6A-A37F-B0C2E2FB9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DC49225-8670-4B30-BEA8-3CDE3C6DD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581337"/>
              <a:ext cx="639962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12D652B-23A7-429E-A3E1-62ABA17B8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6276734"/>
              <a:ext cx="639962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E29BF2FB-E630-4249-B3E0-D7F7C81F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647" y="1344639"/>
            <a:ext cx="5830480" cy="416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6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9AD101-BC08-433A-AD99-409B66C2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788242-4E16-4277-AC99-8601B722B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82475-6A97-4D24-9168-66943A79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3798436" cy="1914277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Exploratory Data Analysis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87072-3DE1-4C0B-8299-0052677F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8920"/>
            <a:ext cx="3798436" cy="3388042"/>
          </a:xfrm>
        </p:spPr>
        <p:txBody>
          <a:bodyPr>
            <a:normAutofit/>
          </a:bodyPr>
          <a:lstStyle/>
          <a:p>
            <a:r>
              <a:rPr lang="en-US" dirty="0"/>
              <a:t>Just how similar are they? Let's convert oil per barrel to oil per gallon, and plot it on the same graph as petroleum(regular)</a:t>
            </a:r>
          </a:p>
          <a:p>
            <a:r>
              <a:rPr lang="en-US" dirty="0"/>
              <a:t>Although similar there are some key differences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CB8D36-9DE0-44D4-B67A-16D4F212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7689" y="-6437"/>
            <a:ext cx="6399627" cy="6864437"/>
            <a:chOff x="5167689" y="-6437"/>
            <a:chExt cx="6399627" cy="686443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B47A15-9292-4357-AA25-E187AC166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66E215-42AC-4D6A-A37F-B0C2E2FB9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DC49225-8670-4B30-BEA8-3CDE3C6DD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581337"/>
              <a:ext cx="639962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12D652B-23A7-429E-A3E1-62ABA17B8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6276734"/>
              <a:ext cx="639962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DEA74267-CE87-43D0-A5B6-0E6BF7422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647" y="1344639"/>
            <a:ext cx="5830480" cy="416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83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9AD101-BC08-433A-AD99-409B66C2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788242-4E16-4277-AC99-8601B722B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D7209-010E-4401-8242-02DB0E2C3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3798436" cy="1914277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Exploratory Data Analysis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FCE36-BB67-41B7-953A-C3476A767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8920"/>
            <a:ext cx="3798436" cy="3388042"/>
          </a:xfrm>
        </p:spPr>
        <p:txBody>
          <a:bodyPr>
            <a:normAutofit/>
          </a:bodyPr>
          <a:lstStyle/>
          <a:p>
            <a:r>
              <a:rPr lang="en-US" dirty="0"/>
              <a:t>Why are these two graphs not the same?</a:t>
            </a:r>
          </a:p>
          <a:p>
            <a:r>
              <a:rPr lang="en-US" dirty="0"/>
              <a:t>Figure out the difference between oil price and petroleum price to see the profit margin</a:t>
            </a:r>
          </a:p>
          <a:p>
            <a:r>
              <a:rPr lang="en-US" dirty="0"/>
              <a:t>What causes them to be increasing the profit margin?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CB8D36-9DE0-44D4-B67A-16D4F212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7689" y="-6437"/>
            <a:ext cx="6399627" cy="6864437"/>
            <a:chOff x="5167689" y="-6437"/>
            <a:chExt cx="6399627" cy="686443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B47A15-9292-4357-AA25-E187AC166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66E215-42AC-4D6A-A37F-B0C2E2FB9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DC49225-8670-4B30-BEA8-3CDE3C6DD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581337"/>
              <a:ext cx="639962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12D652B-23A7-429E-A3E1-62ABA17B8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6276734"/>
              <a:ext cx="639962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0204B150-7BD0-4252-BAED-0D8FFF869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021" y="1318761"/>
            <a:ext cx="5830480" cy="416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2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8D19-EDDF-4D3F-AB51-CE93C828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61213945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RegularSeed_2SEEDS">
      <a:dk1>
        <a:srgbClr val="000000"/>
      </a:dk1>
      <a:lt1>
        <a:srgbClr val="FFFFFF"/>
      </a:lt1>
      <a:dk2>
        <a:srgbClr val="243241"/>
      </a:dk2>
      <a:lt2>
        <a:srgbClr val="E8E5E2"/>
      </a:lt2>
      <a:accent1>
        <a:srgbClr val="3B7CB1"/>
      </a:accent1>
      <a:accent2>
        <a:srgbClr val="47B1B5"/>
      </a:accent2>
      <a:accent3>
        <a:srgbClr val="4D5CC3"/>
      </a:accent3>
      <a:accent4>
        <a:srgbClr val="B14A3B"/>
      </a:accent4>
      <a:accent5>
        <a:srgbClr val="C38E4D"/>
      </a:accent5>
      <a:accent6>
        <a:srgbClr val="A9A538"/>
      </a:accent6>
      <a:hlink>
        <a:srgbClr val="B4723C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222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Footlight MT Light</vt:lpstr>
      <vt:lpstr>ArchVTI</vt:lpstr>
      <vt:lpstr>Gas Price Analysis</vt:lpstr>
      <vt:lpstr>Introduction</vt:lpstr>
      <vt:lpstr>The Data</vt:lpstr>
      <vt:lpstr>Exploratory Data Analysis</vt:lpstr>
      <vt:lpstr>Exploratory Data Analysis Continued</vt:lpstr>
      <vt:lpstr>Exploratory Data Analysis Continued</vt:lpstr>
      <vt:lpstr>Exploratory Data Analysis Continued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Gas Price Analysis</dc:title>
  <dc:creator>Elliott P Thorley</dc:creator>
  <cp:lastModifiedBy>Elliott P Thorley</cp:lastModifiedBy>
  <cp:revision>3</cp:revision>
  <dcterms:created xsi:type="dcterms:W3CDTF">2022-04-17T19:14:28Z</dcterms:created>
  <dcterms:modified xsi:type="dcterms:W3CDTF">2022-04-18T17:26:24Z</dcterms:modified>
</cp:coreProperties>
</file>