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642209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Ed</a:t>
            </a:r>
          </a:p>
        </p:txBody>
      </p:sp>
    </p:spTree>
    <p:extLst>
      <p:ext uri="{BB962C8B-B14F-4D97-AF65-F5344CB8AC3E}">
        <p14:creationId xmlns:p14="http://schemas.microsoft.com/office/powerpoint/2010/main" val="206529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ed</a:t>
            </a:r>
          </a:p>
        </p:txBody>
      </p:sp>
    </p:spTree>
    <p:extLst>
      <p:ext uri="{BB962C8B-B14F-4D97-AF65-F5344CB8AC3E}">
        <p14:creationId xmlns:p14="http://schemas.microsoft.com/office/powerpoint/2010/main" val="44080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kyle - be sure to talk about interactivity</a:t>
            </a:r>
          </a:p>
        </p:txBody>
      </p:sp>
    </p:spTree>
    <p:extLst>
      <p:ext uri="{BB962C8B-B14F-4D97-AF65-F5344CB8AC3E}">
        <p14:creationId xmlns:p14="http://schemas.microsoft.com/office/powerpoint/2010/main" val="385900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kyles</a:t>
            </a:r>
          </a:p>
        </p:txBody>
      </p:sp>
    </p:spTree>
    <p:extLst>
      <p:ext uri="{BB962C8B-B14F-4D97-AF65-F5344CB8AC3E}">
        <p14:creationId xmlns:p14="http://schemas.microsoft.com/office/powerpoint/2010/main" val="3326012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99524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6334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Ed</a:t>
            </a:r>
          </a:p>
        </p:txBody>
      </p:sp>
    </p:spTree>
    <p:extLst>
      <p:ext uri="{BB962C8B-B14F-4D97-AF65-F5344CB8AC3E}">
        <p14:creationId xmlns:p14="http://schemas.microsoft.com/office/powerpoint/2010/main" val="563694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Alex</a:t>
            </a:r>
          </a:p>
        </p:txBody>
      </p:sp>
    </p:spTree>
    <p:extLst>
      <p:ext uri="{BB962C8B-B14F-4D97-AF65-F5344CB8AC3E}">
        <p14:creationId xmlns:p14="http://schemas.microsoft.com/office/powerpoint/2010/main" val="2491005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Alex -  explain what each are for</a:t>
            </a:r>
          </a:p>
        </p:txBody>
      </p:sp>
    </p:spTree>
    <p:extLst>
      <p:ext uri="{BB962C8B-B14F-4D97-AF65-F5344CB8AC3E}">
        <p14:creationId xmlns:p14="http://schemas.microsoft.com/office/powerpoint/2010/main" val="152756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latin typeface="Courier New"/>
                <a:ea typeface="Courier New"/>
                <a:cs typeface="Courier New"/>
                <a:sym typeface="Courier New"/>
              </a:rPr>
              <a:t>Alex</a:t>
            </a:r>
          </a:p>
          <a:p>
            <a:pPr lvl="0" rtl="0">
              <a:spcBef>
                <a:spcPts val="0"/>
              </a:spcBef>
              <a:buClr>
                <a:schemeClr val="dk1"/>
              </a:buClr>
              <a:buSzPct val="100000"/>
              <a:buFont typeface="Arial"/>
              <a:buNone/>
            </a:pPr>
            <a:r>
              <a:rPr lang="en">
                <a:solidFill>
                  <a:schemeClr val="dk1"/>
                </a:solidFill>
                <a:latin typeface="Courier New"/>
                <a:ea typeface="Courier New"/>
                <a:cs typeface="Courier New"/>
                <a:sym typeface="Courier New"/>
              </a:rPr>
              <a:t>import xlrd</a:t>
            </a:r>
          </a:p>
          <a:p>
            <a:pPr lvl="0" rtl="0">
              <a:spcBef>
                <a:spcPts val="0"/>
              </a:spcBef>
              <a:buNone/>
            </a:pPr>
            <a:r>
              <a:rPr lang="en">
                <a:solidFill>
                  <a:schemeClr val="dk1"/>
                </a:solidFill>
                <a:latin typeface="Courier New"/>
                <a:ea typeface="Courier New"/>
                <a:cs typeface="Courier New"/>
                <a:sym typeface="Courier New"/>
              </a:rPr>
              <a:t>import numpy as np	# np will be alias for numpy when calling numpy functions</a:t>
            </a:r>
          </a:p>
        </p:txBody>
      </p:sp>
    </p:spTree>
    <p:extLst>
      <p:ext uri="{BB962C8B-B14F-4D97-AF65-F5344CB8AC3E}">
        <p14:creationId xmlns:p14="http://schemas.microsoft.com/office/powerpoint/2010/main" val="368912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Elliot</a:t>
            </a:r>
          </a:p>
        </p:txBody>
      </p:sp>
    </p:spTree>
    <p:extLst>
      <p:ext uri="{BB962C8B-B14F-4D97-AF65-F5344CB8AC3E}">
        <p14:creationId xmlns:p14="http://schemas.microsoft.com/office/powerpoint/2010/main" val="400924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5665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eddie</a:t>
            </a:r>
          </a:p>
        </p:txBody>
      </p:sp>
    </p:spTree>
    <p:extLst>
      <p:ext uri="{BB962C8B-B14F-4D97-AF65-F5344CB8AC3E}">
        <p14:creationId xmlns:p14="http://schemas.microsoft.com/office/powerpoint/2010/main" val="131349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90544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a:endParaRPr/>
          </a:p>
        </p:txBody>
      </p:sp>
      <p:sp>
        <p:nvSpPr>
          <p:cNvPr id="10" name="Shape 10"/>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a:endParaRPr/>
          </a:p>
        </p:txBody>
      </p:sp>
      <p:sp>
        <p:nvSpPr>
          <p:cNvPr id="11" name="Shape 1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2" name="Shape 22"/>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p:spPr>
        <p:txBody>
          <a:bodyPr lIns="91425" tIns="91425" rIns="91425" bIns="91425" anchor="ctr"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2" name="Shape 4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backspace.com/mapap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www.cdc.gov/vhf/ebola/" TargetMode="External"/><Relationship Id="rId5" Type="http://schemas.openxmlformats.org/officeDocument/2006/relationships/hyperlink" Target="http://www.cdc.gov/measles/about/transmission.html" TargetMode="External"/><Relationship Id="rId4" Type="http://schemas.openxmlformats.org/officeDocument/2006/relationships/hyperlink" Target="http://www.cfr.org/interactives/GH_Vaccine_Map/#ma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Shape 53"/>
          <p:cNvPicPr preferRelativeResize="0"/>
          <p:nvPr/>
        </p:nvPicPr>
        <p:blipFill>
          <a:blip r:embed="rId3">
            <a:alphaModFix/>
          </a:blip>
          <a:stretch>
            <a:fillRect/>
          </a:stretch>
        </p:blipFill>
        <p:spPr>
          <a:xfrm>
            <a:off x="311700" y="310220"/>
            <a:ext cx="8520599" cy="1345354"/>
          </a:xfrm>
          <a:prstGeom prst="rect">
            <a:avLst/>
          </a:prstGeom>
          <a:noFill/>
          <a:ln>
            <a:noFill/>
          </a:ln>
        </p:spPr>
      </p:pic>
      <p:pic>
        <p:nvPicPr>
          <p:cNvPr id="54" name="Shape 54"/>
          <p:cNvPicPr preferRelativeResize="0"/>
          <p:nvPr/>
        </p:nvPicPr>
        <p:blipFill>
          <a:blip r:embed="rId4">
            <a:alphaModFix/>
          </a:blip>
          <a:stretch>
            <a:fillRect/>
          </a:stretch>
        </p:blipFill>
        <p:spPr>
          <a:xfrm>
            <a:off x="2631575" y="1725550"/>
            <a:ext cx="6200725" cy="2861874"/>
          </a:xfrm>
          <a:prstGeom prst="rect">
            <a:avLst/>
          </a:prstGeom>
          <a:noFill/>
          <a:ln>
            <a:noFill/>
          </a:ln>
        </p:spPr>
      </p:pic>
      <p:sp>
        <p:nvSpPr>
          <p:cNvPr id="55" name="Shape 55"/>
          <p:cNvSpPr txBox="1"/>
          <p:nvPr/>
        </p:nvSpPr>
        <p:spPr>
          <a:xfrm>
            <a:off x="610900" y="2163025"/>
            <a:ext cx="2386200" cy="1842599"/>
          </a:xfrm>
          <a:prstGeom prst="rect">
            <a:avLst/>
          </a:prstGeom>
          <a:noFill/>
          <a:ln>
            <a:noFill/>
          </a:ln>
        </p:spPr>
        <p:txBody>
          <a:bodyPr lIns="91425" tIns="91425" rIns="91425" bIns="91425" anchor="t" anchorCtr="0">
            <a:noAutofit/>
          </a:bodyPr>
          <a:lstStyle/>
          <a:p>
            <a:pPr rtl="0">
              <a:spcBef>
                <a:spcPts val="0"/>
              </a:spcBef>
              <a:buNone/>
            </a:pPr>
            <a:r>
              <a:rPr lang="en">
                <a:latin typeface="Comic Sans MS"/>
                <a:ea typeface="Comic Sans MS"/>
                <a:cs typeface="Comic Sans MS"/>
                <a:sym typeface="Comic Sans MS"/>
              </a:rPr>
              <a:t>-Edward Moore</a:t>
            </a:r>
          </a:p>
          <a:p>
            <a:pPr rtl="0">
              <a:spcBef>
                <a:spcPts val="0"/>
              </a:spcBef>
              <a:buNone/>
            </a:pPr>
            <a:endParaRPr>
              <a:latin typeface="Comic Sans MS"/>
              <a:ea typeface="Comic Sans MS"/>
              <a:cs typeface="Comic Sans MS"/>
              <a:sym typeface="Comic Sans MS"/>
            </a:endParaRPr>
          </a:p>
          <a:p>
            <a:pPr rtl="0">
              <a:spcBef>
                <a:spcPts val="0"/>
              </a:spcBef>
              <a:buNone/>
            </a:pPr>
            <a:r>
              <a:rPr lang="en">
                <a:latin typeface="Comic Sans MS"/>
                <a:ea typeface="Comic Sans MS"/>
                <a:cs typeface="Comic Sans MS"/>
                <a:sym typeface="Comic Sans MS"/>
              </a:rPr>
              <a:t>-Kyle Brown</a:t>
            </a:r>
          </a:p>
          <a:p>
            <a:pPr rtl="0">
              <a:spcBef>
                <a:spcPts val="0"/>
              </a:spcBef>
              <a:buNone/>
            </a:pPr>
            <a:endParaRPr>
              <a:latin typeface="Comic Sans MS"/>
              <a:ea typeface="Comic Sans MS"/>
              <a:cs typeface="Comic Sans MS"/>
              <a:sym typeface="Comic Sans MS"/>
            </a:endParaRPr>
          </a:p>
          <a:p>
            <a:pPr rtl="0">
              <a:spcBef>
                <a:spcPts val="0"/>
              </a:spcBef>
              <a:buNone/>
            </a:pPr>
            <a:r>
              <a:rPr lang="en">
                <a:latin typeface="Comic Sans MS"/>
                <a:ea typeface="Comic Sans MS"/>
                <a:cs typeface="Comic Sans MS"/>
                <a:sym typeface="Comic Sans MS"/>
              </a:rPr>
              <a:t>-Alexander Smith</a:t>
            </a:r>
          </a:p>
          <a:p>
            <a:pPr rtl="0">
              <a:spcBef>
                <a:spcPts val="0"/>
              </a:spcBef>
              <a:buNone/>
            </a:pPr>
            <a:endParaRPr>
              <a:latin typeface="Comic Sans MS"/>
              <a:ea typeface="Comic Sans MS"/>
              <a:cs typeface="Comic Sans MS"/>
              <a:sym typeface="Comic Sans MS"/>
            </a:endParaRPr>
          </a:p>
          <a:p>
            <a:pPr>
              <a:spcBef>
                <a:spcPts val="0"/>
              </a:spcBef>
              <a:buNone/>
            </a:pPr>
            <a:r>
              <a:rPr lang="en">
                <a:latin typeface="Comic Sans MS"/>
                <a:ea typeface="Comic Sans MS"/>
                <a:cs typeface="Comic Sans MS"/>
                <a:sym typeface="Comic Sans MS"/>
              </a:rPr>
              <a:t>-Elliott Krome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lvl="0" rtl="0">
              <a:spcBef>
                <a:spcPts val="0"/>
              </a:spcBef>
              <a:buNone/>
            </a:pPr>
            <a:r>
              <a:rPr lang="en" b="1"/>
              <a:t>Approach</a:t>
            </a:r>
          </a:p>
        </p:txBody>
      </p:sp>
      <p:sp>
        <p:nvSpPr>
          <p:cNvPr id="111" name="Shape 111"/>
          <p:cNvSpPr txBox="1">
            <a:spLocks noGrp="1"/>
          </p:cNvSpPr>
          <p:nvPr>
            <p:ph type="body" idx="1"/>
          </p:nvPr>
        </p:nvSpPr>
        <p:spPr>
          <a:xfrm>
            <a:off x="311700" y="1152475"/>
            <a:ext cx="8520599" cy="3566399"/>
          </a:xfrm>
          <a:prstGeom prst="rect">
            <a:avLst/>
          </a:prstGeom>
          <a:solidFill>
            <a:srgbClr val="FF9900"/>
          </a:solidFill>
          <a:ln>
            <a:noFill/>
          </a:ln>
        </p:spPr>
        <p:txBody>
          <a:bodyPr lIns="91425" tIns="91425" rIns="91425" bIns="91425" anchor="t" anchorCtr="0">
            <a:noAutofit/>
          </a:bodyPr>
          <a:lstStyle/>
          <a:p>
            <a:pPr rtl="0">
              <a:lnSpc>
                <a:spcPct val="115000"/>
              </a:lnSpc>
              <a:spcBef>
                <a:spcPts val="0"/>
              </a:spcBef>
              <a:buNone/>
            </a:pPr>
            <a:endParaRPr sz="1900">
              <a:solidFill>
                <a:srgbClr val="000000"/>
              </a:solidFill>
            </a:endParaRPr>
          </a:p>
          <a:p>
            <a:pPr lvl="0" rtl="0">
              <a:lnSpc>
                <a:spcPct val="115000"/>
              </a:lnSpc>
              <a:spcBef>
                <a:spcPts val="0"/>
              </a:spcBef>
              <a:buNone/>
            </a:pPr>
            <a:r>
              <a:rPr lang="en" sz="1900">
                <a:solidFill>
                  <a:srgbClr val="000000"/>
                </a:solidFill>
              </a:rPr>
              <a:t>-We assumed that the simplest way to model how likely a disease is to spread from one country was to use a correlation matrix.</a:t>
            </a:r>
          </a:p>
          <a:p>
            <a:pPr lvl="0" rtl="0">
              <a:lnSpc>
                <a:spcPct val="115000"/>
              </a:lnSpc>
              <a:spcBef>
                <a:spcPts val="0"/>
              </a:spcBef>
              <a:buNone/>
            </a:pPr>
            <a:r>
              <a:rPr lang="en" sz="1900">
                <a:solidFill>
                  <a:srgbClr val="000000"/>
                </a:solidFill>
              </a:rPr>
              <a:t>-Averaging the correlation from one country to all the others gives a probability value of how likely that country is to spread a disease elsewhere.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lvl="0" rtl="0">
              <a:spcBef>
                <a:spcPts val="0"/>
              </a:spcBef>
              <a:buNone/>
            </a:pPr>
            <a:r>
              <a:rPr lang="en" b="1"/>
              <a:t>Visualization</a:t>
            </a:r>
          </a:p>
        </p:txBody>
      </p:sp>
      <p:sp>
        <p:nvSpPr>
          <p:cNvPr id="117" name="Shape 117"/>
          <p:cNvSpPr txBox="1">
            <a:spLocks noGrp="1"/>
          </p:cNvSpPr>
          <p:nvPr>
            <p:ph type="body" idx="1"/>
          </p:nvPr>
        </p:nvSpPr>
        <p:spPr>
          <a:xfrm>
            <a:off x="311700" y="1152475"/>
            <a:ext cx="8520599" cy="3566399"/>
          </a:xfrm>
          <a:prstGeom prst="rect">
            <a:avLst/>
          </a:prstGeom>
          <a:solidFill>
            <a:srgbClr val="FF9900"/>
          </a:solidFill>
          <a:ln>
            <a:noFill/>
          </a:ln>
        </p:spPr>
        <p:txBody>
          <a:bodyPr lIns="91425" tIns="91425" rIns="91425" bIns="91425" anchor="t" anchorCtr="0">
            <a:noAutofit/>
          </a:bodyPr>
          <a:lstStyle/>
          <a:p>
            <a:pPr rtl="0">
              <a:lnSpc>
                <a:spcPct val="100000"/>
              </a:lnSpc>
              <a:spcBef>
                <a:spcPts val="0"/>
              </a:spcBef>
              <a:spcAft>
                <a:spcPts val="600"/>
              </a:spcAft>
              <a:buNone/>
            </a:pPr>
            <a:endParaRPr lang="en" sz="1900" dirty="0" smtClean="0">
              <a:solidFill>
                <a:srgbClr val="000000"/>
              </a:solidFill>
            </a:endParaRPr>
          </a:p>
          <a:p>
            <a:pPr rtl="0">
              <a:lnSpc>
                <a:spcPct val="100000"/>
              </a:lnSpc>
              <a:spcBef>
                <a:spcPts val="0"/>
              </a:spcBef>
              <a:spcAft>
                <a:spcPts val="600"/>
              </a:spcAft>
              <a:buNone/>
            </a:pPr>
            <a:r>
              <a:rPr lang="en" sz="1900" dirty="0" smtClean="0">
                <a:solidFill>
                  <a:srgbClr val="000000"/>
                </a:solidFill>
              </a:rPr>
              <a:t>-</a:t>
            </a:r>
            <a:r>
              <a:rPr lang="en" sz="1900" dirty="0">
                <a:solidFill>
                  <a:srgbClr val="000000"/>
                </a:solidFill>
              </a:rPr>
              <a:t>We placed </a:t>
            </a:r>
          </a:p>
          <a:p>
            <a:pPr rtl="0">
              <a:lnSpc>
                <a:spcPct val="100000"/>
              </a:lnSpc>
              <a:spcBef>
                <a:spcPts val="0"/>
              </a:spcBef>
              <a:spcAft>
                <a:spcPts val="600"/>
              </a:spcAft>
              <a:buNone/>
            </a:pPr>
            <a:r>
              <a:rPr lang="en" sz="1900" dirty="0">
                <a:solidFill>
                  <a:srgbClr val="000000"/>
                </a:solidFill>
              </a:rPr>
              <a:t>correlation values</a:t>
            </a:r>
          </a:p>
          <a:p>
            <a:pPr lvl="0" rtl="0">
              <a:lnSpc>
                <a:spcPct val="100000"/>
              </a:lnSpc>
              <a:spcBef>
                <a:spcPts val="0"/>
              </a:spcBef>
              <a:spcAft>
                <a:spcPts val="600"/>
              </a:spcAft>
              <a:buNone/>
            </a:pPr>
            <a:r>
              <a:rPr lang="en" sz="1900" dirty="0">
                <a:solidFill>
                  <a:srgbClr val="000000"/>
                </a:solidFill>
              </a:rPr>
              <a:t>for each country </a:t>
            </a:r>
          </a:p>
          <a:p>
            <a:pPr lvl="0" rtl="0">
              <a:lnSpc>
                <a:spcPct val="100000"/>
              </a:lnSpc>
              <a:spcBef>
                <a:spcPts val="0"/>
              </a:spcBef>
              <a:spcAft>
                <a:spcPts val="600"/>
              </a:spcAft>
              <a:buNone/>
            </a:pPr>
            <a:r>
              <a:rPr lang="en" sz="1900" dirty="0">
                <a:solidFill>
                  <a:srgbClr val="000000"/>
                </a:solidFill>
              </a:rPr>
              <a:t>into the DIY Map </a:t>
            </a:r>
          </a:p>
          <a:p>
            <a:pPr lvl="0" rtl="0">
              <a:lnSpc>
                <a:spcPct val="100000"/>
              </a:lnSpc>
              <a:spcBef>
                <a:spcPts val="0"/>
              </a:spcBef>
              <a:spcAft>
                <a:spcPts val="600"/>
              </a:spcAft>
              <a:buNone/>
            </a:pPr>
            <a:r>
              <a:rPr lang="en" sz="1900" dirty="0">
                <a:solidFill>
                  <a:srgbClr val="000000"/>
                </a:solidFill>
              </a:rPr>
              <a:t>Flash applet </a:t>
            </a:r>
          </a:p>
          <a:p>
            <a:pPr lvl="0" rtl="0">
              <a:lnSpc>
                <a:spcPct val="100000"/>
              </a:lnSpc>
              <a:spcBef>
                <a:spcPts val="0"/>
              </a:spcBef>
              <a:spcAft>
                <a:spcPts val="600"/>
              </a:spcAft>
              <a:buNone/>
            </a:pPr>
            <a:r>
              <a:rPr lang="en" sz="1900" dirty="0">
                <a:solidFill>
                  <a:srgbClr val="000000"/>
                </a:solidFill>
              </a:rPr>
              <a:t>on our webpage.</a:t>
            </a:r>
          </a:p>
        </p:txBody>
      </p:sp>
      <p:pic>
        <p:nvPicPr>
          <p:cNvPr id="118" name="Shape 118"/>
          <p:cNvPicPr preferRelativeResize="0"/>
          <p:nvPr/>
        </p:nvPicPr>
        <p:blipFill>
          <a:blip r:embed="rId3">
            <a:alphaModFix/>
          </a:blip>
          <a:stretch>
            <a:fillRect/>
          </a:stretch>
        </p:blipFill>
        <p:spPr>
          <a:xfrm>
            <a:off x="2314725" y="1017725"/>
            <a:ext cx="6829273" cy="41257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lvl="0" rtl="0">
              <a:spcBef>
                <a:spcPts val="0"/>
              </a:spcBef>
              <a:buNone/>
            </a:pPr>
            <a:r>
              <a:rPr lang="en" b="1"/>
              <a:t>Problems and Pitfalls</a:t>
            </a:r>
          </a:p>
        </p:txBody>
      </p:sp>
      <p:sp>
        <p:nvSpPr>
          <p:cNvPr id="124" name="Shape 124"/>
          <p:cNvSpPr txBox="1">
            <a:spLocks noGrp="1"/>
          </p:cNvSpPr>
          <p:nvPr>
            <p:ph type="body" idx="1"/>
          </p:nvPr>
        </p:nvSpPr>
        <p:spPr>
          <a:xfrm>
            <a:off x="311700" y="1152475"/>
            <a:ext cx="8520599" cy="3566399"/>
          </a:xfrm>
          <a:prstGeom prst="rect">
            <a:avLst/>
          </a:prstGeom>
          <a:solidFill>
            <a:srgbClr val="FF9900"/>
          </a:solidFill>
          <a:ln>
            <a:noFill/>
          </a:ln>
        </p:spPr>
        <p:txBody>
          <a:bodyPr lIns="91425" tIns="91425" rIns="91425" bIns="91425" anchor="t" anchorCtr="0">
            <a:noAutofit/>
          </a:bodyPr>
          <a:lstStyle/>
          <a:p>
            <a:pPr lvl="0" rtl="0">
              <a:lnSpc>
                <a:spcPct val="100000"/>
              </a:lnSpc>
              <a:spcBef>
                <a:spcPts val="0"/>
              </a:spcBef>
              <a:buNone/>
            </a:pPr>
            <a:r>
              <a:rPr lang="en" sz="1900">
                <a:solidFill>
                  <a:srgbClr val="000000"/>
                </a:solidFill>
              </a:rPr>
              <a:t>-Measles and ebola spread differently. </a:t>
            </a:r>
          </a:p>
          <a:p>
            <a:pPr marL="457200" lvl="0" indent="0" rtl="0">
              <a:lnSpc>
                <a:spcPct val="100000"/>
              </a:lnSpc>
              <a:spcBef>
                <a:spcPts val="0"/>
              </a:spcBef>
              <a:buNone/>
            </a:pPr>
            <a:r>
              <a:rPr lang="en" sz="1900">
                <a:solidFill>
                  <a:srgbClr val="000000"/>
                </a:solidFill>
              </a:rPr>
              <a:t>-Measles is an airborne virus that spreads through coughing and sneezing and can live up to two hours in the air.</a:t>
            </a:r>
          </a:p>
          <a:p>
            <a:pPr marL="457200" lvl="0" indent="0" rtl="0">
              <a:lnSpc>
                <a:spcPct val="100000"/>
              </a:lnSpc>
              <a:spcBef>
                <a:spcPts val="0"/>
              </a:spcBef>
              <a:buNone/>
            </a:pPr>
            <a:r>
              <a:rPr lang="en" sz="1900">
                <a:solidFill>
                  <a:srgbClr val="000000"/>
                </a:solidFill>
              </a:rPr>
              <a:t>-Ebola is spread through contact with an infected person’s blood or body fluids.</a:t>
            </a:r>
          </a:p>
          <a:p>
            <a:pPr marL="0" indent="0" rtl="0">
              <a:lnSpc>
                <a:spcPct val="100000"/>
              </a:lnSpc>
              <a:spcBef>
                <a:spcPts val="0"/>
              </a:spcBef>
              <a:buNone/>
            </a:pPr>
            <a:r>
              <a:rPr lang="en" sz="1900">
                <a:solidFill>
                  <a:srgbClr val="000000"/>
                </a:solidFill>
              </a:rPr>
              <a:t>-But it proved easiest to model by country instead of city based on the best data available to us.</a:t>
            </a:r>
          </a:p>
          <a:p>
            <a:pPr marL="0" lvl="0" indent="0" rtl="0">
              <a:lnSpc>
                <a:spcPct val="100000"/>
              </a:lnSpc>
              <a:spcBef>
                <a:spcPts val="0"/>
              </a:spcBef>
              <a:buNone/>
            </a:pPr>
            <a:r>
              <a:rPr lang="en" sz="1900">
                <a:solidFill>
                  <a:srgbClr val="000000"/>
                </a:solidFill>
              </a:rPr>
              <a:t>-Also, considering countries’ isolation being higher than their cities, it is at least a reasonable way of grouping the cases.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lvl="0" rtl="0">
              <a:spcBef>
                <a:spcPts val="0"/>
              </a:spcBef>
              <a:buNone/>
            </a:pPr>
            <a:r>
              <a:rPr lang="en" b="1"/>
              <a:t>Problems and Pitfalls</a:t>
            </a:r>
          </a:p>
        </p:txBody>
      </p:sp>
      <p:sp>
        <p:nvSpPr>
          <p:cNvPr id="130" name="Shape 130"/>
          <p:cNvSpPr txBox="1">
            <a:spLocks noGrp="1"/>
          </p:cNvSpPr>
          <p:nvPr>
            <p:ph type="body" idx="1"/>
          </p:nvPr>
        </p:nvSpPr>
        <p:spPr>
          <a:xfrm>
            <a:off x="311700" y="1152475"/>
            <a:ext cx="8520599" cy="3566399"/>
          </a:xfrm>
          <a:prstGeom prst="rect">
            <a:avLst/>
          </a:prstGeom>
          <a:solidFill>
            <a:srgbClr val="FF9900"/>
          </a:solidFill>
          <a:ln>
            <a:noFill/>
          </a:ln>
        </p:spPr>
        <p:txBody>
          <a:bodyPr lIns="91425" tIns="91425" rIns="91425" bIns="91425" anchor="t" anchorCtr="0">
            <a:noAutofit/>
          </a:bodyPr>
          <a:lstStyle/>
          <a:p>
            <a:pPr lvl="0" rtl="0">
              <a:lnSpc>
                <a:spcPct val="100000"/>
              </a:lnSpc>
              <a:spcBef>
                <a:spcPts val="0"/>
              </a:spcBef>
              <a:buNone/>
            </a:pPr>
            <a:r>
              <a:rPr lang="en" sz="1900">
                <a:solidFill>
                  <a:schemeClr val="dk1"/>
                </a:solidFill>
              </a:rPr>
              <a:t>-Many countries medical records aren’t the most reliable.</a:t>
            </a:r>
          </a:p>
          <a:p>
            <a:pPr rtl="0">
              <a:lnSpc>
                <a:spcPct val="100000"/>
              </a:lnSpc>
              <a:spcBef>
                <a:spcPts val="0"/>
              </a:spcBef>
              <a:buNone/>
            </a:pPr>
            <a:r>
              <a:rPr lang="en" sz="1900">
                <a:solidFill>
                  <a:srgbClr val="000000"/>
                </a:solidFill>
              </a:rPr>
              <a:t>-We didn’t account for vaccination rates.</a:t>
            </a:r>
          </a:p>
          <a:p>
            <a:pPr lvl="0" rtl="0">
              <a:lnSpc>
                <a:spcPct val="100000"/>
              </a:lnSpc>
              <a:spcBef>
                <a:spcPts val="0"/>
              </a:spcBef>
              <a:buNone/>
            </a:pPr>
            <a:r>
              <a:rPr lang="en" sz="1900">
                <a:solidFill>
                  <a:srgbClr val="000000"/>
                </a:solidFill>
              </a:rPr>
              <a:t>-Average traffic in and out of countries are not considered along with other factors.</a:t>
            </a:r>
          </a:p>
          <a:p>
            <a:pPr lvl="0" rtl="0">
              <a:lnSpc>
                <a:spcPct val="100000"/>
              </a:lnSpc>
              <a:spcBef>
                <a:spcPts val="0"/>
              </a:spcBef>
              <a:buNone/>
            </a:pPr>
            <a:endParaRPr sz="1900">
              <a:solidFill>
                <a:srgbClr val="000000"/>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lvl="0" rtl="0">
              <a:spcBef>
                <a:spcPts val="0"/>
              </a:spcBef>
              <a:buClr>
                <a:schemeClr val="dk1"/>
              </a:buClr>
              <a:buSzPct val="39285"/>
              <a:buFont typeface="Arial"/>
              <a:buNone/>
            </a:pPr>
            <a:r>
              <a:rPr lang="en" b="1"/>
              <a:t>References</a:t>
            </a:r>
          </a:p>
          <a:p>
            <a:pPr lvl="0" rtl="0">
              <a:spcBef>
                <a:spcPts val="0"/>
              </a:spcBef>
              <a:buNone/>
            </a:pPr>
            <a:endParaRPr b="1"/>
          </a:p>
        </p:txBody>
      </p:sp>
      <p:sp>
        <p:nvSpPr>
          <p:cNvPr id="136" name="Shape 136"/>
          <p:cNvSpPr txBox="1">
            <a:spLocks noGrp="1"/>
          </p:cNvSpPr>
          <p:nvPr>
            <p:ph type="body" idx="1"/>
          </p:nvPr>
        </p:nvSpPr>
        <p:spPr>
          <a:xfrm>
            <a:off x="311700" y="1152475"/>
            <a:ext cx="8520599" cy="3566399"/>
          </a:xfrm>
          <a:prstGeom prst="rect">
            <a:avLst/>
          </a:prstGeom>
          <a:solidFill>
            <a:srgbClr val="FF9900"/>
          </a:solidFill>
          <a:ln>
            <a:noFill/>
          </a:ln>
        </p:spPr>
        <p:txBody>
          <a:bodyPr lIns="91425" tIns="91425" rIns="91425" bIns="91425" anchor="t" anchorCtr="0">
            <a:noAutofit/>
          </a:bodyPr>
          <a:lstStyle/>
          <a:p>
            <a:pPr lvl="0" rtl="0">
              <a:spcBef>
                <a:spcPts val="0"/>
              </a:spcBef>
              <a:buClr>
                <a:schemeClr val="dk1"/>
              </a:buClr>
              <a:buSzPct val="61111"/>
              <a:buFont typeface="Arial"/>
              <a:buNone/>
            </a:pPr>
            <a:r>
              <a:rPr lang="en" u="sng">
                <a:solidFill>
                  <a:schemeClr val="accent5"/>
                </a:solidFill>
                <a:hlinkClick r:id="rId3"/>
              </a:rPr>
              <a:t>http://backspace.com/mapapp/</a:t>
            </a:r>
          </a:p>
          <a:p>
            <a:pPr lvl="0" rtl="0">
              <a:spcBef>
                <a:spcPts val="0"/>
              </a:spcBef>
              <a:buClr>
                <a:schemeClr val="dk1"/>
              </a:buClr>
              <a:buSzPct val="61111"/>
              <a:buFont typeface="Arial"/>
              <a:buNone/>
            </a:pPr>
            <a:r>
              <a:rPr lang="en" u="sng">
                <a:solidFill>
                  <a:schemeClr val="accent5"/>
                </a:solidFill>
                <a:hlinkClick r:id="rId4"/>
              </a:rPr>
              <a:t>http://www.cfr.org/interactives/GH_Vaccine_Map/#map</a:t>
            </a:r>
          </a:p>
          <a:p>
            <a:pPr lvl="0" rtl="0">
              <a:spcBef>
                <a:spcPts val="0"/>
              </a:spcBef>
              <a:buClr>
                <a:schemeClr val="dk1"/>
              </a:buClr>
              <a:buSzPct val="61111"/>
              <a:buFont typeface="Arial"/>
              <a:buNone/>
            </a:pPr>
            <a:r>
              <a:rPr lang="en" u="sng">
                <a:solidFill>
                  <a:schemeClr val="accent5"/>
                </a:solidFill>
                <a:hlinkClick r:id="rId5"/>
              </a:rPr>
              <a:t>http://www.cdc.gov/measles/about/transmission.html</a:t>
            </a:r>
          </a:p>
          <a:p>
            <a:pPr lvl="0" rtl="0">
              <a:spcBef>
                <a:spcPts val="0"/>
              </a:spcBef>
              <a:buClr>
                <a:schemeClr val="dk1"/>
              </a:buClr>
              <a:buSzPct val="61111"/>
              <a:buFont typeface="Arial"/>
              <a:buNone/>
            </a:pPr>
            <a:r>
              <a:rPr lang="en" u="sng">
                <a:solidFill>
                  <a:schemeClr val="accent5"/>
                </a:solidFill>
                <a:hlinkClick r:id="rId6"/>
              </a:rPr>
              <a:t>http://www.cdc.gov/vhf/ebola/</a:t>
            </a:r>
          </a:p>
          <a:p>
            <a:pPr lvl="0" rtl="0">
              <a:lnSpc>
                <a:spcPct val="100000"/>
              </a:lnSpc>
              <a:spcBef>
                <a:spcPts val="0"/>
              </a:spcBef>
              <a:buNone/>
            </a:pPr>
            <a:endParaRPr sz="1900">
              <a:solidFill>
                <a:srgbClr val="000000"/>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algn="l">
              <a:spcBef>
                <a:spcPts val="0"/>
              </a:spcBef>
              <a:buNone/>
            </a:pPr>
            <a:r>
              <a:rPr lang="en" b="1"/>
              <a:t>Contents</a:t>
            </a:r>
          </a:p>
        </p:txBody>
      </p:sp>
      <p:sp>
        <p:nvSpPr>
          <p:cNvPr id="61" name="Shape 61"/>
          <p:cNvSpPr txBox="1">
            <a:spLocks noGrp="1"/>
          </p:cNvSpPr>
          <p:nvPr>
            <p:ph type="body" idx="1"/>
          </p:nvPr>
        </p:nvSpPr>
        <p:spPr>
          <a:xfrm>
            <a:off x="311625" y="1152475"/>
            <a:ext cx="8520599" cy="3022500"/>
          </a:xfrm>
          <a:prstGeom prst="rect">
            <a:avLst/>
          </a:prstGeom>
          <a:solidFill>
            <a:srgbClr val="FF9900"/>
          </a:solidFill>
        </p:spPr>
        <p:txBody>
          <a:bodyPr lIns="91425" tIns="91425" rIns="91425" bIns="91425" anchor="t" anchorCtr="0">
            <a:noAutofit/>
          </a:bodyPr>
          <a:lstStyle/>
          <a:p>
            <a:pPr rtl="0">
              <a:spcBef>
                <a:spcPts val="0"/>
              </a:spcBef>
              <a:buNone/>
            </a:pPr>
            <a:r>
              <a:rPr lang="en">
                <a:solidFill>
                  <a:srgbClr val="000000"/>
                </a:solidFill>
              </a:rPr>
              <a:t>-Tools</a:t>
            </a:r>
          </a:p>
          <a:p>
            <a:pPr rtl="0">
              <a:spcBef>
                <a:spcPts val="0"/>
              </a:spcBef>
              <a:buNone/>
            </a:pPr>
            <a:r>
              <a:rPr lang="en">
                <a:solidFill>
                  <a:srgbClr val="000000"/>
                </a:solidFill>
              </a:rPr>
              <a:t>-Goals and Importance</a:t>
            </a:r>
          </a:p>
          <a:p>
            <a:pPr rtl="0">
              <a:spcBef>
                <a:spcPts val="0"/>
              </a:spcBef>
              <a:buNone/>
            </a:pPr>
            <a:r>
              <a:rPr lang="en">
                <a:solidFill>
                  <a:srgbClr val="000000"/>
                </a:solidFill>
              </a:rPr>
              <a:t>-Data</a:t>
            </a:r>
          </a:p>
          <a:p>
            <a:pPr rtl="0">
              <a:spcBef>
                <a:spcPts val="0"/>
              </a:spcBef>
              <a:buNone/>
            </a:pPr>
            <a:r>
              <a:rPr lang="en">
                <a:solidFill>
                  <a:srgbClr val="000000"/>
                </a:solidFill>
              </a:rPr>
              <a:t>-Approach</a:t>
            </a:r>
          </a:p>
          <a:p>
            <a:pPr rtl="0">
              <a:spcBef>
                <a:spcPts val="0"/>
              </a:spcBef>
              <a:buNone/>
            </a:pPr>
            <a:r>
              <a:rPr lang="en">
                <a:solidFill>
                  <a:srgbClr val="000000"/>
                </a:solidFill>
              </a:rPr>
              <a:t>-Problems and Pitfalls</a:t>
            </a:r>
          </a:p>
          <a:p>
            <a:pPr rtl="0">
              <a:spcBef>
                <a:spcPts val="0"/>
              </a:spcBef>
              <a:buNone/>
            </a:pPr>
            <a:r>
              <a:rPr lang="en">
                <a:solidFill>
                  <a:srgbClr val="000000"/>
                </a:solidFill>
              </a:rPr>
              <a:t>-Visualization</a:t>
            </a:r>
          </a:p>
          <a:p>
            <a:pPr>
              <a:spcBef>
                <a:spcPts val="0"/>
              </a:spcBef>
              <a:buNone/>
            </a:pPr>
            <a:endParaRPr>
              <a:solidFill>
                <a:srgbClr val="000000"/>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2150850"/>
            <a:ext cx="8520599" cy="841800"/>
          </a:xfrm>
          <a:prstGeom prst="rect">
            <a:avLst/>
          </a:prstGeom>
          <a:solidFill>
            <a:srgbClr val="4A86E8"/>
          </a:solidFill>
        </p:spPr>
        <p:txBody>
          <a:bodyPr lIns="91425" tIns="91425" rIns="91425" bIns="91425" anchor="ctr" anchorCtr="0">
            <a:noAutofit/>
          </a:bodyPr>
          <a:lstStyle/>
          <a:p>
            <a:pPr lvl="0" rtl="0">
              <a:spcBef>
                <a:spcPts val="0"/>
              </a:spcBef>
              <a:buNone/>
            </a:pPr>
            <a:r>
              <a:rPr lang="en" b="1"/>
              <a:t>Tools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lvl="0" algn="l" rtl="0">
              <a:spcBef>
                <a:spcPts val="0"/>
              </a:spcBef>
              <a:buNone/>
            </a:pPr>
            <a:r>
              <a:rPr lang="en" b="1"/>
              <a:t>Tools</a:t>
            </a:r>
          </a:p>
        </p:txBody>
      </p:sp>
      <p:sp>
        <p:nvSpPr>
          <p:cNvPr id="72" name="Shape 72"/>
          <p:cNvSpPr txBox="1">
            <a:spLocks noGrp="1"/>
          </p:cNvSpPr>
          <p:nvPr>
            <p:ph type="body" idx="1"/>
          </p:nvPr>
        </p:nvSpPr>
        <p:spPr>
          <a:xfrm>
            <a:off x="311625" y="1152475"/>
            <a:ext cx="8520599" cy="3416400"/>
          </a:xfrm>
          <a:prstGeom prst="rect">
            <a:avLst/>
          </a:prstGeom>
          <a:solidFill>
            <a:srgbClr val="FF9900"/>
          </a:solidFill>
        </p:spPr>
        <p:txBody>
          <a:bodyPr lIns="91425" tIns="91425" rIns="91425" bIns="91425" anchor="t" anchorCtr="0">
            <a:noAutofit/>
          </a:bodyPr>
          <a:lstStyle/>
          <a:p>
            <a:pPr lvl="0" rtl="0">
              <a:spcBef>
                <a:spcPts val="0"/>
              </a:spcBef>
              <a:buNone/>
            </a:pPr>
            <a:r>
              <a:rPr lang="en">
                <a:solidFill>
                  <a:srgbClr val="000000"/>
                </a:solidFill>
              </a:rPr>
              <a:t>-Python</a:t>
            </a:r>
          </a:p>
          <a:p>
            <a:pPr lvl="0" rtl="0">
              <a:spcBef>
                <a:spcPts val="0"/>
              </a:spcBef>
              <a:buNone/>
            </a:pPr>
            <a:r>
              <a:rPr lang="en">
                <a:solidFill>
                  <a:srgbClr val="000000"/>
                </a:solidFill>
              </a:rPr>
              <a:t>-MATLAB</a:t>
            </a:r>
          </a:p>
          <a:p>
            <a:pPr rtl="0">
              <a:spcBef>
                <a:spcPts val="0"/>
              </a:spcBef>
              <a:buNone/>
            </a:pPr>
            <a:r>
              <a:rPr lang="en">
                <a:solidFill>
                  <a:srgbClr val="000000"/>
                </a:solidFill>
              </a:rPr>
              <a:t>-HTML</a:t>
            </a:r>
          </a:p>
          <a:p>
            <a:pPr lvl="0" rtl="0">
              <a:spcBef>
                <a:spcPts val="0"/>
              </a:spcBef>
              <a:buNone/>
            </a:pPr>
            <a:r>
              <a:rPr lang="en">
                <a:solidFill>
                  <a:srgbClr val="000000"/>
                </a:solidFill>
              </a:rPr>
              <a:t>-DIY Map app</a:t>
            </a:r>
          </a:p>
          <a:p>
            <a:pPr lvl="0" rtl="0">
              <a:spcBef>
                <a:spcPts val="0"/>
              </a:spcBef>
              <a:buNone/>
            </a:pPr>
            <a:endParaRPr>
              <a:solidFill>
                <a:srgbClr val="000000"/>
              </a:solidFill>
            </a:endParaRPr>
          </a:p>
          <a:p>
            <a:pPr lvl="0" rtl="0">
              <a:spcBef>
                <a:spcPts val="0"/>
              </a:spcBef>
              <a:buNone/>
            </a:pPr>
            <a:endParaRPr>
              <a:solidFill>
                <a:srgbClr val="000000"/>
              </a:solidFill>
            </a:endParaRPr>
          </a:p>
        </p:txBody>
      </p:sp>
      <p:pic>
        <p:nvPicPr>
          <p:cNvPr id="73" name="Shape 73"/>
          <p:cNvPicPr preferRelativeResize="0"/>
          <p:nvPr/>
        </p:nvPicPr>
        <p:blipFill>
          <a:blip r:embed="rId3">
            <a:alphaModFix/>
          </a:blip>
          <a:stretch>
            <a:fillRect/>
          </a:stretch>
        </p:blipFill>
        <p:spPr>
          <a:xfrm>
            <a:off x="2353175" y="1344400"/>
            <a:ext cx="2435374" cy="1293424"/>
          </a:xfrm>
          <a:prstGeom prst="rect">
            <a:avLst/>
          </a:prstGeom>
          <a:noFill/>
          <a:ln>
            <a:noFill/>
          </a:ln>
        </p:spPr>
      </p:pic>
      <p:pic>
        <p:nvPicPr>
          <p:cNvPr id="74" name="Shape 74"/>
          <p:cNvPicPr preferRelativeResize="0"/>
          <p:nvPr/>
        </p:nvPicPr>
        <p:blipFill>
          <a:blip r:embed="rId4">
            <a:alphaModFix/>
          </a:blip>
          <a:stretch>
            <a:fillRect/>
          </a:stretch>
        </p:blipFill>
        <p:spPr>
          <a:xfrm>
            <a:off x="2353175" y="2964496"/>
            <a:ext cx="2435373" cy="920953"/>
          </a:xfrm>
          <a:prstGeom prst="rect">
            <a:avLst/>
          </a:prstGeom>
          <a:noFill/>
          <a:ln>
            <a:noFill/>
          </a:ln>
        </p:spPr>
      </p:pic>
      <p:pic>
        <p:nvPicPr>
          <p:cNvPr id="75" name="Shape 75"/>
          <p:cNvPicPr preferRelativeResize="0"/>
          <p:nvPr/>
        </p:nvPicPr>
        <p:blipFill>
          <a:blip r:embed="rId5">
            <a:alphaModFix/>
          </a:blip>
          <a:stretch>
            <a:fillRect/>
          </a:stretch>
        </p:blipFill>
        <p:spPr>
          <a:xfrm>
            <a:off x="5600775" y="1798975"/>
            <a:ext cx="1545550" cy="15455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lvl="0" rtl="0">
              <a:spcBef>
                <a:spcPts val="0"/>
              </a:spcBef>
              <a:buNone/>
            </a:pPr>
            <a:r>
              <a:rPr lang="en" b="1"/>
              <a:t>Tools- Python libraries</a:t>
            </a:r>
          </a:p>
        </p:txBody>
      </p:sp>
      <p:sp>
        <p:nvSpPr>
          <p:cNvPr id="81" name="Shape 81"/>
          <p:cNvSpPr txBox="1">
            <a:spLocks noGrp="1"/>
          </p:cNvSpPr>
          <p:nvPr>
            <p:ph type="body" idx="1"/>
          </p:nvPr>
        </p:nvSpPr>
        <p:spPr>
          <a:xfrm>
            <a:off x="311700" y="1152475"/>
            <a:ext cx="8520599" cy="3566399"/>
          </a:xfrm>
          <a:prstGeom prst="rect">
            <a:avLst/>
          </a:prstGeom>
          <a:solidFill>
            <a:srgbClr val="FF9900"/>
          </a:solidFill>
          <a:ln>
            <a:noFill/>
          </a:ln>
        </p:spPr>
        <p:txBody>
          <a:bodyPr lIns="91425" tIns="91425" rIns="91425" bIns="91425" anchor="t" anchorCtr="0">
            <a:noAutofit/>
          </a:bodyPr>
          <a:lstStyle/>
          <a:p>
            <a:pPr marL="457200" lvl="0" indent="-349250" rtl="0">
              <a:lnSpc>
                <a:spcPct val="100000"/>
              </a:lnSpc>
              <a:spcBef>
                <a:spcPts val="0"/>
              </a:spcBef>
              <a:spcAft>
                <a:spcPts val="0"/>
              </a:spcAft>
              <a:buClr>
                <a:srgbClr val="000000"/>
              </a:buClr>
              <a:buSzPct val="100000"/>
              <a:buChar char="-"/>
            </a:pPr>
            <a:r>
              <a:rPr lang="en" sz="1900">
                <a:solidFill>
                  <a:srgbClr val="000000"/>
                </a:solidFill>
              </a:rPr>
              <a:t>xlrd</a:t>
            </a:r>
          </a:p>
          <a:p>
            <a:pPr marL="457200" indent="0" rtl="0">
              <a:lnSpc>
                <a:spcPct val="100000"/>
              </a:lnSpc>
              <a:spcBef>
                <a:spcPts val="0"/>
              </a:spcBef>
              <a:spcAft>
                <a:spcPts val="0"/>
              </a:spcAft>
              <a:buNone/>
            </a:pPr>
            <a:r>
              <a:rPr lang="en" sz="1400">
                <a:solidFill>
                  <a:srgbClr val="000000"/>
                </a:solidFill>
              </a:rPr>
              <a:t>Allows extraction of data from Excel spreadsheets (.xls and .xlsx, versions 2.0 onwards) on any platform. Pure Python (2.6, 2.7, 3.2+). Strong support for Excel dates. Unicode-aware.</a:t>
            </a:r>
          </a:p>
          <a:p>
            <a:pPr marL="457200" lvl="0" indent="0" rtl="0">
              <a:lnSpc>
                <a:spcPct val="100000"/>
              </a:lnSpc>
              <a:spcBef>
                <a:spcPts val="0"/>
              </a:spcBef>
              <a:spcAft>
                <a:spcPts val="0"/>
              </a:spcAft>
              <a:buNone/>
            </a:pPr>
            <a:endParaRPr sz="1400">
              <a:solidFill>
                <a:srgbClr val="000000"/>
              </a:solidFill>
            </a:endParaRPr>
          </a:p>
          <a:p>
            <a:pPr marL="457200" lvl="0" indent="-349250" rtl="0">
              <a:lnSpc>
                <a:spcPct val="100000"/>
              </a:lnSpc>
              <a:spcBef>
                <a:spcPts val="0"/>
              </a:spcBef>
              <a:spcAft>
                <a:spcPts val="0"/>
              </a:spcAft>
              <a:buClr>
                <a:srgbClr val="000000"/>
              </a:buClr>
              <a:buSzPct val="100000"/>
              <a:buChar char="-"/>
            </a:pPr>
            <a:r>
              <a:rPr lang="en" sz="1900">
                <a:solidFill>
                  <a:srgbClr val="000000"/>
                </a:solidFill>
              </a:rPr>
              <a:t>NumPy</a:t>
            </a:r>
          </a:p>
          <a:p>
            <a:pPr marL="457200" indent="0" rtl="0">
              <a:lnSpc>
                <a:spcPct val="100000"/>
              </a:lnSpc>
              <a:spcBef>
                <a:spcPts val="0"/>
              </a:spcBef>
              <a:spcAft>
                <a:spcPts val="0"/>
              </a:spcAft>
              <a:buNone/>
            </a:pPr>
            <a:r>
              <a:rPr lang="en" sz="1400">
                <a:solidFill>
                  <a:schemeClr val="dk1"/>
                </a:solidFill>
              </a:rPr>
              <a:t>NumPy is the fundamental package for scientific computing with Python. It contains, among other things:</a:t>
            </a:r>
          </a:p>
          <a:p>
            <a:pPr marL="1371600" lvl="0" indent="-228600" rtl="0">
              <a:lnSpc>
                <a:spcPct val="100000"/>
              </a:lnSpc>
              <a:spcBef>
                <a:spcPts val="0"/>
              </a:spcBef>
              <a:spcAft>
                <a:spcPts val="0"/>
              </a:spcAft>
              <a:buClr>
                <a:schemeClr val="dk1"/>
              </a:buClr>
              <a:buSzPct val="100000"/>
            </a:pPr>
            <a:r>
              <a:rPr lang="en" sz="1400">
                <a:solidFill>
                  <a:schemeClr val="dk1"/>
                </a:solidFill>
              </a:rPr>
              <a:t>a powerful N-dimensional array object</a:t>
            </a:r>
          </a:p>
          <a:p>
            <a:pPr marL="1371600" lvl="0" indent="-228600" rtl="0">
              <a:lnSpc>
                <a:spcPct val="100000"/>
              </a:lnSpc>
              <a:spcBef>
                <a:spcPts val="0"/>
              </a:spcBef>
              <a:spcAft>
                <a:spcPts val="0"/>
              </a:spcAft>
              <a:buClr>
                <a:schemeClr val="dk1"/>
              </a:buClr>
              <a:buSzPct val="100000"/>
            </a:pPr>
            <a:r>
              <a:rPr lang="en" sz="1400">
                <a:solidFill>
                  <a:schemeClr val="dk1"/>
                </a:solidFill>
              </a:rPr>
              <a:t>useful linear algebra capabilities</a:t>
            </a:r>
          </a:p>
          <a:p>
            <a:pPr marL="1371600" lvl="0" indent="-228600" rtl="0">
              <a:lnSpc>
                <a:spcPct val="100000"/>
              </a:lnSpc>
              <a:spcBef>
                <a:spcPts val="0"/>
              </a:spcBef>
              <a:spcAft>
                <a:spcPts val="0"/>
              </a:spcAft>
              <a:buClr>
                <a:schemeClr val="dk1"/>
              </a:buClr>
              <a:buSzPct val="100000"/>
            </a:pPr>
            <a:r>
              <a:rPr lang="en" sz="1400">
                <a:solidFill>
                  <a:schemeClr val="dk1"/>
                </a:solidFill>
              </a:rPr>
              <a:t>efficient multi-dimensional container of generic data</a:t>
            </a:r>
          </a:p>
          <a:p>
            <a:pPr marL="1828800" lvl="0" indent="-317500" rtl="0">
              <a:lnSpc>
                <a:spcPct val="100000"/>
              </a:lnSpc>
              <a:spcBef>
                <a:spcPts val="0"/>
              </a:spcBef>
              <a:spcAft>
                <a:spcPts val="0"/>
              </a:spcAft>
              <a:buClr>
                <a:schemeClr val="dk1"/>
              </a:buClr>
              <a:buSzPct val="100000"/>
              <a:buChar char="-"/>
            </a:pPr>
            <a:r>
              <a:rPr lang="en" sz="1400">
                <a:solidFill>
                  <a:schemeClr val="dk1"/>
                </a:solidFill>
              </a:rPr>
              <a:t>Arbitrary data-types can be defined. This allows NumPy to seamlessly and speedily integrate with a wide variety of databases.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a:spcBef>
                <a:spcPts val="0"/>
              </a:spcBef>
              <a:buNone/>
            </a:pPr>
            <a:r>
              <a:rPr lang="en" b="1"/>
              <a:t>Goals and Importance</a:t>
            </a:r>
          </a:p>
        </p:txBody>
      </p:sp>
      <p:sp>
        <p:nvSpPr>
          <p:cNvPr id="87" name="Shape 87"/>
          <p:cNvSpPr txBox="1">
            <a:spLocks noGrp="1"/>
          </p:cNvSpPr>
          <p:nvPr>
            <p:ph type="body" idx="1"/>
          </p:nvPr>
        </p:nvSpPr>
        <p:spPr>
          <a:xfrm>
            <a:off x="311700" y="1152475"/>
            <a:ext cx="8520599" cy="3545099"/>
          </a:xfrm>
          <a:prstGeom prst="rect">
            <a:avLst/>
          </a:prstGeom>
          <a:solidFill>
            <a:srgbClr val="FF9900"/>
          </a:solidFill>
        </p:spPr>
        <p:txBody>
          <a:bodyPr lIns="91425" tIns="91425" rIns="91425" bIns="91425" anchor="t" anchorCtr="0">
            <a:noAutofit/>
          </a:bodyPr>
          <a:lstStyle/>
          <a:p>
            <a:pPr rtl="0">
              <a:spcBef>
                <a:spcPts val="0"/>
              </a:spcBef>
              <a:buNone/>
            </a:pPr>
            <a:r>
              <a:rPr lang="en">
                <a:solidFill>
                  <a:srgbClr val="000000"/>
                </a:solidFill>
              </a:rPr>
              <a:t>-Being able to prevent the spread of diseases is important for the health of ourselves, our loved ones, and the economy.</a:t>
            </a:r>
          </a:p>
          <a:p>
            <a:pPr rtl="0">
              <a:spcBef>
                <a:spcPts val="0"/>
              </a:spcBef>
              <a:buNone/>
            </a:pPr>
            <a:r>
              <a:rPr lang="en">
                <a:solidFill>
                  <a:srgbClr val="000000"/>
                </a:solidFill>
              </a:rPr>
              <a:t>-By modeling how other diseases spread we can make inferences about the spread of others.</a:t>
            </a:r>
          </a:p>
          <a:p>
            <a:pPr>
              <a:spcBef>
                <a:spcPts val="0"/>
              </a:spcBef>
              <a:buNone/>
            </a:pPr>
            <a:r>
              <a:rPr lang="en">
                <a:solidFill>
                  <a:srgbClr val="000000"/>
                </a:solidFill>
              </a:rPr>
              <a:t>-The ability to model the spread of diseases gives us invaluable information to help prevent the spread of diseases. It can tell us how much of a population needs to be vaccinated to properly protect it and how health care workers need to respond to new outbreaks.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lvl="0" rtl="0">
              <a:spcBef>
                <a:spcPts val="0"/>
              </a:spcBef>
              <a:buNone/>
            </a:pPr>
            <a:r>
              <a:rPr lang="en" b="1"/>
              <a:t>Data</a:t>
            </a:r>
          </a:p>
        </p:txBody>
      </p:sp>
      <p:sp>
        <p:nvSpPr>
          <p:cNvPr id="93" name="Shape 93"/>
          <p:cNvSpPr txBox="1">
            <a:spLocks noGrp="1"/>
          </p:cNvSpPr>
          <p:nvPr>
            <p:ph type="body" idx="1"/>
          </p:nvPr>
        </p:nvSpPr>
        <p:spPr>
          <a:xfrm>
            <a:off x="311700" y="1152475"/>
            <a:ext cx="8520599" cy="3545099"/>
          </a:xfrm>
          <a:prstGeom prst="rect">
            <a:avLst/>
          </a:prstGeom>
          <a:solidFill>
            <a:srgbClr val="FF9900"/>
          </a:solidFill>
        </p:spPr>
        <p:txBody>
          <a:bodyPr lIns="91425" tIns="91425" rIns="91425" bIns="91425" anchor="t" anchorCtr="0">
            <a:noAutofit/>
          </a:bodyPr>
          <a:lstStyle/>
          <a:p>
            <a:pPr rtl="0">
              <a:spcBef>
                <a:spcPts val="0"/>
              </a:spcBef>
              <a:buNone/>
            </a:pPr>
            <a:r>
              <a:rPr lang="en" dirty="0">
                <a:solidFill>
                  <a:srgbClr val="000000"/>
                </a:solidFill>
              </a:rPr>
              <a:t>-The Council on Foreign Relations website provides an interactive map illustrating the reported cases of a number of diseases, the most prevalent of which was measles.</a:t>
            </a:r>
          </a:p>
          <a:p>
            <a:pPr rtl="0">
              <a:lnSpc>
                <a:spcPct val="100000"/>
              </a:lnSpc>
              <a:spcBef>
                <a:spcPts val="0"/>
              </a:spcBef>
              <a:spcAft>
                <a:spcPts val="0"/>
              </a:spcAft>
              <a:buNone/>
            </a:pPr>
            <a:r>
              <a:rPr lang="en" dirty="0">
                <a:solidFill>
                  <a:srgbClr val="000000"/>
                </a:solidFill>
              </a:rPr>
              <a:t>-This site also provided</a:t>
            </a:r>
          </a:p>
          <a:p>
            <a:pPr rtl="0">
              <a:lnSpc>
                <a:spcPct val="100000"/>
              </a:lnSpc>
              <a:spcBef>
                <a:spcPts val="0"/>
              </a:spcBef>
              <a:spcAft>
                <a:spcPts val="0"/>
              </a:spcAft>
              <a:buNone/>
            </a:pPr>
            <a:r>
              <a:rPr lang="en" dirty="0">
                <a:solidFill>
                  <a:srgbClr val="000000"/>
                </a:solidFill>
              </a:rPr>
              <a:t>an Excel file containing </a:t>
            </a:r>
          </a:p>
          <a:p>
            <a:pPr lvl="0" rtl="0">
              <a:lnSpc>
                <a:spcPct val="100000"/>
              </a:lnSpc>
              <a:spcBef>
                <a:spcPts val="0"/>
              </a:spcBef>
              <a:spcAft>
                <a:spcPts val="0"/>
              </a:spcAft>
              <a:buNone/>
            </a:pPr>
            <a:r>
              <a:rPr lang="en" dirty="0">
                <a:solidFill>
                  <a:srgbClr val="000000"/>
                </a:solidFill>
              </a:rPr>
              <a:t>this data.</a:t>
            </a:r>
          </a:p>
        </p:txBody>
      </p:sp>
      <p:pic>
        <p:nvPicPr>
          <p:cNvPr id="94" name="Shape 94"/>
          <p:cNvPicPr preferRelativeResize="0"/>
          <p:nvPr/>
        </p:nvPicPr>
        <p:blipFill>
          <a:blip r:embed="rId3">
            <a:alphaModFix/>
          </a:blip>
          <a:stretch>
            <a:fillRect/>
          </a:stretch>
        </p:blipFill>
        <p:spPr>
          <a:xfrm>
            <a:off x="3383090" y="1954967"/>
            <a:ext cx="5562224" cy="30500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2150850"/>
            <a:ext cx="8520599" cy="841800"/>
          </a:xfrm>
          <a:prstGeom prst="rect">
            <a:avLst/>
          </a:prstGeom>
          <a:solidFill>
            <a:srgbClr val="4A86E8"/>
          </a:solidFill>
        </p:spPr>
        <p:txBody>
          <a:bodyPr lIns="91425" tIns="91425" rIns="91425" bIns="91425" anchor="ctr" anchorCtr="0">
            <a:noAutofit/>
          </a:bodyPr>
          <a:lstStyle/>
          <a:p>
            <a:pPr>
              <a:spcBef>
                <a:spcPts val="0"/>
              </a:spcBef>
              <a:buNone/>
            </a:pPr>
            <a:r>
              <a:rPr lang="en" b="1"/>
              <a:t>Approach</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599" cy="572699"/>
          </a:xfrm>
          <a:prstGeom prst="rect">
            <a:avLst/>
          </a:prstGeom>
          <a:solidFill>
            <a:srgbClr val="4A86E8"/>
          </a:solidFill>
        </p:spPr>
        <p:txBody>
          <a:bodyPr lIns="91425" tIns="91425" rIns="91425" bIns="91425" anchor="t" anchorCtr="0">
            <a:noAutofit/>
          </a:bodyPr>
          <a:lstStyle/>
          <a:p>
            <a:pPr>
              <a:spcBef>
                <a:spcPts val="0"/>
              </a:spcBef>
              <a:buNone/>
            </a:pPr>
            <a:r>
              <a:rPr lang="en" b="1"/>
              <a:t>Approach</a:t>
            </a:r>
          </a:p>
        </p:txBody>
      </p:sp>
      <p:sp>
        <p:nvSpPr>
          <p:cNvPr id="105" name="Shape 105"/>
          <p:cNvSpPr txBox="1">
            <a:spLocks noGrp="1"/>
          </p:cNvSpPr>
          <p:nvPr>
            <p:ph type="body" idx="1"/>
          </p:nvPr>
        </p:nvSpPr>
        <p:spPr>
          <a:xfrm>
            <a:off x="311700" y="1152475"/>
            <a:ext cx="8520599" cy="3566399"/>
          </a:xfrm>
          <a:prstGeom prst="rect">
            <a:avLst/>
          </a:prstGeom>
          <a:solidFill>
            <a:srgbClr val="FF9900"/>
          </a:solidFill>
          <a:ln>
            <a:noFill/>
          </a:ln>
        </p:spPr>
        <p:txBody>
          <a:bodyPr lIns="91425" tIns="91425" rIns="91425" bIns="91425" anchor="t" anchorCtr="0">
            <a:noAutofit/>
          </a:bodyPr>
          <a:lstStyle/>
          <a:p>
            <a:pPr lvl="0" rtl="0">
              <a:lnSpc>
                <a:spcPct val="115000"/>
              </a:lnSpc>
              <a:spcBef>
                <a:spcPts val="0"/>
              </a:spcBef>
              <a:buNone/>
            </a:pPr>
            <a:r>
              <a:rPr lang="en" sz="1900">
                <a:solidFill>
                  <a:srgbClr val="000000"/>
                </a:solidFill>
              </a:rPr>
              <a:t>-Since the available data does not include any ebola cases, we opted to use the most predominant disease in the data, measles, as our model for determining the world’s locations that are most likely to quickly contribute to spreading ebola and other diseases.</a:t>
            </a:r>
          </a:p>
          <a:p>
            <a:pPr lvl="0" rtl="0">
              <a:lnSpc>
                <a:spcPct val="115000"/>
              </a:lnSpc>
              <a:spcBef>
                <a:spcPts val="0"/>
              </a:spcBef>
              <a:buNone/>
            </a:pPr>
            <a:r>
              <a:rPr lang="en" sz="1900">
                <a:solidFill>
                  <a:srgbClr val="000000"/>
                </a:solidFill>
              </a:rPr>
              <a:t>-Making the above assumptions, those places would require the most vaccination support to help prevent the spread of ebola.</a:t>
            </a:r>
          </a:p>
          <a:p>
            <a:pPr lvl="0">
              <a:lnSpc>
                <a:spcPct val="115000"/>
              </a:lnSpc>
              <a:spcBef>
                <a:spcPts val="0"/>
              </a:spcBef>
              <a:buNone/>
            </a:pPr>
            <a:r>
              <a:rPr lang="en" sz="1900">
                <a:solidFill>
                  <a:srgbClr val="000000"/>
                </a:solidFill>
              </a:rPr>
              <a:t>-We decided to consolidate all city/town measles cases to the number of measles cases in each country, and correlate the number of cases in each country with that in all the other countries.</a:t>
            </a:r>
          </a:p>
        </p:txBody>
      </p:sp>
    </p:spTree>
  </p:cSld>
  <p:clrMapOvr>
    <a:masterClrMapping/>
  </p:clrMapOvr>
  <p:transitio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633</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Comic Sans MS</vt:lpstr>
      <vt:lpstr>Courier New</vt:lpstr>
      <vt:lpstr>simple-light-2</vt:lpstr>
      <vt:lpstr>PowerPoint Presentation</vt:lpstr>
      <vt:lpstr>Contents</vt:lpstr>
      <vt:lpstr>Tools</vt:lpstr>
      <vt:lpstr>Tools</vt:lpstr>
      <vt:lpstr>Tools- Python libraries</vt:lpstr>
      <vt:lpstr>Goals and Importance</vt:lpstr>
      <vt:lpstr>Data</vt:lpstr>
      <vt:lpstr>Approach</vt:lpstr>
      <vt:lpstr>Approach</vt:lpstr>
      <vt:lpstr>Approach</vt:lpstr>
      <vt:lpstr>Visualization</vt:lpstr>
      <vt:lpstr>Problems and Pitfalls</vt:lpstr>
      <vt:lpstr>Problems and Pitfalls</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Fox</cp:lastModifiedBy>
  <cp:revision>3</cp:revision>
  <dcterms:modified xsi:type="dcterms:W3CDTF">2015-12-04T00:36:54Z</dcterms:modified>
</cp:coreProperties>
</file>