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61" r:id="rId7"/>
    <p:sldId id="272" r:id="rId8"/>
    <p:sldId id="285" r:id="rId9"/>
    <p:sldId id="286" r:id="rId10"/>
    <p:sldId id="290" r:id="rId11"/>
    <p:sldId id="262" r:id="rId12"/>
    <p:sldId id="287" r:id="rId13"/>
    <p:sldId id="288" r:id="rId14"/>
    <p:sldId id="289" r:id="rId15"/>
    <p:sldId id="293" r:id="rId16"/>
    <p:sldId id="294" r:id="rId17"/>
    <p:sldId id="295"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B74A-5063-F51C-EB66-06B9833C01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729F82-9555-13BE-D534-4B3CB12FB2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112EFA-D0D6-5174-30F9-675A34C31CC0}"/>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90707E73-9F18-A574-3679-66E73B71C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27C9D-142F-D024-138E-18B6B089CE61}"/>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32597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FF5C-7F6D-B488-A60D-C60928300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23C961-FDA0-50DA-DCF9-E5F94FCEE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B4F08-3D10-4E75-6CE7-3AAB6B133550}"/>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DA13F811-D561-6235-F12D-403C7F0FC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EA45C-34DD-709B-5E16-745096DE58CA}"/>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222573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B2C3E-B199-63D7-8F81-CEA4DE1F3B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088B2E-38CC-14B9-487C-8E81F47DE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2B68B-94E7-EBB0-B80C-AE391D05FAA4}"/>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172796D6-6EBD-C773-CB05-4CA71E32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E0E0D-ABA4-1982-305A-48C44B0601F6}"/>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291277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9ADC-CEA4-D035-9987-2C3534FF28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6BE6F-DC52-EE5A-FA29-20AD5D392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10823-81FC-6A2E-216B-D227DBC9EA31}"/>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0D7A2C43-8E60-06D8-8489-0D542A488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EE08F-F19F-3C97-3931-20B3E355F484}"/>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1460121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C411-3DDC-BC0F-B8AC-F3FABFC32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3B3AE-5A8D-98C1-3056-AFB4360ACC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62B09-32FD-161E-91CE-E98014C883E9}"/>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B80704EC-52E1-B1B9-2743-32BEDE0B1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4C0AE-936A-A6A5-6DB8-DBF7114CAF64}"/>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361604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045F-BDDE-E5A4-D6E0-ED3EEE8F8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FC4720-6C1C-E4A7-3999-1E8A62707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22E82-8746-8E32-4484-BDBDDBA45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AD4E4E-4E27-6A00-BCFE-831B915D82D9}"/>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6" name="Footer Placeholder 5">
            <a:extLst>
              <a:ext uri="{FF2B5EF4-FFF2-40B4-BE49-F238E27FC236}">
                <a16:creationId xmlns:a16="http://schemas.microsoft.com/office/drawing/2014/main" id="{C1087785-3070-32B4-4D72-3FEE20F9C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A2115-4B92-352F-B6D4-4FF987DE573C}"/>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242320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87D5-C84D-DD26-4681-1C9BE317E0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C8C856-30E8-9B42-BA19-2B7259F718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A73785-25FF-D3C9-9134-AFB4C0BAD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5E1B0-FFE0-54B9-3354-063910DBC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008507-C34B-5BDE-A853-D7E7A47C9A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F035D-01A6-02F4-5999-D4D9C6FABF2B}"/>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8" name="Footer Placeholder 7">
            <a:extLst>
              <a:ext uri="{FF2B5EF4-FFF2-40B4-BE49-F238E27FC236}">
                <a16:creationId xmlns:a16="http://schemas.microsoft.com/office/drawing/2014/main" id="{C4E31EB7-2066-20B8-2FAD-1912FE570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FB314-506C-1C82-D498-E8F0720206D9}"/>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197081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9851-AAC5-C4FC-7673-197338A05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4C103F-ABA2-B7EF-A2CD-1EA8748C0FE8}"/>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4" name="Footer Placeholder 3">
            <a:extLst>
              <a:ext uri="{FF2B5EF4-FFF2-40B4-BE49-F238E27FC236}">
                <a16:creationId xmlns:a16="http://schemas.microsoft.com/office/drawing/2014/main" id="{58F74562-7125-7A9D-BD1E-3F339016BB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591342-E715-BF6C-621C-834A7DFD499B}"/>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436738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98C04-8E75-89B4-9688-174C20431590}"/>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3" name="Footer Placeholder 2">
            <a:extLst>
              <a:ext uri="{FF2B5EF4-FFF2-40B4-BE49-F238E27FC236}">
                <a16:creationId xmlns:a16="http://schemas.microsoft.com/office/drawing/2014/main" id="{5B0F8487-D308-42D9-2E65-766491FDF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1F2261-55E7-3C84-1D9C-2894D30795AB}"/>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51427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DB87-4ADF-55A3-70DC-35E27CAB1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CFB3EB-E909-9D3D-1B16-E1EDEC00D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D5D6DB-F4AA-1FC2-4819-91FAA0302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8E9EA-EACA-2CAA-A123-CAE70490E365}"/>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6" name="Footer Placeholder 5">
            <a:extLst>
              <a:ext uri="{FF2B5EF4-FFF2-40B4-BE49-F238E27FC236}">
                <a16:creationId xmlns:a16="http://schemas.microsoft.com/office/drawing/2014/main" id="{0C209799-2C41-9AED-3F9E-572FF6EB4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C7B75-1068-F1D4-5787-4B8AE5103E7F}"/>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399253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7371-4CDF-21E6-8AF7-420EDB66B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232263-4778-CD08-D993-7109A868F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BD0E0B-0ECB-E25F-40EF-7E0C19C54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F5845-C029-530A-4601-DF7C5E1AAB66}"/>
              </a:ext>
            </a:extLst>
          </p:cNvPr>
          <p:cNvSpPr>
            <a:spLocks noGrp="1"/>
          </p:cNvSpPr>
          <p:nvPr>
            <p:ph type="dt" sz="half" idx="10"/>
          </p:nvPr>
        </p:nvSpPr>
        <p:spPr/>
        <p:txBody>
          <a:bodyPr/>
          <a:lstStyle/>
          <a:p>
            <a:fld id="{2FBE12DF-C5F2-4BDB-87B8-3B49FEFD4C70}" type="datetimeFigureOut">
              <a:rPr lang="en-US" smtClean="0"/>
              <a:t>12/14/2024</a:t>
            </a:fld>
            <a:endParaRPr lang="en-US"/>
          </a:p>
        </p:txBody>
      </p:sp>
      <p:sp>
        <p:nvSpPr>
          <p:cNvPr id="6" name="Footer Placeholder 5">
            <a:extLst>
              <a:ext uri="{FF2B5EF4-FFF2-40B4-BE49-F238E27FC236}">
                <a16:creationId xmlns:a16="http://schemas.microsoft.com/office/drawing/2014/main" id="{B33309D6-DB16-67B7-EB6F-4E16CEF61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58970-1F27-62A0-00FD-25CD6E0D1ACA}"/>
              </a:ext>
            </a:extLst>
          </p:cNvPr>
          <p:cNvSpPr>
            <a:spLocks noGrp="1"/>
          </p:cNvSpPr>
          <p:nvPr>
            <p:ph type="sldNum" sz="quarter" idx="12"/>
          </p:nvPr>
        </p:nvSpPr>
        <p:spPr/>
        <p:txBody>
          <a:bodyPr/>
          <a:lstStyle/>
          <a:p>
            <a:fld id="{3E9233B4-E87C-4B6A-A5E7-66B6BBC1D6D1}" type="slidenum">
              <a:rPr lang="en-US" smtClean="0"/>
              <a:t>‹#›</a:t>
            </a:fld>
            <a:endParaRPr lang="en-US"/>
          </a:p>
        </p:txBody>
      </p:sp>
    </p:spTree>
    <p:extLst>
      <p:ext uri="{BB962C8B-B14F-4D97-AF65-F5344CB8AC3E}">
        <p14:creationId xmlns:p14="http://schemas.microsoft.com/office/powerpoint/2010/main" val="22663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C1FAA-8BA8-8707-35C7-58758768E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802088-8DB1-41D1-2BEB-F82F5D98C6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BA94F-141A-93E8-D1C1-C90897D6F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BE12DF-C5F2-4BDB-87B8-3B49FEFD4C70}" type="datetimeFigureOut">
              <a:rPr lang="en-US" smtClean="0"/>
              <a:t>12/14/2024</a:t>
            </a:fld>
            <a:endParaRPr lang="en-US"/>
          </a:p>
        </p:txBody>
      </p:sp>
      <p:sp>
        <p:nvSpPr>
          <p:cNvPr id="5" name="Footer Placeholder 4">
            <a:extLst>
              <a:ext uri="{FF2B5EF4-FFF2-40B4-BE49-F238E27FC236}">
                <a16:creationId xmlns:a16="http://schemas.microsoft.com/office/drawing/2014/main" id="{429CC05A-4ABB-82D1-3EE8-83144E570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186D10-99A8-E509-DBB9-2D8707615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9233B4-E87C-4B6A-A5E7-66B6BBC1D6D1}" type="slidenum">
              <a:rPr lang="en-US" smtClean="0"/>
              <a:t>‹#›</a:t>
            </a:fld>
            <a:endParaRPr lang="en-US"/>
          </a:p>
        </p:txBody>
      </p:sp>
    </p:spTree>
    <p:extLst>
      <p:ext uri="{BB962C8B-B14F-4D97-AF65-F5344CB8AC3E}">
        <p14:creationId xmlns:p14="http://schemas.microsoft.com/office/powerpoint/2010/main" val="369110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11" name="Rectangle 10">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 name="Title 1">
            <a:extLst>
              <a:ext uri="{FF2B5EF4-FFF2-40B4-BE49-F238E27FC236}">
                <a16:creationId xmlns:a16="http://schemas.microsoft.com/office/drawing/2014/main" id="{585D9ADE-B5B1-A005-BB67-B078D25A2BEC}"/>
              </a:ext>
            </a:extLst>
          </p:cNvPr>
          <p:cNvSpPr>
            <a:spLocks noGrp="1"/>
          </p:cNvSpPr>
          <p:nvPr>
            <p:ph type="ctrTitle"/>
          </p:nvPr>
        </p:nvSpPr>
        <p:spPr>
          <a:xfrm>
            <a:off x="1126348" y="1124262"/>
            <a:ext cx="8017652" cy="2690413"/>
          </a:xfrm>
        </p:spPr>
        <p:txBody>
          <a:bodyPr anchor="t">
            <a:normAutofit/>
          </a:bodyPr>
          <a:lstStyle/>
          <a:p>
            <a:pPr algn="l"/>
            <a:r>
              <a:rPr lang="en-US" sz="5400" b="1">
                <a:solidFill>
                  <a:srgbClr val="FFFFFF"/>
                </a:solidFill>
              </a:rPr>
              <a:t>Quantifying the Link Player in Soccer: A Network and Spatial Analysis</a:t>
            </a:r>
          </a:p>
        </p:txBody>
      </p:sp>
      <p:sp>
        <p:nvSpPr>
          <p:cNvPr id="3" name="Subtitle 2">
            <a:extLst>
              <a:ext uri="{FF2B5EF4-FFF2-40B4-BE49-F238E27FC236}">
                <a16:creationId xmlns:a16="http://schemas.microsoft.com/office/drawing/2014/main" id="{9B6F6B44-67D6-9C9B-D35D-D2EF3E9A9F00}"/>
              </a:ext>
            </a:extLst>
          </p:cNvPr>
          <p:cNvSpPr>
            <a:spLocks noGrp="1"/>
          </p:cNvSpPr>
          <p:nvPr>
            <p:ph type="subTitle" idx="1"/>
          </p:nvPr>
        </p:nvSpPr>
        <p:spPr>
          <a:xfrm>
            <a:off x="1126348" y="5099566"/>
            <a:ext cx="6481746" cy="1199733"/>
          </a:xfrm>
        </p:spPr>
        <p:txBody>
          <a:bodyPr anchor="ctr">
            <a:normAutofit/>
          </a:bodyPr>
          <a:lstStyle/>
          <a:p>
            <a:pPr algn="l"/>
            <a:r>
              <a:rPr lang="en-US" sz="2000"/>
              <a:t>Elliott Scott</a:t>
            </a:r>
          </a:p>
        </p:txBody>
      </p:sp>
      <p:pic>
        <p:nvPicPr>
          <p:cNvPr id="7" name="Graphic 6" descr="Soccer">
            <a:extLst>
              <a:ext uri="{FF2B5EF4-FFF2-40B4-BE49-F238E27FC236}">
                <a16:creationId xmlns:a16="http://schemas.microsoft.com/office/drawing/2014/main" id="{99895066-ABDC-FD22-3424-C9E99C1A29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5646" y="5061057"/>
            <a:ext cx="1199733" cy="1199733"/>
          </a:xfrm>
          <a:prstGeom prst="rect">
            <a:avLst/>
          </a:prstGeom>
        </p:spPr>
      </p:pic>
    </p:spTree>
    <p:extLst>
      <p:ext uri="{BB962C8B-B14F-4D97-AF65-F5344CB8AC3E}">
        <p14:creationId xmlns:p14="http://schemas.microsoft.com/office/powerpoint/2010/main" val="405384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BF18E-3BB5-3EB7-3EDF-FAEA8DFB532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799306-2D17-D3D6-64A0-548E19D42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02723-86C0-2D88-7D7B-8A1AF8B2FAF0}"/>
              </a:ext>
            </a:extLst>
          </p:cNvPr>
          <p:cNvSpPr>
            <a:spLocks noGrp="1"/>
          </p:cNvSpPr>
          <p:nvPr>
            <p:ph type="title"/>
          </p:nvPr>
        </p:nvSpPr>
        <p:spPr>
          <a:xfrm>
            <a:off x="838200" y="365125"/>
            <a:ext cx="10515600" cy="1325563"/>
          </a:xfrm>
        </p:spPr>
        <p:txBody>
          <a:bodyPr>
            <a:normAutofit/>
          </a:bodyPr>
          <a:lstStyle/>
          <a:p>
            <a:r>
              <a:rPr lang="en-US" sz="5400" b="1" dirty="0"/>
              <a:t>Players Central to Creating Shots</a:t>
            </a:r>
          </a:p>
        </p:txBody>
      </p:sp>
      <p:sp>
        <p:nvSpPr>
          <p:cNvPr id="10" name="sketch line">
            <a:extLst>
              <a:ext uri="{FF2B5EF4-FFF2-40B4-BE49-F238E27FC236}">
                <a16:creationId xmlns:a16="http://schemas.microsoft.com/office/drawing/2014/main" id="{C9F0D1FC-45F7-5118-D79C-A8763C749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C58A0B-4A34-CDD9-92A2-0AA44AEFBAE7}"/>
              </a:ext>
            </a:extLst>
          </p:cNvPr>
          <p:cNvPicPr>
            <a:picLocks noChangeAspect="1"/>
          </p:cNvPicPr>
          <p:nvPr/>
        </p:nvPicPr>
        <p:blipFill>
          <a:blip r:embed="rId2"/>
          <a:stretch>
            <a:fillRect/>
          </a:stretch>
        </p:blipFill>
        <p:spPr>
          <a:xfrm>
            <a:off x="154596" y="2172936"/>
            <a:ext cx="6417677" cy="3851912"/>
          </a:xfrm>
          <a:prstGeom prst="rect">
            <a:avLst/>
          </a:prstGeom>
        </p:spPr>
      </p:pic>
      <p:sp>
        <p:nvSpPr>
          <p:cNvPr id="5" name="TextBox 4">
            <a:extLst>
              <a:ext uri="{FF2B5EF4-FFF2-40B4-BE49-F238E27FC236}">
                <a16:creationId xmlns:a16="http://schemas.microsoft.com/office/drawing/2014/main" id="{D9E60709-5BDD-A438-9B9C-338CE3A728AB}"/>
              </a:ext>
            </a:extLst>
          </p:cNvPr>
          <p:cNvSpPr txBox="1"/>
          <p:nvPr/>
        </p:nvSpPr>
        <p:spPr>
          <a:xfrm>
            <a:off x="7333047" y="2806230"/>
            <a:ext cx="4189917" cy="2031325"/>
          </a:xfrm>
          <a:prstGeom prst="rect">
            <a:avLst/>
          </a:prstGeom>
          <a:noFill/>
        </p:spPr>
        <p:txBody>
          <a:bodyPr wrap="square">
            <a:spAutoFit/>
          </a:bodyPr>
          <a:lstStyle/>
          <a:p>
            <a:pPr marL="285750" indent="-285750">
              <a:buFont typeface="Arial" panose="020B0604020202020204" pitchFamily="34" charset="0"/>
              <a:buChar char="•"/>
            </a:pPr>
            <a:r>
              <a:rPr lang="en-US" dirty="0"/>
              <a:t>Analyzed only possession which lead to a shot.</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a:t>Exequiel</a:t>
            </a:r>
            <a:r>
              <a:rPr lang="en-US" b="1" dirty="0"/>
              <a:t> Alejandro Palacios</a:t>
            </a:r>
            <a:r>
              <a:rPr lang="en-US" dirty="0"/>
              <a:t>, </a:t>
            </a:r>
            <a:r>
              <a:rPr lang="en-US" b="1" dirty="0"/>
              <a:t>Granit Xhaka</a:t>
            </a:r>
            <a:r>
              <a:rPr lang="en-US" dirty="0"/>
              <a:t>, and </a:t>
            </a:r>
            <a:r>
              <a:rPr lang="en-US" b="1" dirty="0"/>
              <a:t>Florian Wirtz</a:t>
            </a:r>
            <a:r>
              <a:rPr lang="en-US" dirty="0"/>
              <a:t> completed the most passes.</a:t>
            </a:r>
          </a:p>
          <a:p>
            <a:endParaRPr lang="en-US" b="1" dirty="0"/>
          </a:p>
        </p:txBody>
      </p:sp>
    </p:spTree>
    <p:extLst>
      <p:ext uri="{BB962C8B-B14F-4D97-AF65-F5344CB8AC3E}">
        <p14:creationId xmlns:p14="http://schemas.microsoft.com/office/powerpoint/2010/main" val="86311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BADA3-FEB9-5CD9-2AE9-5E8BDB20B532}"/>
              </a:ext>
            </a:extLst>
          </p:cNvPr>
          <p:cNvSpPr>
            <a:spLocks noGrp="1"/>
          </p:cNvSpPr>
          <p:nvPr>
            <p:ph type="title"/>
          </p:nvPr>
        </p:nvSpPr>
        <p:spPr>
          <a:xfrm>
            <a:off x="640080" y="329184"/>
            <a:ext cx="6894576" cy="1783080"/>
          </a:xfrm>
        </p:spPr>
        <p:txBody>
          <a:bodyPr anchor="b">
            <a:normAutofit/>
          </a:bodyPr>
          <a:lstStyle/>
          <a:p>
            <a:r>
              <a:rPr lang="en-US" sz="4600" b="1"/>
              <a:t>When is a player important to the passing structure?</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football field with green and yellow markings&#10;&#10;Description automatically generated">
            <a:extLst>
              <a:ext uri="{FF2B5EF4-FFF2-40B4-BE49-F238E27FC236}">
                <a16:creationId xmlns:a16="http://schemas.microsoft.com/office/drawing/2014/main" id="{19D3CBCC-AFF4-4064-3A39-2A161CFD993C}"/>
              </a:ext>
            </a:extLst>
          </p:cNvPr>
          <p:cNvPicPr>
            <a:picLocks noChangeAspect="1"/>
          </p:cNvPicPr>
          <p:nvPr/>
        </p:nvPicPr>
        <p:blipFill>
          <a:blip r:embed="rId2"/>
          <a:srcRect l="35781" t="10007" r="36157" b="224"/>
          <a:stretch/>
        </p:blipFill>
        <p:spPr>
          <a:xfrm>
            <a:off x="8469746" y="1886801"/>
            <a:ext cx="3562465" cy="4814881"/>
          </a:xfrm>
          <a:prstGeom prst="rect">
            <a:avLst/>
          </a:prstGeom>
        </p:spPr>
      </p:pic>
      <p:sp>
        <p:nvSpPr>
          <p:cNvPr id="8" name="Rectangle 7">
            <a:extLst>
              <a:ext uri="{FF2B5EF4-FFF2-40B4-BE49-F238E27FC236}">
                <a16:creationId xmlns:a16="http://schemas.microsoft.com/office/drawing/2014/main" id="{A1F6FE45-AE4B-25F1-11A4-B77769B8AE79}"/>
              </a:ext>
            </a:extLst>
          </p:cNvPr>
          <p:cNvSpPr/>
          <p:nvPr/>
        </p:nvSpPr>
        <p:spPr>
          <a:xfrm>
            <a:off x="535709" y="3066473"/>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D3C54A34-991A-51C0-523A-661036A77C59}"/>
              </a:ext>
            </a:extLst>
          </p:cNvPr>
          <p:cNvSpPr txBox="1">
            <a:spLocks/>
          </p:cNvSpPr>
          <p:nvPr/>
        </p:nvSpPr>
        <p:spPr>
          <a:xfrm>
            <a:off x="640080" y="2706624"/>
            <a:ext cx="2721956" cy="3483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Balance in play is preferred</a:t>
            </a:r>
          </a:p>
          <a:p>
            <a:r>
              <a:rPr lang="en-US" sz="2200" dirty="0"/>
              <a:t>Forward, down field passes → Low space, high goal potential</a:t>
            </a:r>
          </a:p>
          <a:p>
            <a:r>
              <a:rPr lang="en-US" sz="2200" dirty="0"/>
              <a:t>Passing sideways → more space, Low goal potential</a:t>
            </a:r>
          </a:p>
          <a:p>
            <a:r>
              <a:rPr lang="en-US" sz="2200" dirty="0"/>
              <a:t>Forward passes into space → Ideal goal scoring opportunities</a:t>
            </a:r>
          </a:p>
        </p:txBody>
      </p:sp>
      <p:sp>
        <p:nvSpPr>
          <p:cNvPr id="14" name="Rectangle 13">
            <a:extLst>
              <a:ext uri="{FF2B5EF4-FFF2-40B4-BE49-F238E27FC236}">
                <a16:creationId xmlns:a16="http://schemas.microsoft.com/office/drawing/2014/main" id="{65849C7A-267A-8FED-EE32-A3D5C18F1728}"/>
              </a:ext>
            </a:extLst>
          </p:cNvPr>
          <p:cNvSpPr/>
          <p:nvPr/>
        </p:nvSpPr>
        <p:spPr>
          <a:xfrm>
            <a:off x="535708" y="3195135"/>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5D3C5503-D9F9-1A07-1FB0-87F531F0DC9F}"/>
              </a:ext>
            </a:extLst>
          </p:cNvPr>
          <p:cNvPicPr>
            <a:picLocks noChangeAspect="1"/>
          </p:cNvPicPr>
          <p:nvPr/>
        </p:nvPicPr>
        <p:blipFill>
          <a:blip r:embed="rId3"/>
          <a:stretch>
            <a:fillRect/>
          </a:stretch>
        </p:blipFill>
        <p:spPr>
          <a:xfrm>
            <a:off x="3518776" y="2506143"/>
            <a:ext cx="4846599" cy="3489551"/>
          </a:xfrm>
          <a:prstGeom prst="rect">
            <a:avLst/>
          </a:prstGeom>
        </p:spPr>
      </p:pic>
    </p:spTree>
    <p:extLst>
      <p:ext uri="{BB962C8B-B14F-4D97-AF65-F5344CB8AC3E}">
        <p14:creationId xmlns:p14="http://schemas.microsoft.com/office/powerpoint/2010/main" val="185835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1A2872-264B-91D2-C227-A15982D025F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AE5BCB-5C10-7543-3304-44B5652AF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BAFF2-297C-CF60-AFCC-EE9D06371DFA}"/>
              </a:ext>
            </a:extLst>
          </p:cNvPr>
          <p:cNvSpPr>
            <a:spLocks noGrp="1"/>
          </p:cNvSpPr>
          <p:nvPr>
            <p:ph type="title"/>
          </p:nvPr>
        </p:nvSpPr>
        <p:spPr>
          <a:xfrm>
            <a:off x="640080" y="329184"/>
            <a:ext cx="6894576" cy="1783080"/>
          </a:xfrm>
        </p:spPr>
        <p:txBody>
          <a:bodyPr anchor="b">
            <a:normAutofit/>
          </a:bodyPr>
          <a:lstStyle/>
          <a:p>
            <a:r>
              <a:rPr lang="en-US" sz="4600" b="1"/>
              <a:t>When is a player important to the passing structure?</a:t>
            </a:r>
          </a:p>
        </p:txBody>
      </p:sp>
      <p:sp>
        <p:nvSpPr>
          <p:cNvPr id="19" name="sketch line">
            <a:extLst>
              <a:ext uri="{FF2B5EF4-FFF2-40B4-BE49-F238E27FC236}">
                <a16:creationId xmlns:a16="http://schemas.microsoft.com/office/drawing/2014/main" id="{7813B837-4FB5-844D-E8F7-65A8A0A07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football field with green and yellow markings&#10;&#10;Description automatically generated">
            <a:extLst>
              <a:ext uri="{FF2B5EF4-FFF2-40B4-BE49-F238E27FC236}">
                <a16:creationId xmlns:a16="http://schemas.microsoft.com/office/drawing/2014/main" id="{06B4DB81-9C3F-31D9-1D20-DC371DEBAE07}"/>
              </a:ext>
            </a:extLst>
          </p:cNvPr>
          <p:cNvPicPr>
            <a:picLocks noChangeAspect="1"/>
          </p:cNvPicPr>
          <p:nvPr/>
        </p:nvPicPr>
        <p:blipFill>
          <a:blip r:embed="rId2"/>
          <a:srcRect l="35781" t="10007" r="36157" b="224"/>
          <a:stretch/>
        </p:blipFill>
        <p:spPr>
          <a:xfrm>
            <a:off x="8469746" y="1886801"/>
            <a:ext cx="3562465" cy="4814881"/>
          </a:xfrm>
          <a:prstGeom prst="rect">
            <a:avLst/>
          </a:prstGeom>
        </p:spPr>
      </p:pic>
      <p:sp>
        <p:nvSpPr>
          <p:cNvPr id="8" name="Rectangle 7">
            <a:extLst>
              <a:ext uri="{FF2B5EF4-FFF2-40B4-BE49-F238E27FC236}">
                <a16:creationId xmlns:a16="http://schemas.microsoft.com/office/drawing/2014/main" id="{CDF926C0-8FFC-11A3-9542-E60790BE07EC}"/>
              </a:ext>
            </a:extLst>
          </p:cNvPr>
          <p:cNvSpPr/>
          <p:nvPr/>
        </p:nvSpPr>
        <p:spPr>
          <a:xfrm>
            <a:off x="535709" y="3066473"/>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4401616C-B36B-CA62-BFB3-C4AC608A061C}"/>
              </a:ext>
            </a:extLst>
          </p:cNvPr>
          <p:cNvSpPr txBox="1">
            <a:spLocks/>
          </p:cNvSpPr>
          <p:nvPr/>
        </p:nvSpPr>
        <p:spPr>
          <a:xfrm>
            <a:off x="640080" y="2706624"/>
            <a:ext cx="2721956" cy="3483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Balance in play is preferred </a:t>
            </a:r>
          </a:p>
          <a:p>
            <a:r>
              <a:rPr lang="en-US" sz="2200" dirty="0"/>
              <a:t>Forward, down field passes → Low space, closer to goal</a:t>
            </a:r>
          </a:p>
          <a:p>
            <a:r>
              <a:rPr lang="en-US" sz="2200" dirty="0"/>
              <a:t>Passing sideways → more space, Low goal potential</a:t>
            </a:r>
          </a:p>
          <a:p>
            <a:r>
              <a:rPr lang="en-US" sz="2200" dirty="0"/>
              <a:t>Forward passes into space → Ideal goal scoring opportunities</a:t>
            </a:r>
          </a:p>
        </p:txBody>
      </p:sp>
      <p:sp>
        <p:nvSpPr>
          <p:cNvPr id="14" name="Rectangle 13">
            <a:extLst>
              <a:ext uri="{FF2B5EF4-FFF2-40B4-BE49-F238E27FC236}">
                <a16:creationId xmlns:a16="http://schemas.microsoft.com/office/drawing/2014/main" id="{878C5B69-D123-66EF-EF52-95C142628459}"/>
              </a:ext>
            </a:extLst>
          </p:cNvPr>
          <p:cNvSpPr/>
          <p:nvPr/>
        </p:nvSpPr>
        <p:spPr>
          <a:xfrm>
            <a:off x="640265" y="4117987"/>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3" name="Picture 2">
            <a:extLst>
              <a:ext uri="{FF2B5EF4-FFF2-40B4-BE49-F238E27FC236}">
                <a16:creationId xmlns:a16="http://schemas.microsoft.com/office/drawing/2014/main" id="{3B108B41-C31D-9501-7C7A-0CC379C034AC}"/>
              </a:ext>
            </a:extLst>
          </p:cNvPr>
          <p:cNvPicPr>
            <a:picLocks noChangeAspect="1"/>
          </p:cNvPicPr>
          <p:nvPr/>
        </p:nvPicPr>
        <p:blipFill>
          <a:blip r:embed="rId3"/>
          <a:stretch>
            <a:fillRect/>
          </a:stretch>
        </p:blipFill>
        <p:spPr>
          <a:xfrm>
            <a:off x="3518776" y="2506143"/>
            <a:ext cx="4846599" cy="3489551"/>
          </a:xfrm>
          <a:prstGeom prst="rect">
            <a:avLst/>
          </a:prstGeom>
        </p:spPr>
      </p:pic>
    </p:spTree>
    <p:extLst>
      <p:ext uri="{BB962C8B-B14F-4D97-AF65-F5344CB8AC3E}">
        <p14:creationId xmlns:p14="http://schemas.microsoft.com/office/powerpoint/2010/main" val="13763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515CFF-5DC7-5632-68BB-B1ADCBB246C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8360E3A-2100-784D-2AB8-E1104D360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57D4F-2A79-85E8-1360-5322BA7B666A}"/>
              </a:ext>
            </a:extLst>
          </p:cNvPr>
          <p:cNvSpPr>
            <a:spLocks noGrp="1"/>
          </p:cNvSpPr>
          <p:nvPr>
            <p:ph type="title"/>
          </p:nvPr>
        </p:nvSpPr>
        <p:spPr>
          <a:xfrm>
            <a:off x="640080" y="329184"/>
            <a:ext cx="6894576" cy="1783080"/>
          </a:xfrm>
        </p:spPr>
        <p:txBody>
          <a:bodyPr anchor="b">
            <a:normAutofit/>
          </a:bodyPr>
          <a:lstStyle/>
          <a:p>
            <a:r>
              <a:rPr lang="en-US" sz="4600" b="1"/>
              <a:t>When is a player important to the passing structure?</a:t>
            </a:r>
          </a:p>
        </p:txBody>
      </p:sp>
      <p:sp>
        <p:nvSpPr>
          <p:cNvPr id="19" name="sketch line">
            <a:extLst>
              <a:ext uri="{FF2B5EF4-FFF2-40B4-BE49-F238E27FC236}">
                <a16:creationId xmlns:a16="http://schemas.microsoft.com/office/drawing/2014/main" id="{96ADCF5A-18EC-8959-80AA-0F02CB94E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football field with green and yellow markings&#10;&#10;Description automatically generated">
            <a:extLst>
              <a:ext uri="{FF2B5EF4-FFF2-40B4-BE49-F238E27FC236}">
                <a16:creationId xmlns:a16="http://schemas.microsoft.com/office/drawing/2014/main" id="{AEA3D815-1220-F119-567C-A045F44ECF65}"/>
              </a:ext>
            </a:extLst>
          </p:cNvPr>
          <p:cNvPicPr>
            <a:picLocks noChangeAspect="1"/>
          </p:cNvPicPr>
          <p:nvPr/>
        </p:nvPicPr>
        <p:blipFill>
          <a:blip r:embed="rId2"/>
          <a:srcRect l="35781" t="10007" r="36157" b="224"/>
          <a:stretch/>
        </p:blipFill>
        <p:spPr>
          <a:xfrm>
            <a:off x="8469746" y="1886801"/>
            <a:ext cx="3562465" cy="4814881"/>
          </a:xfrm>
          <a:prstGeom prst="rect">
            <a:avLst/>
          </a:prstGeom>
        </p:spPr>
      </p:pic>
      <p:sp>
        <p:nvSpPr>
          <p:cNvPr id="8" name="Rectangle 7">
            <a:extLst>
              <a:ext uri="{FF2B5EF4-FFF2-40B4-BE49-F238E27FC236}">
                <a16:creationId xmlns:a16="http://schemas.microsoft.com/office/drawing/2014/main" id="{0BE6D627-C187-8C54-01D1-37D75ACEE590}"/>
              </a:ext>
            </a:extLst>
          </p:cNvPr>
          <p:cNvSpPr/>
          <p:nvPr/>
        </p:nvSpPr>
        <p:spPr>
          <a:xfrm>
            <a:off x="535709" y="3066473"/>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33EC4E8A-74DE-38B6-A2E4-65501AC1B535}"/>
              </a:ext>
            </a:extLst>
          </p:cNvPr>
          <p:cNvSpPr txBox="1">
            <a:spLocks/>
          </p:cNvSpPr>
          <p:nvPr/>
        </p:nvSpPr>
        <p:spPr>
          <a:xfrm>
            <a:off x="640080" y="2706624"/>
            <a:ext cx="2721956" cy="3483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Balance in play is preferred </a:t>
            </a:r>
          </a:p>
          <a:p>
            <a:r>
              <a:rPr lang="en-US" sz="2200" dirty="0"/>
              <a:t>Forward, down field passes → Low space, closer to goal</a:t>
            </a:r>
          </a:p>
          <a:p>
            <a:r>
              <a:rPr lang="en-US" sz="2200" dirty="0"/>
              <a:t>Passing backwards → more space, further from goal</a:t>
            </a:r>
          </a:p>
          <a:p>
            <a:r>
              <a:rPr lang="en-US" sz="2200" dirty="0"/>
              <a:t>Forward passes into space → Ideal goal scoring opportunities</a:t>
            </a:r>
          </a:p>
        </p:txBody>
      </p:sp>
      <p:sp>
        <p:nvSpPr>
          <p:cNvPr id="14" name="Rectangle 13">
            <a:extLst>
              <a:ext uri="{FF2B5EF4-FFF2-40B4-BE49-F238E27FC236}">
                <a16:creationId xmlns:a16="http://schemas.microsoft.com/office/drawing/2014/main" id="{F51C8B91-A39D-8BE9-0E28-0C751613526F}"/>
              </a:ext>
            </a:extLst>
          </p:cNvPr>
          <p:cNvSpPr/>
          <p:nvPr/>
        </p:nvSpPr>
        <p:spPr>
          <a:xfrm>
            <a:off x="483339" y="5042223"/>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472C1DD-BA73-B0FE-1A59-CE29EEF4B588}"/>
              </a:ext>
            </a:extLst>
          </p:cNvPr>
          <p:cNvPicPr>
            <a:picLocks noChangeAspect="1"/>
          </p:cNvPicPr>
          <p:nvPr/>
        </p:nvPicPr>
        <p:blipFill>
          <a:blip r:embed="rId3"/>
          <a:stretch>
            <a:fillRect/>
          </a:stretch>
        </p:blipFill>
        <p:spPr>
          <a:xfrm>
            <a:off x="3518776" y="2506143"/>
            <a:ext cx="4846599" cy="3489551"/>
          </a:xfrm>
          <a:prstGeom prst="rect">
            <a:avLst/>
          </a:prstGeom>
        </p:spPr>
      </p:pic>
    </p:spTree>
    <p:extLst>
      <p:ext uri="{BB962C8B-B14F-4D97-AF65-F5344CB8AC3E}">
        <p14:creationId xmlns:p14="http://schemas.microsoft.com/office/powerpoint/2010/main" val="4150359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65C9F0-1FED-832C-6E5C-27CA6EDF5BE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31B6587-5FA4-04F8-C688-934E87353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7FAA0-D561-DCFA-88E2-790D3329F024}"/>
              </a:ext>
            </a:extLst>
          </p:cNvPr>
          <p:cNvSpPr>
            <a:spLocks noGrp="1"/>
          </p:cNvSpPr>
          <p:nvPr>
            <p:ph type="title"/>
          </p:nvPr>
        </p:nvSpPr>
        <p:spPr>
          <a:xfrm>
            <a:off x="640080" y="329184"/>
            <a:ext cx="6894576" cy="1783080"/>
          </a:xfrm>
        </p:spPr>
        <p:txBody>
          <a:bodyPr anchor="b">
            <a:normAutofit/>
          </a:bodyPr>
          <a:lstStyle/>
          <a:p>
            <a:r>
              <a:rPr lang="en-US" sz="4600" b="1"/>
              <a:t>When is a player important to the passing structure?</a:t>
            </a:r>
          </a:p>
        </p:txBody>
      </p:sp>
      <p:sp>
        <p:nvSpPr>
          <p:cNvPr id="19" name="sketch line">
            <a:extLst>
              <a:ext uri="{FF2B5EF4-FFF2-40B4-BE49-F238E27FC236}">
                <a16:creationId xmlns:a16="http://schemas.microsoft.com/office/drawing/2014/main" id="{5D0DE459-EC0E-9876-4047-9FD4EE436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football field with green and yellow markings&#10;&#10;Description automatically generated">
            <a:extLst>
              <a:ext uri="{FF2B5EF4-FFF2-40B4-BE49-F238E27FC236}">
                <a16:creationId xmlns:a16="http://schemas.microsoft.com/office/drawing/2014/main" id="{C181A5BA-5957-021B-968B-1CE6C1883A0A}"/>
              </a:ext>
            </a:extLst>
          </p:cNvPr>
          <p:cNvPicPr>
            <a:picLocks noChangeAspect="1"/>
          </p:cNvPicPr>
          <p:nvPr/>
        </p:nvPicPr>
        <p:blipFill>
          <a:blip r:embed="rId2"/>
          <a:srcRect l="35781" t="10007" r="36157" b="224"/>
          <a:stretch/>
        </p:blipFill>
        <p:spPr>
          <a:xfrm>
            <a:off x="8469746" y="1886801"/>
            <a:ext cx="3562465" cy="4814881"/>
          </a:xfrm>
          <a:prstGeom prst="rect">
            <a:avLst/>
          </a:prstGeom>
        </p:spPr>
      </p:pic>
      <p:sp>
        <p:nvSpPr>
          <p:cNvPr id="8" name="Rectangle 7">
            <a:extLst>
              <a:ext uri="{FF2B5EF4-FFF2-40B4-BE49-F238E27FC236}">
                <a16:creationId xmlns:a16="http://schemas.microsoft.com/office/drawing/2014/main" id="{CB0DD875-BA01-49FD-7ABB-F968805BF248}"/>
              </a:ext>
            </a:extLst>
          </p:cNvPr>
          <p:cNvSpPr/>
          <p:nvPr/>
        </p:nvSpPr>
        <p:spPr>
          <a:xfrm>
            <a:off x="535709" y="3066473"/>
            <a:ext cx="2826326" cy="28817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98FE0B13-97A7-71BF-CD6F-01CCADAD3692}"/>
              </a:ext>
            </a:extLst>
          </p:cNvPr>
          <p:cNvSpPr txBox="1">
            <a:spLocks/>
          </p:cNvSpPr>
          <p:nvPr/>
        </p:nvSpPr>
        <p:spPr>
          <a:xfrm>
            <a:off x="640080" y="2706624"/>
            <a:ext cx="2721956" cy="34838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Balance in play is preferred </a:t>
            </a:r>
          </a:p>
          <a:p>
            <a:r>
              <a:rPr lang="en-US" sz="2200" dirty="0"/>
              <a:t>Forward, down field passes → Low space, closer to goal</a:t>
            </a:r>
          </a:p>
          <a:p>
            <a:r>
              <a:rPr lang="en-US" sz="2200" dirty="0"/>
              <a:t>Passing backwards → more space, further from goal</a:t>
            </a:r>
          </a:p>
          <a:p>
            <a:r>
              <a:rPr lang="en-US" sz="2200" dirty="0"/>
              <a:t>Forward passes into space → Ideal goal scoring opportunities</a:t>
            </a:r>
          </a:p>
        </p:txBody>
      </p:sp>
      <p:pic>
        <p:nvPicPr>
          <p:cNvPr id="3" name="Picture 2">
            <a:extLst>
              <a:ext uri="{FF2B5EF4-FFF2-40B4-BE49-F238E27FC236}">
                <a16:creationId xmlns:a16="http://schemas.microsoft.com/office/drawing/2014/main" id="{1E397073-7989-9394-B53C-485D40CBFAA9}"/>
              </a:ext>
            </a:extLst>
          </p:cNvPr>
          <p:cNvPicPr>
            <a:picLocks noChangeAspect="1"/>
          </p:cNvPicPr>
          <p:nvPr/>
        </p:nvPicPr>
        <p:blipFill>
          <a:blip r:embed="rId3"/>
          <a:stretch>
            <a:fillRect/>
          </a:stretch>
        </p:blipFill>
        <p:spPr>
          <a:xfrm>
            <a:off x="3518776" y="2506143"/>
            <a:ext cx="4846599" cy="3489551"/>
          </a:xfrm>
          <a:prstGeom prst="rect">
            <a:avLst/>
          </a:prstGeom>
        </p:spPr>
      </p:pic>
    </p:spTree>
    <p:extLst>
      <p:ext uri="{BB962C8B-B14F-4D97-AF65-F5344CB8AC3E}">
        <p14:creationId xmlns:p14="http://schemas.microsoft.com/office/powerpoint/2010/main" val="166581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54C5AE-9B1E-F0A1-7162-A79533F21B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2D6486-E627-F3BA-CF39-C972617DD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18071-840F-7E1C-6090-07D0B552CC01}"/>
              </a:ext>
            </a:extLst>
          </p:cNvPr>
          <p:cNvSpPr>
            <a:spLocks noGrp="1"/>
          </p:cNvSpPr>
          <p:nvPr>
            <p:ph type="title"/>
          </p:nvPr>
        </p:nvSpPr>
        <p:spPr>
          <a:xfrm>
            <a:off x="838200" y="365125"/>
            <a:ext cx="10515600" cy="1325563"/>
          </a:xfrm>
        </p:spPr>
        <p:txBody>
          <a:bodyPr>
            <a:normAutofit/>
          </a:bodyPr>
          <a:lstStyle/>
          <a:p>
            <a:pPr algn="ctr"/>
            <a:r>
              <a:rPr lang="en-US" sz="5400" b="1" dirty="0"/>
              <a:t>Identifying Key Players</a:t>
            </a:r>
          </a:p>
        </p:txBody>
      </p:sp>
      <p:sp>
        <p:nvSpPr>
          <p:cNvPr id="10" name="sketch line">
            <a:extLst>
              <a:ext uri="{FF2B5EF4-FFF2-40B4-BE49-F238E27FC236}">
                <a16:creationId xmlns:a16="http://schemas.microsoft.com/office/drawing/2014/main" id="{8ADAFD18-B996-816A-7EAF-D54DAD890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5E04B6-6006-7A8B-9A6A-A304DCE8C2DF}"/>
              </a:ext>
            </a:extLst>
          </p:cNvPr>
          <p:cNvSpPr txBox="1"/>
          <p:nvPr/>
        </p:nvSpPr>
        <p:spPr>
          <a:xfrm>
            <a:off x="-355600" y="2055813"/>
            <a:ext cx="65" cy="830997"/>
          </a:xfrm>
          <a:prstGeom prst="rect">
            <a:avLst/>
          </a:prstGeom>
          <a:noFill/>
        </p:spPr>
        <p:txBody>
          <a:bodyPr wrap="none" lIns="0" tIns="0" rIns="0" bIns="0" rtlCol="0">
            <a:spAutoFit/>
          </a:body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EFA9FB1C-ACFB-DF19-5101-3DFEF2DA4675}"/>
              </a:ext>
            </a:extLst>
          </p:cNvPr>
          <p:cNvPicPr>
            <a:picLocks/>
          </p:cNvPicPr>
          <p:nvPr/>
        </p:nvPicPr>
        <p:blipFill>
          <a:blip r:embed="rId2"/>
          <a:stretch>
            <a:fillRect/>
          </a:stretch>
        </p:blipFill>
        <p:spPr>
          <a:xfrm>
            <a:off x="526474" y="1911047"/>
            <a:ext cx="8220362" cy="815079"/>
          </a:xfrm>
          <a:prstGeom prst="rect">
            <a:avLst/>
          </a:prstGeom>
        </p:spPr>
      </p:pic>
    </p:spTree>
    <p:extLst>
      <p:ext uri="{BB962C8B-B14F-4D97-AF65-F5344CB8AC3E}">
        <p14:creationId xmlns:p14="http://schemas.microsoft.com/office/powerpoint/2010/main" val="76174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1939B1-E79D-D19F-8BA3-83D09294CB1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6257C9-4A2E-F7CF-56CD-6C8F0CA2E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198D86-447F-CACF-90E2-3830357CEFED}"/>
              </a:ext>
            </a:extLst>
          </p:cNvPr>
          <p:cNvSpPr>
            <a:spLocks noGrp="1"/>
          </p:cNvSpPr>
          <p:nvPr>
            <p:ph type="title"/>
          </p:nvPr>
        </p:nvSpPr>
        <p:spPr>
          <a:xfrm>
            <a:off x="838200" y="365125"/>
            <a:ext cx="10515600" cy="1325563"/>
          </a:xfrm>
        </p:spPr>
        <p:txBody>
          <a:bodyPr>
            <a:normAutofit/>
          </a:bodyPr>
          <a:lstStyle/>
          <a:p>
            <a:pPr algn="ctr"/>
            <a:r>
              <a:rPr lang="en-US" sz="5400" b="1" dirty="0"/>
              <a:t>Identifying Key Players</a:t>
            </a:r>
          </a:p>
        </p:txBody>
      </p:sp>
      <p:sp>
        <p:nvSpPr>
          <p:cNvPr id="10" name="sketch line">
            <a:extLst>
              <a:ext uri="{FF2B5EF4-FFF2-40B4-BE49-F238E27FC236}">
                <a16:creationId xmlns:a16="http://schemas.microsoft.com/office/drawing/2014/main" id="{84BEF07A-6783-6D04-93DB-9332DD0AB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CD6E75A-88C2-6C19-0CEE-DF24D72E941C}"/>
              </a:ext>
            </a:extLst>
          </p:cNvPr>
          <p:cNvPicPr>
            <a:picLocks noChangeAspect="1"/>
          </p:cNvPicPr>
          <p:nvPr/>
        </p:nvPicPr>
        <p:blipFill>
          <a:blip r:embed="rId2"/>
          <a:stretch>
            <a:fillRect/>
          </a:stretch>
        </p:blipFill>
        <p:spPr>
          <a:xfrm>
            <a:off x="-3048" y="2731099"/>
            <a:ext cx="12192000" cy="4126901"/>
          </a:xfrm>
          <a:prstGeom prst="rect">
            <a:avLst/>
          </a:prstGeom>
        </p:spPr>
      </p:pic>
      <p:sp>
        <p:nvSpPr>
          <p:cNvPr id="11" name="TextBox 10">
            <a:extLst>
              <a:ext uri="{FF2B5EF4-FFF2-40B4-BE49-F238E27FC236}">
                <a16:creationId xmlns:a16="http://schemas.microsoft.com/office/drawing/2014/main" id="{C4FA5C8C-69E1-7443-2321-57E7FE3ADAE2}"/>
              </a:ext>
            </a:extLst>
          </p:cNvPr>
          <p:cNvSpPr txBox="1"/>
          <p:nvPr/>
        </p:nvSpPr>
        <p:spPr>
          <a:xfrm>
            <a:off x="-355600" y="2055813"/>
            <a:ext cx="65" cy="830997"/>
          </a:xfrm>
          <a:prstGeom prst="rect">
            <a:avLst/>
          </a:prstGeom>
          <a:noFill/>
        </p:spPr>
        <p:txBody>
          <a:bodyPr wrap="none" lIns="0" tIns="0" rIns="0" bIns="0" rtlCol="0">
            <a:spAutoFit/>
          </a:body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94ACD241-5CA4-DCEA-B063-2DB4EE24B9EB}"/>
              </a:ext>
            </a:extLst>
          </p:cNvPr>
          <p:cNvPicPr>
            <a:picLocks/>
          </p:cNvPicPr>
          <p:nvPr/>
        </p:nvPicPr>
        <p:blipFill>
          <a:blip r:embed="rId3"/>
          <a:stretch>
            <a:fillRect/>
          </a:stretch>
        </p:blipFill>
        <p:spPr>
          <a:xfrm>
            <a:off x="526474" y="1911047"/>
            <a:ext cx="8220362" cy="815079"/>
          </a:xfrm>
          <a:prstGeom prst="rect">
            <a:avLst/>
          </a:prstGeom>
        </p:spPr>
      </p:pic>
    </p:spTree>
    <p:extLst>
      <p:ext uri="{BB962C8B-B14F-4D97-AF65-F5344CB8AC3E}">
        <p14:creationId xmlns:p14="http://schemas.microsoft.com/office/powerpoint/2010/main" val="380374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66EFFB-0C25-D1BE-4A8C-BBB1FC7272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6D79C5-39CB-B3BD-11A1-FE9D26FC8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DF75C9-F3ED-2E0E-DF06-7CA7D6C86750}"/>
              </a:ext>
            </a:extLst>
          </p:cNvPr>
          <p:cNvSpPr>
            <a:spLocks noGrp="1"/>
          </p:cNvSpPr>
          <p:nvPr>
            <p:ph type="title"/>
          </p:nvPr>
        </p:nvSpPr>
        <p:spPr>
          <a:xfrm>
            <a:off x="838200" y="365125"/>
            <a:ext cx="10515600" cy="1325563"/>
          </a:xfrm>
        </p:spPr>
        <p:txBody>
          <a:bodyPr>
            <a:normAutofit/>
          </a:bodyPr>
          <a:lstStyle/>
          <a:p>
            <a:pPr algn="ctr"/>
            <a:r>
              <a:rPr lang="en-US" sz="5400" b="1" dirty="0"/>
              <a:t>Key Players</a:t>
            </a:r>
          </a:p>
        </p:txBody>
      </p:sp>
      <p:sp>
        <p:nvSpPr>
          <p:cNvPr id="10" name="sketch line">
            <a:extLst>
              <a:ext uri="{FF2B5EF4-FFF2-40B4-BE49-F238E27FC236}">
                <a16:creationId xmlns:a16="http://schemas.microsoft.com/office/drawing/2014/main" id="{E14AC083-65FA-E8E3-A0DA-907C69CFA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1E29D80-32AD-33B4-4720-E10651C95AE8}"/>
              </a:ext>
            </a:extLst>
          </p:cNvPr>
          <p:cNvSpPr txBox="1"/>
          <p:nvPr/>
        </p:nvSpPr>
        <p:spPr>
          <a:xfrm>
            <a:off x="-355600" y="2055813"/>
            <a:ext cx="65" cy="830997"/>
          </a:xfrm>
          <a:prstGeom prst="rect">
            <a:avLst/>
          </a:prstGeom>
          <a:noFill/>
        </p:spPr>
        <p:txBody>
          <a:bodyPr wrap="none" lIns="0" tIns="0" rIns="0" bIns="0" rtlCol="0">
            <a:spAutoFit/>
          </a:bodyPr>
          <a:lstStyle/>
          <a:p>
            <a:endParaRPr lang="en-US" dirty="0"/>
          </a:p>
          <a:p>
            <a:endParaRPr lang="en-US" dirty="0"/>
          </a:p>
          <a:p>
            <a:endParaRPr lang="en-US" dirty="0"/>
          </a:p>
        </p:txBody>
      </p:sp>
      <p:sp>
        <p:nvSpPr>
          <p:cNvPr id="4" name="TextBox 3">
            <a:extLst>
              <a:ext uri="{FF2B5EF4-FFF2-40B4-BE49-F238E27FC236}">
                <a16:creationId xmlns:a16="http://schemas.microsoft.com/office/drawing/2014/main" id="{CFC178BA-9C82-A7D2-FECD-C5A4E69740B8}"/>
              </a:ext>
            </a:extLst>
          </p:cNvPr>
          <p:cNvSpPr txBox="1"/>
          <p:nvPr/>
        </p:nvSpPr>
        <p:spPr>
          <a:xfrm>
            <a:off x="738909" y="2055813"/>
            <a:ext cx="5819991" cy="5632311"/>
          </a:xfrm>
          <a:prstGeom prst="rect">
            <a:avLst/>
          </a:prstGeom>
          <a:noFill/>
        </p:spPr>
        <p:txBody>
          <a:bodyPr wrap="none" rtlCol="0">
            <a:spAutoFit/>
          </a:bodyPr>
          <a:lstStyle/>
          <a:p>
            <a:pPr marL="285750" indent="-285750">
              <a:buFont typeface="Arial" panose="020B0604020202020204" pitchFamily="34" charset="0"/>
              <a:buChar char="•"/>
            </a:pPr>
            <a:r>
              <a:rPr lang="en-US" b="1" dirty="0" err="1"/>
              <a:t>Exequiel</a:t>
            </a:r>
            <a:r>
              <a:rPr lang="en-US" b="1" dirty="0"/>
              <a:t> Alejandro Palacio </a:t>
            </a:r>
            <a:r>
              <a:rPr lang="en-US" dirty="0"/>
              <a:t>→</a:t>
            </a:r>
            <a:r>
              <a:rPr lang="en-US" b="1" dirty="0"/>
              <a:t> </a:t>
            </a:r>
          </a:p>
          <a:p>
            <a:pPr marL="742950" lvl="1" indent="-285750">
              <a:buFont typeface="Arial" panose="020B0604020202020204" pitchFamily="34" charset="0"/>
              <a:buChar char="•"/>
            </a:pPr>
            <a:r>
              <a:rPr lang="en-US" dirty="0"/>
              <a:t>Best pass Voronoi efficiency. </a:t>
            </a:r>
          </a:p>
          <a:p>
            <a:pPr marL="742950" lvl="1" indent="-285750">
              <a:buFont typeface="Arial" panose="020B0604020202020204" pitchFamily="34" charset="0"/>
              <a:buChar char="•"/>
            </a:pPr>
            <a:r>
              <a:rPr lang="en-US" dirty="0"/>
              <a:t>Most central to possession which lead to a shot.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Granit Xhaka</a:t>
            </a:r>
            <a:r>
              <a:rPr lang="en-US" dirty="0"/>
              <a:t> → </a:t>
            </a:r>
          </a:p>
          <a:p>
            <a:pPr marL="742950" lvl="1" indent="-285750">
              <a:buFont typeface="Arial" panose="020B0604020202020204" pitchFamily="34" charset="0"/>
              <a:buChar char="•"/>
            </a:pPr>
            <a:r>
              <a:rPr lang="en-US" dirty="0"/>
              <a:t>Prolific passer, most completed passes.</a:t>
            </a:r>
          </a:p>
          <a:p>
            <a:pPr marL="742950" lvl="1" indent="-285750">
              <a:buFont typeface="Arial" panose="020B0604020202020204" pitchFamily="34" charset="0"/>
              <a:buChar char="•"/>
            </a:pPr>
            <a:r>
              <a:rPr lang="en-US" dirty="0"/>
              <a:t>Central to passing structures which lead to goals.</a:t>
            </a:r>
          </a:p>
          <a:p>
            <a:pPr marL="742950" lvl="1" indent="-285750">
              <a:buFont typeface="Arial" panose="020B0604020202020204" pitchFamily="34" charset="0"/>
              <a:buChar char="•"/>
            </a:pPr>
            <a:r>
              <a:rPr lang="en-US" dirty="0"/>
              <a:t>Low pass Voronoi efficiency.</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Florian Wirtz →</a:t>
            </a:r>
          </a:p>
          <a:p>
            <a:pPr marL="742950" lvl="1" indent="-285750">
              <a:buFont typeface="Arial" panose="020B0604020202020204" pitchFamily="34" charset="0"/>
              <a:buChar char="•"/>
            </a:pPr>
            <a:r>
              <a:rPr lang="en-US" dirty="0"/>
              <a:t>Key player in possession leading to shot.</a:t>
            </a:r>
          </a:p>
          <a:p>
            <a:pPr marL="742950" lvl="1" indent="-285750">
              <a:buFont typeface="Arial" panose="020B0604020202020204" pitchFamily="34" charset="0"/>
              <a:buChar char="•"/>
            </a:pPr>
            <a:r>
              <a:rPr lang="en-US" dirty="0"/>
              <a:t>High pass Voronoi efficiency.</a:t>
            </a:r>
          </a:p>
          <a:p>
            <a:pPr marL="742950" lvl="1" indent="-285750">
              <a:buFont typeface="Arial" panose="020B0604020202020204" pitchFamily="34" charset="0"/>
              <a:buChar char="•"/>
            </a:pPr>
            <a:r>
              <a:rPr lang="en-US" dirty="0"/>
              <a:t>Not as prolific a passer.</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5533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C8E58-D60C-9116-6BAE-7C173A6FF6FF}"/>
              </a:ext>
            </a:extLst>
          </p:cNvPr>
          <p:cNvSpPr>
            <a:spLocks noGrp="1"/>
          </p:cNvSpPr>
          <p:nvPr>
            <p:ph type="title"/>
          </p:nvPr>
        </p:nvSpPr>
        <p:spPr>
          <a:xfrm>
            <a:off x="838200" y="365125"/>
            <a:ext cx="10515600" cy="1325563"/>
          </a:xfrm>
        </p:spPr>
        <p:txBody>
          <a:bodyPr>
            <a:normAutofit/>
          </a:bodyPr>
          <a:lstStyle/>
          <a:p>
            <a:r>
              <a:rPr lang="en-US" sz="5400" b="1" dirty="0"/>
              <a:t>Limitations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8245CF-1C52-03D7-596A-391B8C904084}"/>
              </a:ext>
            </a:extLst>
          </p:cNvPr>
          <p:cNvSpPr>
            <a:spLocks noGrp="1"/>
          </p:cNvSpPr>
          <p:nvPr>
            <p:ph idx="1"/>
          </p:nvPr>
        </p:nvSpPr>
        <p:spPr>
          <a:xfrm>
            <a:off x="838200" y="1929384"/>
            <a:ext cx="10515600" cy="4251960"/>
          </a:xfrm>
        </p:spPr>
        <p:txBody>
          <a:bodyPr>
            <a:normAutofit/>
          </a:bodyPr>
          <a:lstStyle/>
          <a:p>
            <a:r>
              <a:rPr lang="en-US" sz="2200" dirty="0"/>
              <a:t>Past performance doesn’t always predict future performance.</a:t>
            </a:r>
          </a:p>
          <a:p>
            <a:endParaRPr lang="en-US" sz="2200" dirty="0"/>
          </a:p>
          <a:p>
            <a:r>
              <a:rPr lang="en-US" sz="2200" dirty="0"/>
              <a:t>Due to data limitations, Bayer Leverkusen was the only team analyzed.</a:t>
            </a:r>
          </a:p>
          <a:p>
            <a:endParaRPr lang="en-US" sz="2200" dirty="0"/>
          </a:p>
          <a:p>
            <a:r>
              <a:rPr lang="en-US" sz="2200" dirty="0"/>
              <a:t>Player dribbles were not considered in the structure, leaving out the influence of certain players who are best at carrying the ball forward.</a:t>
            </a:r>
          </a:p>
          <a:p>
            <a:endParaRPr lang="en-US" sz="2200" dirty="0"/>
          </a:p>
          <a:p>
            <a:r>
              <a:rPr lang="en-US" sz="2200" dirty="0"/>
              <a:t>Taking lots of shots does not necessarily equal lots of goals. Some shots are better than others.</a:t>
            </a:r>
          </a:p>
          <a:p>
            <a:endParaRPr lang="en-US" sz="2200" dirty="0"/>
          </a:p>
          <a:p>
            <a:endParaRPr lang="en-US" sz="2200" dirty="0"/>
          </a:p>
          <a:p>
            <a:endParaRPr lang="en-US" sz="2200" dirty="0"/>
          </a:p>
        </p:txBody>
      </p:sp>
    </p:spTree>
    <p:extLst>
      <p:ext uri="{BB962C8B-B14F-4D97-AF65-F5344CB8AC3E}">
        <p14:creationId xmlns:p14="http://schemas.microsoft.com/office/powerpoint/2010/main" val="409140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4C261-4ACF-EC0F-C115-E5A6AC884198}"/>
              </a:ext>
            </a:extLst>
          </p:cNvPr>
          <p:cNvSpPr>
            <a:spLocks noGrp="1"/>
          </p:cNvSpPr>
          <p:nvPr>
            <p:ph type="title"/>
          </p:nvPr>
        </p:nvSpPr>
        <p:spPr>
          <a:xfrm>
            <a:off x="838200" y="365125"/>
            <a:ext cx="10515600" cy="1325563"/>
          </a:xfrm>
        </p:spPr>
        <p:txBody>
          <a:bodyPr>
            <a:normAutofit/>
          </a:bodyPr>
          <a:lstStyle/>
          <a:p>
            <a:r>
              <a:rPr lang="en-US" sz="5400" b="1" dirty="0"/>
              <a:t>Future Work</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7E8572-7707-9183-4AA3-6181CDC590D3}"/>
              </a:ext>
            </a:extLst>
          </p:cNvPr>
          <p:cNvSpPr>
            <a:spLocks noGrp="1"/>
          </p:cNvSpPr>
          <p:nvPr>
            <p:ph idx="1"/>
          </p:nvPr>
        </p:nvSpPr>
        <p:spPr>
          <a:xfrm>
            <a:off x="838200" y="1929384"/>
            <a:ext cx="10515600" cy="4251960"/>
          </a:xfrm>
        </p:spPr>
        <p:txBody>
          <a:bodyPr>
            <a:normAutofit/>
          </a:bodyPr>
          <a:lstStyle/>
          <a:p>
            <a:r>
              <a:rPr lang="en-US" sz="2200" dirty="0"/>
              <a:t>Incorporate more advanced statistics in the pass Voronoi efficiency such as:</a:t>
            </a:r>
          </a:p>
          <a:p>
            <a:pPr lvl="1"/>
            <a:r>
              <a:rPr lang="en-US" sz="1800" dirty="0"/>
              <a:t>Expected goals</a:t>
            </a:r>
          </a:p>
          <a:p>
            <a:pPr lvl="1"/>
            <a:r>
              <a:rPr lang="en-US" sz="1800" dirty="0"/>
              <a:t>Expected threat</a:t>
            </a:r>
          </a:p>
          <a:p>
            <a:pPr lvl="1"/>
            <a:r>
              <a:rPr lang="en-US" sz="1800" dirty="0"/>
              <a:t>Pass difficulty</a:t>
            </a:r>
          </a:p>
          <a:p>
            <a:endParaRPr lang="en-US" sz="2200" dirty="0"/>
          </a:p>
          <a:p>
            <a:r>
              <a:rPr lang="en-US" sz="2200" dirty="0"/>
              <a:t>Analyze all teams across multiple leagues and seasons.</a:t>
            </a:r>
          </a:p>
          <a:p>
            <a:endParaRPr lang="en-US" sz="2200" dirty="0"/>
          </a:p>
          <a:p>
            <a:endParaRPr lang="en-US" sz="2200" dirty="0"/>
          </a:p>
        </p:txBody>
      </p:sp>
    </p:spTree>
    <p:extLst>
      <p:ext uri="{BB962C8B-B14F-4D97-AF65-F5344CB8AC3E}">
        <p14:creationId xmlns:p14="http://schemas.microsoft.com/office/powerpoint/2010/main" val="153136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ccer ball in goal">
            <a:extLst>
              <a:ext uri="{FF2B5EF4-FFF2-40B4-BE49-F238E27FC236}">
                <a16:creationId xmlns:a16="http://schemas.microsoft.com/office/drawing/2014/main" id="{6B2B622D-7730-5306-B972-2B542D8EA249}"/>
              </a:ext>
            </a:extLst>
          </p:cNvPr>
          <p:cNvPicPr>
            <a:picLocks noChangeAspect="1"/>
          </p:cNvPicPr>
          <p:nvPr/>
        </p:nvPicPr>
        <p:blipFill>
          <a:blip r:embed="rId2"/>
          <a:srcRect l="12511" r="2822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ADE14-7009-4081-C66A-ACB5B447F6AA}"/>
              </a:ext>
            </a:extLst>
          </p:cNvPr>
          <p:cNvSpPr>
            <a:spLocks noGrp="1"/>
          </p:cNvSpPr>
          <p:nvPr>
            <p:ph type="title"/>
          </p:nvPr>
        </p:nvSpPr>
        <p:spPr>
          <a:xfrm>
            <a:off x="761801" y="328512"/>
            <a:ext cx="4778387" cy="1628970"/>
          </a:xfrm>
        </p:spPr>
        <p:txBody>
          <a:bodyPr anchor="ctr">
            <a:normAutofit/>
          </a:bodyPr>
          <a:lstStyle/>
          <a:p>
            <a:r>
              <a:rPr lang="en-US" sz="4000" b="1"/>
              <a:t>What is the task?</a:t>
            </a:r>
          </a:p>
        </p:txBody>
      </p:sp>
      <p:sp>
        <p:nvSpPr>
          <p:cNvPr id="3" name="Content Placeholder 2">
            <a:extLst>
              <a:ext uri="{FF2B5EF4-FFF2-40B4-BE49-F238E27FC236}">
                <a16:creationId xmlns:a16="http://schemas.microsoft.com/office/drawing/2014/main" id="{4FA8B757-1F8E-8849-5688-FDEADF327CD5}"/>
              </a:ext>
            </a:extLst>
          </p:cNvPr>
          <p:cNvSpPr>
            <a:spLocks noGrp="1"/>
          </p:cNvSpPr>
          <p:nvPr>
            <p:ph idx="1"/>
          </p:nvPr>
        </p:nvSpPr>
        <p:spPr>
          <a:xfrm>
            <a:off x="761801" y="2884930"/>
            <a:ext cx="4659756" cy="3275726"/>
          </a:xfrm>
        </p:spPr>
        <p:txBody>
          <a:bodyPr anchor="ct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Teams use passing to efficiently move the ball across the pitch.</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Top players excel at creating goal-scoring opportunities through their passes.</a:t>
            </a: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This project aims to evaluate and measure each player’s effectiveness in contributing to these outcomes. </a:t>
            </a:r>
          </a:p>
          <a:p>
            <a:pPr marL="0" marR="0" lvl="0" indent="0" defTabSz="914400" rtl="0" eaLnBrk="0" fontAlgn="base" latinLnBrk="0" hangingPunct="0">
              <a:spcBef>
                <a:spcPct val="0"/>
              </a:spcBef>
              <a:spcAft>
                <a:spcPts val="600"/>
              </a:spcAft>
              <a:buClrTx/>
              <a:buSzTx/>
              <a:buFontTx/>
              <a:buChar char="•"/>
              <a:tabLst/>
            </a:pPr>
            <a:endParaRPr lang="en-US" altLang="en-US" sz="1400" dirty="0">
              <a:latin typeface="Arial" panose="020B0604020202020204" pitchFamily="34" charset="0"/>
            </a:endParaRPr>
          </a:p>
          <a:p>
            <a:pPr marL="0"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Arial" panose="020B0604020202020204" pitchFamily="34" charset="0"/>
              </a:rPr>
              <a:t> Develop a metric to quantify a player’s influence on passing structures that lead to goal-scoring opportunities.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8" name="Rectangle 7">
            <a:extLst>
              <a:ext uri="{FF2B5EF4-FFF2-40B4-BE49-F238E27FC236}">
                <a16:creationId xmlns:a16="http://schemas.microsoft.com/office/drawing/2014/main" id="{B085F98C-D857-D696-DF3F-AF5F44A9E92D}"/>
              </a:ext>
            </a:extLst>
          </p:cNvPr>
          <p:cNvSpPr/>
          <p:nvPr/>
        </p:nvSpPr>
        <p:spPr>
          <a:xfrm>
            <a:off x="514734" y="3429000"/>
            <a:ext cx="5153890" cy="23645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6042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84846-6C95-7297-1B73-E7C09EC4562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45DEA554-71DB-865C-D5F5-B44634DD1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ccer ball in goal">
            <a:extLst>
              <a:ext uri="{FF2B5EF4-FFF2-40B4-BE49-F238E27FC236}">
                <a16:creationId xmlns:a16="http://schemas.microsoft.com/office/drawing/2014/main" id="{1AB19432-8741-AD37-7C6D-568617E63DA4}"/>
              </a:ext>
            </a:extLst>
          </p:cNvPr>
          <p:cNvPicPr>
            <a:picLocks noChangeAspect="1"/>
          </p:cNvPicPr>
          <p:nvPr/>
        </p:nvPicPr>
        <p:blipFill>
          <a:blip r:embed="rId2"/>
          <a:srcRect l="12511" r="2822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1AABA9C0-19D1-5BE8-592E-755AB3A74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1E7AF44-4480-8837-C2AA-E8471FF6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E8C5F-9606-0DA1-2147-3AC9F69961A7}"/>
              </a:ext>
            </a:extLst>
          </p:cNvPr>
          <p:cNvSpPr>
            <a:spLocks noGrp="1"/>
          </p:cNvSpPr>
          <p:nvPr>
            <p:ph type="title"/>
          </p:nvPr>
        </p:nvSpPr>
        <p:spPr>
          <a:xfrm>
            <a:off x="761801" y="328512"/>
            <a:ext cx="4778387" cy="1628970"/>
          </a:xfrm>
        </p:spPr>
        <p:txBody>
          <a:bodyPr anchor="ctr">
            <a:normAutofit/>
          </a:bodyPr>
          <a:lstStyle/>
          <a:p>
            <a:r>
              <a:rPr lang="en-US" sz="4000" b="1"/>
              <a:t>What is the task?</a:t>
            </a:r>
          </a:p>
        </p:txBody>
      </p:sp>
      <p:sp>
        <p:nvSpPr>
          <p:cNvPr id="3" name="Content Placeholder 2">
            <a:extLst>
              <a:ext uri="{FF2B5EF4-FFF2-40B4-BE49-F238E27FC236}">
                <a16:creationId xmlns:a16="http://schemas.microsoft.com/office/drawing/2014/main" id="{8B79E86E-2160-ED3C-B67B-C406026C3C7B}"/>
              </a:ext>
            </a:extLst>
          </p:cNvPr>
          <p:cNvSpPr>
            <a:spLocks noGrp="1"/>
          </p:cNvSpPr>
          <p:nvPr>
            <p:ph idx="1"/>
          </p:nvPr>
        </p:nvSpPr>
        <p:spPr>
          <a:xfrm>
            <a:off x="761801" y="2884930"/>
            <a:ext cx="4659756" cy="3275726"/>
          </a:xfrm>
        </p:spPr>
        <p:txBody>
          <a:bodyPr anchor="ct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Teams use passing to efficiently move the ball across the pitch.</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Top players excel at creating goal-scoring opportunities through their passes.</a:t>
            </a: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This project aims to evaluate and measure each player’s effectiveness in contributing to these outcomes. </a:t>
            </a:r>
          </a:p>
          <a:p>
            <a:pPr marL="0" marR="0" lvl="0" indent="0" defTabSz="914400" rtl="0" eaLnBrk="0" fontAlgn="base" latinLnBrk="0" hangingPunct="0">
              <a:spcBef>
                <a:spcPct val="0"/>
              </a:spcBef>
              <a:spcAft>
                <a:spcPts val="600"/>
              </a:spcAft>
              <a:buClrTx/>
              <a:buSzTx/>
              <a:buFontTx/>
              <a:buChar char="•"/>
              <a:tabLst/>
            </a:pPr>
            <a:endParaRPr lang="en-US" altLang="en-US" sz="1400" dirty="0">
              <a:latin typeface="Arial" panose="020B0604020202020204" pitchFamily="34" charset="0"/>
            </a:endParaRPr>
          </a:p>
          <a:p>
            <a:pPr marL="0"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Arial" panose="020B0604020202020204" pitchFamily="34" charset="0"/>
              </a:rPr>
              <a:t> Develop a metric to quantify a player’s influence on passing structures that lead to goal-scoring opportunities.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8" name="Rectangle 7">
            <a:extLst>
              <a:ext uri="{FF2B5EF4-FFF2-40B4-BE49-F238E27FC236}">
                <a16:creationId xmlns:a16="http://schemas.microsoft.com/office/drawing/2014/main" id="{A4C37F54-8513-ADA1-79CA-206207933049}"/>
              </a:ext>
            </a:extLst>
          </p:cNvPr>
          <p:cNvSpPr/>
          <p:nvPr/>
        </p:nvSpPr>
        <p:spPr>
          <a:xfrm>
            <a:off x="514734" y="4164977"/>
            <a:ext cx="5153890" cy="23645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7114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743DDE-5465-B0F8-B184-215AD4725D1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C121638-3D84-F1B6-D145-502065F0C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ccer ball in goal">
            <a:extLst>
              <a:ext uri="{FF2B5EF4-FFF2-40B4-BE49-F238E27FC236}">
                <a16:creationId xmlns:a16="http://schemas.microsoft.com/office/drawing/2014/main" id="{2550104C-F53F-29AC-C0B1-AF3A198DD26C}"/>
              </a:ext>
            </a:extLst>
          </p:cNvPr>
          <p:cNvPicPr>
            <a:picLocks noChangeAspect="1"/>
          </p:cNvPicPr>
          <p:nvPr/>
        </p:nvPicPr>
        <p:blipFill>
          <a:blip r:embed="rId2"/>
          <a:srcRect l="12511" r="2822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73838D09-7ED1-2253-B42A-0908B8474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355DAB0-D601-A903-AA82-807578CB4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19353-74B7-DCE0-2F5E-10016CBBF2D8}"/>
              </a:ext>
            </a:extLst>
          </p:cNvPr>
          <p:cNvSpPr>
            <a:spLocks noGrp="1"/>
          </p:cNvSpPr>
          <p:nvPr>
            <p:ph type="title"/>
          </p:nvPr>
        </p:nvSpPr>
        <p:spPr>
          <a:xfrm>
            <a:off x="761801" y="328512"/>
            <a:ext cx="4778387" cy="1628970"/>
          </a:xfrm>
        </p:spPr>
        <p:txBody>
          <a:bodyPr anchor="ctr">
            <a:normAutofit/>
          </a:bodyPr>
          <a:lstStyle/>
          <a:p>
            <a:r>
              <a:rPr lang="en-US" sz="4000" b="1"/>
              <a:t>What is the task?</a:t>
            </a:r>
          </a:p>
        </p:txBody>
      </p:sp>
      <p:sp>
        <p:nvSpPr>
          <p:cNvPr id="3" name="Content Placeholder 2">
            <a:extLst>
              <a:ext uri="{FF2B5EF4-FFF2-40B4-BE49-F238E27FC236}">
                <a16:creationId xmlns:a16="http://schemas.microsoft.com/office/drawing/2014/main" id="{589AE223-33C1-ACB5-08DB-6DE669BFE91C}"/>
              </a:ext>
            </a:extLst>
          </p:cNvPr>
          <p:cNvSpPr>
            <a:spLocks noGrp="1"/>
          </p:cNvSpPr>
          <p:nvPr>
            <p:ph idx="1"/>
          </p:nvPr>
        </p:nvSpPr>
        <p:spPr>
          <a:xfrm>
            <a:off x="761801" y="2884930"/>
            <a:ext cx="4659756" cy="3275726"/>
          </a:xfrm>
        </p:spPr>
        <p:txBody>
          <a:bodyPr anchor="ct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Teams use passing to efficiently move the ball across the pitch.</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Top players excel at creating goal-scoring opportunities through their passes.</a:t>
            </a: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This project aims to evaluate and measure each player’s effectiveness in contributing to these outcomes. </a:t>
            </a:r>
          </a:p>
          <a:p>
            <a:pPr marL="0" marR="0" lvl="0" indent="0" defTabSz="914400" rtl="0" eaLnBrk="0" fontAlgn="base" latinLnBrk="0" hangingPunct="0">
              <a:spcBef>
                <a:spcPct val="0"/>
              </a:spcBef>
              <a:spcAft>
                <a:spcPts val="600"/>
              </a:spcAft>
              <a:buClrTx/>
              <a:buSzTx/>
              <a:buFontTx/>
              <a:buChar char="•"/>
              <a:tabLst/>
            </a:pPr>
            <a:endParaRPr lang="en-US" altLang="en-US" sz="1400" dirty="0">
              <a:latin typeface="Arial" panose="020B0604020202020204" pitchFamily="34" charset="0"/>
            </a:endParaRPr>
          </a:p>
          <a:p>
            <a:pPr marL="0"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Arial" panose="020B0604020202020204" pitchFamily="34" charset="0"/>
              </a:rPr>
              <a:t> Develop a metric to quantify a player’s influence on passing structures that lead to goal-scoring opportunities.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8" name="Rectangle 7">
            <a:extLst>
              <a:ext uri="{FF2B5EF4-FFF2-40B4-BE49-F238E27FC236}">
                <a16:creationId xmlns:a16="http://schemas.microsoft.com/office/drawing/2014/main" id="{E5EB62D2-A854-23E6-5CB4-9AFA5299ED45}"/>
              </a:ext>
            </a:extLst>
          </p:cNvPr>
          <p:cNvSpPr/>
          <p:nvPr/>
        </p:nvSpPr>
        <p:spPr>
          <a:xfrm>
            <a:off x="514734" y="4842161"/>
            <a:ext cx="5153890" cy="23645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753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BA05D3-9B7F-B846-FAC8-D813817D6E21}"/>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529C9EBC-7234-AE44-85D2-5CDB1661C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ccer ball in goal">
            <a:extLst>
              <a:ext uri="{FF2B5EF4-FFF2-40B4-BE49-F238E27FC236}">
                <a16:creationId xmlns:a16="http://schemas.microsoft.com/office/drawing/2014/main" id="{C18DBEDF-4680-590A-F820-19F810FDB4E5}"/>
              </a:ext>
            </a:extLst>
          </p:cNvPr>
          <p:cNvPicPr>
            <a:picLocks noChangeAspect="1"/>
          </p:cNvPicPr>
          <p:nvPr/>
        </p:nvPicPr>
        <p:blipFill>
          <a:blip r:embed="rId2"/>
          <a:srcRect l="12511" r="2822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AAA764D7-DEFB-9D73-5F29-9C27D70DA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6C58BD6-5F52-9305-84BF-98BD4F58C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19BFC-2B72-4DD8-1BEB-457198D4A889}"/>
              </a:ext>
            </a:extLst>
          </p:cNvPr>
          <p:cNvSpPr>
            <a:spLocks noGrp="1"/>
          </p:cNvSpPr>
          <p:nvPr>
            <p:ph type="title"/>
          </p:nvPr>
        </p:nvSpPr>
        <p:spPr>
          <a:xfrm>
            <a:off x="761801" y="328512"/>
            <a:ext cx="4778387" cy="1628970"/>
          </a:xfrm>
        </p:spPr>
        <p:txBody>
          <a:bodyPr anchor="ctr">
            <a:normAutofit/>
          </a:bodyPr>
          <a:lstStyle/>
          <a:p>
            <a:r>
              <a:rPr lang="en-US" sz="4000" b="1"/>
              <a:t>What is the task?</a:t>
            </a:r>
          </a:p>
        </p:txBody>
      </p:sp>
      <p:sp>
        <p:nvSpPr>
          <p:cNvPr id="3" name="Content Placeholder 2">
            <a:extLst>
              <a:ext uri="{FF2B5EF4-FFF2-40B4-BE49-F238E27FC236}">
                <a16:creationId xmlns:a16="http://schemas.microsoft.com/office/drawing/2014/main" id="{1BD09949-1367-1BDA-C856-291B7406A85D}"/>
              </a:ext>
            </a:extLst>
          </p:cNvPr>
          <p:cNvSpPr>
            <a:spLocks noGrp="1"/>
          </p:cNvSpPr>
          <p:nvPr>
            <p:ph idx="1"/>
          </p:nvPr>
        </p:nvSpPr>
        <p:spPr>
          <a:xfrm>
            <a:off x="761801" y="2884930"/>
            <a:ext cx="4659756" cy="3275726"/>
          </a:xfrm>
        </p:spPr>
        <p:txBody>
          <a:bodyPr anchor="ct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Teams use passing to efficiently move the ball across the pitch.</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 Top players excel at creating goal-scoring opportunities through their passes.</a:t>
            </a: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This project aims to evaluate and measure each player’s effectiveness in contributing to these outcomes. </a:t>
            </a:r>
          </a:p>
          <a:p>
            <a:pPr marL="0" marR="0" lvl="0" indent="0" defTabSz="914400" rtl="0" eaLnBrk="0" fontAlgn="base" latinLnBrk="0" hangingPunct="0">
              <a:spcBef>
                <a:spcPct val="0"/>
              </a:spcBef>
              <a:spcAft>
                <a:spcPts val="600"/>
              </a:spcAft>
              <a:buClrTx/>
              <a:buSzTx/>
              <a:buFontTx/>
              <a:buChar char="•"/>
              <a:tabLst/>
            </a:pPr>
            <a:endParaRPr lang="en-US" altLang="en-US" sz="1400" dirty="0">
              <a:latin typeface="Arial" panose="020B0604020202020204" pitchFamily="34" charset="0"/>
            </a:endParaRPr>
          </a:p>
          <a:p>
            <a:pPr marL="0" indent="0" eaLnBrk="0" fontAlgn="base" hangingPunct="0">
              <a:spcBef>
                <a:spcPct val="0"/>
              </a:spcBef>
              <a:spcAft>
                <a:spcPts val="600"/>
              </a:spcAft>
              <a:buFontTx/>
              <a:buChar char="•"/>
            </a:pPr>
            <a:r>
              <a:rPr kumimoji="0" lang="en-US" altLang="en-US" sz="1400" b="0" i="0" u="none" strike="noStrike" cap="none" normalizeH="0" baseline="0" dirty="0">
                <a:ln>
                  <a:noFill/>
                </a:ln>
                <a:effectLst/>
                <a:latin typeface="Arial" panose="020B0604020202020204" pitchFamily="34" charset="0"/>
              </a:rPr>
              <a:t> Develop a metric to quantify a player’s influence on passing structures that lead to goal-scoring opportunities. </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8" name="Rectangle 7">
            <a:extLst>
              <a:ext uri="{FF2B5EF4-FFF2-40B4-BE49-F238E27FC236}">
                <a16:creationId xmlns:a16="http://schemas.microsoft.com/office/drawing/2014/main" id="{CD04E5EB-A840-1200-7F4A-C6076EAA3E70}"/>
              </a:ext>
            </a:extLst>
          </p:cNvPr>
          <p:cNvSpPr/>
          <p:nvPr/>
        </p:nvSpPr>
        <p:spPr>
          <a:xfrm>
            <a:off x="474567" y="5840001"/>
            <a:ext cx="5153890" cy="236451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2727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6A9C7-7951-6188-F4BD-3E5F8F584722}"/>
              </a:ext>
            </a:extLst>
          </p:cNvPr>
          <p:cNvSpPr>
            <a:spLocks noGrp="1"/>
          </p:cNvSpPr>
          <p:nvPr>
            <p:ph type="title"/>
          </p:nvPr>
        </p:nvSpPr>
        <p:spPr>
          <a:xfrm>
            <a:off x="838200" y="365125"/>
            <a:ext cx="10515600" cy="1325563"/>
          </a:xfrm>
        </p:spPr>
        <p:txBody>
          <a:bodyPr>
            <a:normAutofit/>
          </a:bodyPr>
          <a:lstStyle/>
          <a:p>
            <a:r>
              <a:rPr lang="en-US" sz="5400" b="1" dirty="0"/>
              <a:t>Data Sources</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EB95EF-DEE5-2387-D94D-AE49CA3F461B}"/>
              </a:ext>
            </a:extLst>
          </p:cNvPr>
          <p:cNvSpPr>
            <a:spLocks noGrp="1"/>
          </p:cNvSpPr>
          <p:nvPr>
            <p:ph idx="1"/>
          </p:nvPr>
        </p:nvSpPr>
        <p:spPr>
          <a:xfrm>
            <a:off x="838200" y="1929384"/>
            <a:ext cx="10515600" cy="4251960"/>
          </a:xfrm>
        </p:spPr>
        <p:txBody>
          <a:bodyPr>
            <a:normAutofit/>
          </a:bodyPr>
          <a:lstStyle/>
          <a:p>
            <a:r>
              <a:rPr lang="en-US" sz="2200"/>
              <a:t>Hudl Statsbomb </a:t>
            </a:r>
          </a:p>
          <a:p>
            <a:r>
              <a:rPr lang="en-US" sz="2200"/>
              <a:t>Event data (Passes, Shots, Goals) </a:t>
            </a:r>
          </a:p>
          <a:p>
            <a:r>
              <a:rPr lang="en-US" sz="2200"/>
              <a:t>360 tactical data (Locations of Players during Events)</a:t>
            </a:r>
          </a:p>
          <a:p>
            <a:r>
              <a:rPr lang="en-US" sz="2200"/>
              <a:t>All 34 of Bayer Leverkusen’s unbeaten league matches in 2023/24. </a:t>
            </a:r>
          </a:p>
          <a:p>
            <a:r>
              <a:rPr lang="en-US" sz="2200"/>
              <a:t>Roughly 3400 events per game.</a:t>
            </a:r>
          </a:p>
        </p:txBody>
      </p:sp>
    </p:spTree>
    <p:extLst>
      <p:ext uri="{BB962C8B-B14F-4D97-AF65-F5344CB8AC3E}">
        <p14:creationId xmlns:p14="http://schemas.microsoft.com/office/powerpoint/2010/main" val="227272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99198-D5B4-42A7-61B8-CF86E92A7295}"/>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8C4942C-2DC9-BE6D-C842-56C455C8C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CCCDF-A5AF-7AAF-F2BF-F81A2D637228}"/>
              </a:ext>
            </a:extLst>
          </p:cNvPr>
          <p:cNvSpPr>
            <a:spLocks noGrp="1"/>
          </p:cNvSpPr>
          <p:nvPr>
            <p:ph type="title"/>
          </p:nvPr>
        </p:nvSpPr>
        <p:spPr>
          <a:xfrm>
            <a:off x="640080" y="329184"/>
            <a:ext cx="6894576" cy="1783080"/>
          </a:xfrm>
        </p:spPr>
        <p:txBody>
          <a:bodyPr anchor="b">
            <a:normAutofit/>
          </a:bodyPr>
          <a:lstStyle/>
          <a:p>
            <a:r>
              <a:rPr lang="en-US" sz="4600" b="1" dirty="0"/>
              <a:t>When is a player important to the passing structure?</a:t>
            </a:r>
          </a:p>
        </p:txBody>
      </p:sp>
      <p:sp>
        <p:nvSpPr>
          <p:cNvPr id="17" name="sketch line">
            <a:extLst>
              <a:ext uri="{FF2B5EF4-FFF2-40B4-BE49-F238E27FC236}">
                <a16:creationId xmlns:a16="http://schemas.microsoft.com/office/drawing/2014/main" id="{1B466C1D-E24F-A061-55B2-A3BAC0E3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772E07-C16F-9ECA-89E2-B42D458A4079}"/>
              </a:ext>
            </a:extLst>
          </p:cNvPr>
          <p:cNvSpPr>
            <a:spLocks noGrp="1"/>
          </p:cNvSpPr>
          <p:nvPr>
            <p:ph idx="1"/>
          </p:nvPr>
        </p:nvSpPr>
        <p:spPr>
          <a:xfrm>
            <a:off x="658368" y="2894076"/>
            <a:ext cx="6894576" cy="3483864"/>
          </a:xfrm>
        </p:spPr>
        <p:txBody>
          <a:bodyPr>
            <a:normAutofit/>
          </a:bodyPr>
          <a:lstStyle/>
          <a:p>
            <a:r>
              <a:rPr lang="en-US" sz="2200" dirty="0"/>
              <a:t>They connect passes with many different teammates, making them central to the structure</a:t>
            </a:r>
          </a:p>
          <a:p>
            <a:endParaRPr lang="en-US" sz="2200" dirty="0"/>
          </a:p>
          <a:p>
            <a:endParaRPr lang="en-US" sz="2200" dirty="0"/>
          </a:p>
          <a:p>
            <a:r>
              <a:rPr lang="en-US" sz="2200" dirty="0"/>
              <a:t>High number of passes</a:t>
            </a:r>
          </a:p>
          <a:p>
            <a:r>
              <a:rPr lang="en-US" sz="2200" dirty="0"/>
              <a:t>High passing accuracy</a:t>
            </a:r>
          </a:p>
          <a:p>
            <a:endParaRPr lang="en-US" sz="2200" dirty="0"/>
          </a:p>
        </p:txBody>
      </p:sp>
      <p:pic>
        <p:nvPicPr>
          <p:cNvPr id="7" name="Picture 6">
            <a:extLst>
              <a:ext uri="{FF2B5EF4-FFF2-40B4-BE49-F238E27FC236}">
                <a16:creationId xmlns:a16="http://schemas.microsoft.com/office/drawing/2014/main" id="{6CA341F7-A4F0-2CAE-AD67-03695812341D}"/>
              </a:ext>
            </a:extLst>
          </p:cNvPr>
          <p:cNvPicPr>
            <a:picLocks noChangeAspect="1"/>
          </p:cNvPicPr>
          <p:nvPr/>
        </p:nvPicPr>
        <p:blipFill>
          <a:blip r:embed="rId2"/>
          <a:stretch>
            <a:fillRect/>
          </a:stretch>
        </p:blipFill>
        <p:spPr>
          <a:xfrm>
            <a:off x="7708392" y="739864"/>
            <a:ext cx="4014216" cy="3311728"/>
          </a:xfrm>
          <a:prstGeom prst="rect">
            <a:avLst/>
          </a:prstGeom>
        </p:spPr>
      </p:pic>
      <p:pic>
        <p:nvPicPr>
          <p:cNvPr id="4" name="Picture 3" descr="A green and white chart&#10;&#10;Description automatically generated">
            <a:extLst>
              <a:ext uri="{FF2B5EF4-FFF2-40B4-BE49-F238E27FC236}">
                <a16:creationId xmlns:a16="http://schemas.microsoft.com/office/drawing/2014/main" id="{C32F50AD-71B6-38F8-7555-FEDE6DE22C30}"/>
              </a:ext>
            </a:extLst>
          </p:cNvPr>
          <p:cNvPicPr>
            <a:picLocks noChangeAspect="1"/>
          </p:cNvPicPr>
          <p:nvPr/>
        </p:nvPicPr>
        <p:blipFill>
          <a:blip r:embed="rId3"/>
          <a:stretch>
            <a:fillRect/>
          </a:stretch>
        </p:blipFill>
        <p:spPr>
          <a:xfrm>
            <a:off x="3990484" y="4088334"/>
            <a:ext cx="7887572" cy="1616951"/>
          </a:xfrm>
          <a:prstGeom prst="rect">
            <a:avLst/>
          </a:prstGeom>
        </p:spPr>
      </p:pic>
    </p:spTree>
    <p:extLst>
      <p:ext uri="{BB962C8B-B14F-4D97-AF65-F5344CB8AC3E}">
        <p14:creationId xmlns:p14="http://schemas.microsoft.com/office/powerpoint/2010/main" val="261272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73341C-38AE-FDA7-1CC3-DF8D4E8257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B94147-E498-A5D6-0BD8-0B69740A7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199AF-E16C-CBF8-F748-84A9F685C788}"/>
              </a:ext>
            </a:extLst>
          </p:cNvPr>
          <p:cNvSpPr>
            <a:spLocks noGrp="1"/>
          </p:cNvSpPr>
          <p:nvPr>
            <p:ph type="title"/>
          </p:nvPr>
        </p:nvSpPr>
        <p:spPr>
          <a:xfrm>
            <a:off x="838200" y="365125"/>
            <a:ext cx="10515600" cy="1325563"/>
          </a:xfrm>
        </p:spPr>
        <p:txBody>
          <a:bodyPr>
            <a:normAutofit/>
          </a:bodyPr>
          <a:lstStyle/>
          <a:p>
            <a:r>
              <a:rPr lang="en-US" sz="5400" b="1" dirty="0"/>
              <a:t>Players Central to Structure</a:t>
            </a:r>
          </a:p>
        </p:txBody>
      </p:sp>
      <p:sp>
        <p:nvSpPr>
          <p:cNvPr id="10" name="sketch line">
            <a:extLst>
              <a:ext uri="{FF2B5EF4-FFF2-40B4-BE49-F238E27FC236}">
                <a16:creationId xmlns:a16="http://schemas.microsoft.com/office/drawing/2014/main" id="{E317BDFE-659F-2D70-E5A9-E33EDFE70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number of percent&#10;&#10;Description automatically generated with medium confidence">
            <a:extLst>
              <a:ext uri="{FF2B5EF4-FFF2-40B4-BE49-F238E27FC236}">
                <a16:creationId xmlns:a16="http://schemas.microsoft.com/office/drawing/2014/main" id="{8A7B3BF2-275D-5AFB-E951-C0C4FA9EB60C}"/>
              </a:ext>
            </a:extLst>
          </p:cNvPr>
          <p:cNvPicPr>
            <a:picLocks noChangeAspect="1"/>
          </p:cNvPicPr>
          <p:nvPr/>
        </p:nvPicPr>
        <p:blipFill>
          <a:blip r:embed="rId2"/>
          <a:stretch>
            <a:fillRect/>
          </a:stretch>
        </p:blipFill>
        <p:spPr>
          <a:xfrm>
            <a:off x="255759" y="1843774"/>
            <a:ext cx="5838717" cy="3094520"/>
          </a:xfrm>
          <a:prstGeom prst="rect">
            <a:avLst/>
          </a:prstGeom>
        </p:spPr>
      </p:pic>
      <p:sp>
        <p:nvSpPr>
          <p:cNvPr id="9" name="TextBox 8">
            <a:extLst>
              <a:ext uri="{FF2B5EF4-FFF2-40B4-BE49-F238E27FC236}">
                <a16:creationId xmlns:a16="http://schemas.microsoft.com/office/drawing/2014/main" id="{42F0671E-5B75-D34C-19E0-8137CB91C01B}"/>
              </a:ext>
            </a:extLst>
          </p:cNvPr>
          <p:cNvSpPr txBox="1"/>
          <p:nvPr/>
        </p:nvSpPr>
        <p:spPr>
          <a:xfrm>
            <a:off x="6618455" y="2499898"/>
            <a:ext cx="4904509"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Center-backs </a:t>
            </a:r>
            <a:r>
              <a:rPr lang="en-US" dirty="0"/>
              <a:t> and </a:t>
            </a:r>
            <a:r>
              <a:rPr lang="en-US" b="1" dirty="0"/>
              <a:t>Midfielders</a:t>
            </a:r>
            <a:r>
              <a:rPr lang="en-US" dirty="0"/>
              <a:t> are most central to passing structure.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Granit Xhaka </a:t>
            </a:r>
            <a:r>
              <a:rPr lang="en-US" dirty="0"/>
              <a:t>and </a:t>
            </a:r>
            <a:r>
              <a:rPr lang="en-US" b="1" dirty="0" err="1"/>
              <a:t>Exequiel</a:t>
            </a:r>
            <a:r>
              <a:rPr lang="en-US" b="1" dirty="0"/>
              <a:t> Alejandro Palacios</a:t>
            </a:r>
            <a:r>
              <a:rPr lang="en-US" dirty="0"/>
              <a:t>: High number of completed passes. </a:t>
            </a:r>
          </a:p>
        </p:txBody>
      </p:sp>
      <p:pic>
        <p:nvPicPr>
          <p:cNvPr id="11" name="Picture 10" descr="A green and white chart&#10;&#10;Description automatically generated">
            <a:extLst>
              <a:ext uri="{FF2B5EF4-FFF2-40B4-BE49-F238E27FC236}">
                <a16:creationId xmlns:a16="http://schemas.microsoft.com/office/drawing/2014/main" id="{9B382699-5963-ED93-3233-A6A31EE2B1A5}"/>
              </a:ext>
            </a:extLst>
          </p:cNvPr>
          <p:cNvPicPr>
            <a:picLocks noChangeAspect="1"/>
          </p:cNvPicPr>
          <p:nvPr/>
        </p:nvPicPr>
        <p:blipFill>
          <a:blip r:embed="rId3"/>
          <a:stretch>
            <a:fillRect/>
          </a:stretch>
        </p:blipFill>
        <p:spPr>
          <a:xfrm>
            <a:off x="1833633" y="4910348"/>
            <a:ext cx="7887572" cy="1616951"/>
          </a:xfrm>
          <a:prstGeom prst="rect">
            <a:avLst/>
          </a:prstGeom>
        </p:spPr>
      </p:pic>
    </p:spTree>
    <p:extLst>
      <p:ext uri="{BB962C8B-B14F-4D97-AF65-F5344CB8AC3E}">
        <p14:creationId xmlns:p14="http://schemas.microsoft.com/office/powerpoint/2010/main" val="58120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4FA8FE-1007-9F85-F75D-B3F06E4779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6412A6-DD83-DA7F-E088-CE15C0E09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56EAE-FFB1-A765-77E9-AE2DFE7B20AF}"/>
              </a:ext>
            </a:extLst>
          </p:cNvPr>
          <p:cNvSpPr>
            <a:spLocks noGrp="1"/>
          </p:cNvSpPr>
          <p:nvPr>
            <p:ph type="title"/>
          </p:nvPr>
        </p:nvSpPr>
        <p:spPr>
          <a:xfrm>
            <a:off x="838200" y="365125"/>
            <a:ext cx="10515600" cy="1325563"/>
          </a:xfrm>
        </p:spPr>
        <p:txBody>
          <a:bodyPr>
            <a:normAutofit/>
          </a:bodyPr>
          <a:lstStyle/>
          <a:p>
            <a:r>
              <a:rPr lang="en-US" sz="5400" b="1" dirty="0"/>
              <a:t>Players Central to Creating Shots</a:t>
            </a:r>
          </a:p>
        </p:txBody>
      </p:sp>
      <p:sp>
        <p:nvSpPr>
          <p:cNvPr id="10" name="sketch line">
            <a:extLst>
              <a:ext uri="{FF2B5EF4-FFF2-40B4-BE49-F238E27FC236}">
                <a16:creationId xmlns:a16="http://schemas.microsoft.com/office/drawing/2014/main" id="{02D93D30-C561-1F67-14B5-D5BB25A47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3C6CB4C-13F3-6BD8-434C-3CE991B3C6E1}"/>
              </a:ext>
            </a:extLst>
          </p:cNvPr>
          <p:cNvSpPr txBox="1"/>
          <p:nvPr/>
        </p:nvSpPr>
        <p:spPr>
          <a:xfrm>
            <a:off x="6618455" y="2861248"/>
            <a:ext cx="490450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Analyzed only possession which lead to a shot.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Exequiel</a:t>
            </a:r>
            <a:r>
              <a:rPr lang="en-US" b="1" dirty="0"/>
              <a:t> Alejandro Palacios</a:t>
            </a:r>
            <a:r>
              <a:rPr lang="en-US" dirty="0"/>
              <a:t>, </a:t>
            </a:r>
            <a:r>
              <a:rPr lang="en-US" b="1" dirty="0"/>
              <a:t>Granit Xhaka</a:t>
            </a:r>
            <a:r>
              <a:rPr lang="en-US" dirty="0"/>
              <a:t>, and </a:t>
            </a:r>
            <a:r>
              <a:rPr lang="en-US" b="1" dirty="0"/>
              <a:t>Florian Wirtz </a:t>
            </a:r>
            <a:r>
              <a:rPr lang="en-US" dirty="0"/>
              <a:t>are most central to the passing structure.</a:t>
            </a:r>
            <a:endParaRPr lang="en-US" b="1" dirty="0"/>
          </a:p>
        </p:txBody>
      </p:sp>
      <p:pic>
        <p:nvPicPr>
          <p:cNvPr id="13" name="Picture 12">
            <a:extLst>
              <a:ext uri="{FF2B5EF4-FFF2-40B4-BE49-F238E27FC236}">
                <a16:creationId xmlns:a16="http://schemas.microsoft.com/office/drawing/2014/main" id="{D0FDDFF7-675C-CDDE-2B18-94E95FB47C94}"/>
              </a:ext>
            </a:extLst>
          </p:cNvPr>
          <p:cNvPicPr>
            <a:picLocks noChangeAspect="1"/>
          </p:cNvPicPr>
          <p:nvPr/>
        </p:nvPicPr>
        <p:blipFill>
          <a:blip r:embed="rId2"/>
          <a:stretch>
            <a:fillRect/>
          </a:stretch>
        </p:blipFill>
        <p:spPr>
          <a:xfrm>
            <a:off x="157530" y="2260206"/>
            <a:ext cx="6291761" cy="4023303"/>
          </a:xfrm>
          <a:prstGeom prst="rect">
            <a:avLst/>
          </a:prstGeom>
        </p:spPr>
      </p:pic>
    </p:spTree>
    <p:extLst>
      <p:ext uri="{BB962C8B-B14F-4D97-AF65-F5344CB8AC3E}">
        <p14:creationId xmlns:p14="http://schemas.microsoft.com/office/powerpoint/2010/main" val="2025468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06E0478-E336-47B1-B61F-143DF9448328}">
  <we:reference id="wa104381909" version="3.14.4.0" store="en-US" storeType="OMEX"/>
  <we:alternateReferences>
    <we:reference id="wa104381909" version="3.14.4.0" store="wa104381909" storeType="OMEX"/>
  </we:alternateReferences>
  <we:properties>
    <we:property name="EQUATION_HISTORY" value="&quot;[{\&quot;mathml\&quot;:\&quot;&lt;math style=\\\&quot;font-family:stix;font-size:16px;\\\&quot; xmlns=\\\&quot;http://www.w3.org/1998/Math/MathML\\\&quot;&gt;&lt;mstyle mathsize=\\\&quot;16px\\\&quot;&gt;&lt;mtext&gt;Pass Voronoi Efficiency&lt;/mtext&gt;&lt;mo&gt;=&lt;/mo&gt;&lt;mfrac&gt;&lt;mrow&gt;&lt;mtext&gt;Average Distance Towards Goal&lt;/mtext&gt;&lt;mo&gt;&amp;#xD7;&lt;/mo&gt;&lt;mtext&gt;Pass Count&lt;/mtext&gt;&lt;/mrow&gt;&lt;mtext&gt;Overall Average Area&lt;/mtext&gt;&lt;/mfrac&gt;&lt;/mstyle&gt;&lt;/math&gt;\&quot;,\&quot;base64Image\&quot;:\&quot;iVBORw0KGgoAAAANSUhEUgAABc4AAAB/CAYAAADW3lFWAAAACXBIWXMAAA7EAAAOxAGVKw4bAAAABGJhU0UAAABIuCNbPAAAQ15JREFUeNrtnQ+kV8n7xx9XklyRJEkiSZJEVpIkkuTKFUmSJJIkSayvJGstSZKVWMnKSiRJkmUlSbIkyUoiSbISyXUlif19Hp85v3vufOb8nZnz+XNfL8a29zPnOXPmPDNn5n3mPCMCAAAAAAAAAADQGwy10hbzXwAAAAAAAPDgZSudpRoASrO0lZ600rdWetRKC6kSAOgRFrfS0VZ63ErrB+SaprXShlba0Ur7WumYSfvM31Qknp1x7JxWutBK0wf8vs9vpd2tdK2VxlvpvylwzdD/LG+l0Vba20qHTd+13/jyqOnDsvx41LR/AAAAAIBobDSTq7FWmkl1QI+wyfhl1fS9lb4a0eB9K91upStmMqa+Hmr13UvrvI+4ZeDB/Zr+Xjdto8oHiiHTv51upWfWvd7Ux9elLwBOttJT07enr+uLGbd8sf7+uZVumON2mr7/lflteADv/fZWuthK/2S09UEVzle20p+O+1+UvlnjA607FV5n0400Psa7KhMveNJjuHHTtu02/66VrrfSKdO2fzb3/xLVCQAAAAAxuZsalB6mOqBH0JVze1rpR2mLIN8ljGCokyxdjbfVo2zTMybjAHX5KM0K56zQGxy2SL542I/C+RJpC2Tpfl/byDlzPbYYrC/9R03fnvesWDmA919fDOsLk8vSFhuninCeZo1MvByxk77U3mvGE/p1wq/Gt95Lp2Cr4+F1dClR0Ze2z626f2LmH7ry3F7csNyMA9/ktOsrVCsAAAAAxGKRNfh8RZVAj7IjY8L03kyIN0tbUFERacT87YyZCH/LOPaVyVcHexL3mFsEHnxO+ZKutvvN+PzaVprVSjOkLYBNN8KD7ct3U79rGjb9u74g0nAWT638u6jygSERmvS+/yL9L5z/z+qzVdA8ZdpAGZaa/tjV528ccF84IFNTOFdGM+750pxj9EXKFccxN1tpLl1LUPSZdFU6V5CPVOjnjov7JeE1qhcAAAAAYnFG+IQf+gOdNH11+OveEsdqbFxdafY8Y2KtIsuSiuVZaeypqPNAuh/jfBku0tckYoC+kFlQkHerw4fvlDjHzxXbDfQfrq9h+kU411Xjt62yf5B6K4C1z7/uqIvNA37/F8vUFc5nS/1QNdul80uFt8LeJaGY5xh/PZB64XF07GV/LXCDKmZMCQAAABBrgu36rPcBVQM9yguHv1YNuXJIOmNqJnFx+1VUGWXi2Pckos2GEnnrCudKshL3GFU+sPSjcK6rUR9Jp2i+1NPuPc/nRb8xQ6aucO7y/SrX/z/HsRo3foguxQtduW+H0flb/PZU0hcaafH8NtXMmBIAAAAgBgclO17gCqoHepA/xV84VzRm5jtxxynvty8udAL5SdqflkP/ksR5LYOPcL7d5L9AlQ+0L/WbcH7XUe71AezOM/3jVPmizvXFAcJ5OaZZvsLeP/5ondovxLSO5wew/YNMvHC+Q1UzpgQAAACIQfLZ5D3HROEy1QM9yB0JI5yLmbi9Fffmof2ygZxOSpMVxExy+pdE7PqxZH4f4Vx9Rl8QXaLaB5Z+E85dK33PBrR/LGV3+xTpS0II56silnNVQ75f9fr/EL7CDMlpR30eCmj/rEx8GQCMKQEAAACCsl4mRELdeM5efavCyjyqCXqMkMK5omEAXOGKXkl/rNL7XSZvZgb9ybBUW2HrI5wn7eh3qn1g6SfhXGNy27GldVwyJ+A5NNRG8pJ00DfFDSWcHzXHHolQxv3G9skGfL/q9R92HP+VLqUWqzLGViGZb/qPj1Q3Y0oAAACA0FwzA6Nfzf+fcgxwT1FN0GOEFs6VrJBF/+vxuvjJKi+TnP5FhZ2dUj6Wrq9wrp+4r6HaB5Z+Es5dK3x/i3Ce48b2ninQl/gK58es40OK5/sjP2d9hfOdAWxAG9fXrDFexNyS9gIIYEwJAAAAEAyNX5es8Ep2TZ8rnau+dGOuaX16jbqCc6SV9kk7/IH+V2ObzvCYjO50/H21mQgelHI70Kswts7Y2m8mETqR3yhhNqBabWwfMdc8Evgehq7XqsQQzpXnDrsfJO6mYDNM3aXrcmuJc+rvFxzlrTvJieGTszLai7LG2D9s8iwIUJe66mzU1OExY3+T5/3rtq/n4SucV2Veqn5PGT/ZWbLP6zditIdQz4/0cXtSZVtr/V5XOK/bJ4UYi8QW+rU9fzP13WttIKTPhRDOtY+2v8QKIXjaovkn48sh8RW9d2TYmNaFfiNke2y6ba901KG29TkRzqXX8mUKPdNCj69CjykBAAAABoKfxR230bXyq+4k878S6U6FiV+S3hecd0krXTUT5K9m8peemOvff60weF9t8ieTyPQk/KZ0hrdZl2FHz3dWJjae+u4omwq1x2vWt8ZtfSETnxWPp+zqv097TlhC12tdYgnn+zL8rSgerk44Nkv789YPFSY9Z02d/eeoT/VxFX9PSOfKS53sPSvZvorE1NA+Oc2IDjdS15ZGJ+0vMybTdeMZqyhx3/L1tO9/MX45vw99PY+mhPO90t6wNO0fX63zvjST9CIB5msJf00zVtLHXe1/f0bemw22h5DPj/R1vbL8/YtMxPjdlPH83RSxT/LhuLjDYgxFbDcrutgGmvC5UKFaQovnB6RTNP8hwj32Fc73iHvfkybvYcj22K22fd5Rj48itWt9vh9suD1fqDHu+s9jbhNrfBVyTAkAAAAwMEwzg3iXKLjWMUh6VvM8Ouh8nDHw0liEusIjK57vkBnc3ncMukcLRIWvZvC40brmw9Yk8F/J3gBygZlIPM8QdnTlzsOMa7vqsLfFXHNy3tHUgFzLdjQ1EK66ykPtXDHHfZZ2/NbEtn5FcC5ld8wMoDcb4SadZjRQryGIJZxPyxD2/sjIv95MnD5KtTios2XiBcdLqw0MGYEr7XeXHb65x6QrVlmfpH5L0saMcoTySZ2U726l61b+dHuZZibkRROyKptVzjJt7T9Tn7stcWRFqp9LRJrNJez2kq8XCYAxJ7RLUpNp9ZNDVv2uTtV/ktRv81braSzrPzMm9irILXKIIYfELaC/N0LcigxxQ+/XSEog0fTUXJdE7qNDPz+SfuMvmRDLf5TJL26WpfqDn6SacO7bJ/lw31HWv3pkrBSjDTQxLgi5Oeg6CSOeNyWai/gL51ccx99u8B6GbI/dbNvvPJ/xvd6e15j7+6TCs1jHZPqC4p6UE86bGF+FGlMCAAAADBTJytp3GYLDU8eAa4PH+W477B2rcPzz1AA2b/XH0dTkYHZGnlHpDMVhb4B62og79yV7ReRVM5m8I52fmdsTow3WgHd5RtnsONsnStZP+iuBrE83fykxqL4QuV5DEUs4V244bL+z8pw3ExxXHZYRzpOJ2TfJ/oR2OOX3V3JsHZJ6n9WG9MlVphz6wsb1okwndXdTgljyOfQpIzTY+deWKP/8lBigsU2zXvocdtyfFQ30IU0QUzhfIxOrJ/X6FpV4nqQFsbzY6Sr2jlvH3CsojyvmcNk41SOpY1Y00B5CPz8S8eSplAttcSzjvJsa6pOqMJQhBnVTXGuiDcQeF4QUzhVf8dwWzT9L3P0VfITz9MKSdNrV4D0M2R671bYXZ9yHPQPanp/XeBbfkmLhvOnxVd0xJQAAAMDAkayOOFlykvOfGZjVZZFjcnyhwvHJyryRnDxbUrZXl7z+MgNcl+C83wxg55o8a62Jlv1S4B8pJ6yqiJBevTwuxTE196byvymYSL+1rkNDi2xNpeUN1qsPMYXz/2VM9tIvbHT1j65cWua45iLhfH4q762CvKtMvmsRJjmxfHK1o+5uGBubM+rDFin+KCh7egWdrh7L+1JinqM81xvuQ2IRSzhfaN3zMqvLTkjny4SFOfnPSueqvio++5/x/TJsN/nvd6E9hHh+iEysNNe0o8Q1X5fywnnoPqkKyzL628NdHiM10QZijgtCC+dKXfHcFo1ji+YifsL5j45j/27wHoZsj91s26MZ92FkQNvz2RrPYjskUFGolibGVwjnAAAAAKmB13fJXiU5zRpkJmmJx3ntWIBvSh6XbFj6KifPTJn4JLTMJ96umKpZqzBGHHlVtLNXo2pd7pPOMDLzHcfPzSnbLakWlzYthl+reN2PC/LHrFcfYgrn2zMme0sz8u+SasJ5etOx6yXKc89MjEJOcmL65JC4V+zn9R3HHMJKHtekvMCt2F/QfOwjX88jlnD+IGXvQYXj7HrOO3a5o+yLC+wfrXmtFyV/pWPM9uD7/FCOSLGAZ7NGygvnofukKoxk9Lc7uzxOit0GYo8LYgjnSlXx3BbNxxrqJ+sK5yqo2os8sgTTWPcwZHvsZts+mHEfNg9ge1b213g+2ePNIuG8ifEVwjkAAACATMSvKxJZzzgGaOc9zrtUqm9WpiSrf/JCu6RFrAMlbLriuGd9Gr7JkXdHheteWXHicE3Kb0y5Xqp93m5P9L4XTCZj1qsPMYXzLVItzIEtXhYJ5+lPgN+WKM9eyV8pVmeSE9Mnpca9WVFB5Ej72MOS99T+7PpqH/l6HjGEc1vIPOBZnrzVhY+svD+X6L++W/3X3BJCg36u/lGyw3zFbA++zw8V2NNC5b6Sxw1V6MNC90lV2JnR3452cYzURBuI3QfHEs6VsuK5/WxqSjQXqS6cD5mxpi2a64KNxQ33GyHbYzfb9kWpHjKqX9uzUkc4t1flv6/h2yHHV3XHlAAAAAADxdzUxGBdQd5FjsHWF2nHWq3LnRoDspemzHNy8rxO2SyzKdeQdMaVfVVB+BiqeN3p2IevCwat9uQqb+WdvaLn9xJleVFhEhOzXiWgH4UUzjdlTPa2lJxYFQnntlBUFJJgVsEErO4kJ5ZPSo2JskvkW5WR924qz9EK9/WoEQQ0/vTMPvL1qpN6X+Hc3rBsWcXj7c3g8kJ82S803tUoX5EPbDP5znSpPfg+P05Zx86ucGzZdhi6T6rC7oz+1qc/zwoRkZf2d6ENxOyDYwrnIsXiub23xFiJMWdIsp7hKoInm6GvML5yVtybWF40+ZruN0K2x2627UvSG8J5U+25W8J5yPGVz5gSAAAAYGBIJuHPSuZ3CZQ/epx/g3SueJ5XMDkrism3yrI3XDJ9FvcmO2WEj6rMNcLNGSneRNCeXO3OyWuHvynzKe61kgJF7Hr1oRvCeVZMzKrC+UKH7QMe5a07yYnlk3UmdlKyvmfLZLE61D3vZV/PI7RwPiydLwOqviS85Ojjs+pERabxir5yXqrFRk9Ek6Vdag++z4/XFUWVOu0wdJ9UhSzh3CcOsvrsEiNKnclop5r+Nf3nDykfbbINxOyDYwvnyXjOJZ67RPP1DY91/6uRvpuxsQrpZcXVGPcwZHvsZtvOEs63NOgHTbbnXhXOy46vfMeUAAAAAAOBDhaTlRMHSx6z0THgeltj4JnmpWXvZIkBa95KpX01J0mutCqC8FF1ImqvCN+Tk/+UVN9g77KU+7Q4dr36EFM435pxDQtK5v9a4hxXHPY17MjyGuWNPcmp6pOhJnauY3aUvCdV6WVfr+qrPsL5SA1fttlVsW3aL/+u5uTVLwU+V6jzxVK8KWjs9uDz/LA3zrxdsaxV2mHIPqkKWXtKbG/gHFt6pA3E6IObEM6Tso3l9If6Yqxp0Vwk+ysGV9Jx7rDnuDb0PQzZHrvVts9K98MwNdme+0k439TFMSUAAABAT7MzNZGZUeG4lxJ24y57UPYmRyTRQe4/BfbSQvBYzuSoTJoTWPgog65SOmnq4a1M3uyzaHJlC4m6EqboU3579cxwl+rVh5jCuSvm7vecSXUd4Xy2ud+u85yV4s/DY09yfHwy5sTOXm08I9A972VfzyO0cL4vgMjg2pQyb3XsKiuvhuXKCgeWbHL2r5Tbe+OXkv4asz34PD9sweZaxXJXaYch+6QquF7Oa9ob8BzTMs4x1CNtIEYf3JRwrqgo/EXcovmGLo13/2vw+mPcw5DtsVtte0/GfdjT4D1osj0jnAMAAAAMAA8l3KrKRx7lmCnlPs8/INmbTqW5YU3UQhNLOF8t7RA0380AO/l08lqFScZc6fwM9VDBef9I5X3cxXr1IaZwftJhO+/lTR3hXFmYMZlNJk/bStoJOckJ4ZMxJ3Z2OUJN+HvZ16WC7/kK5+ekU8SuygxHmYq+cHpaIv9QSnhaLZM38XNt/Kn//0HyNwVtoj34PD/s+xFTOA/ZJ1Vhesb5Qm+0O16yn+5WGwjdBzcpnCu/ijtGeLfopnAe6h6GbI/daNtbG2rbvfJMQzgHAAAA6HNWSjjRPEk/eJTHXjnq+gT9keSvPky4LX7xC4sILZzrpOq+sXPP3Js0VSdX9uewKi7lCYrpVU8jXaxXH2IK5zcqCgB1hXNFX3z8mdPG9B4UxU0NMckJ7ZOxJna2T4ZazdjLvl5VmPARzi9ImJjtto2TBfntTY7/duRJYmHfMP//u+SH9khWa5/tcnvweX7YIRaue96HTQ31SVV57TjPn4HPMVayn+5WGwjdBzcpnB/K8ZcjXeobuyGch76Hodtj0217ZsZ5HjToB022Z4RzAAAAgD7novjFen3gGHhd9SiPHbtVV+ak4xUvN3+/XMLWLcvWksB1F0o4nyWTQ0JkTSirTq6mOSZDWQLLESkOb9BUvfoQSzhXwXS84iTDRzhP0K8rPmVMMnXV7LpIk5xYPtmUcL4jkD/1sq9LBd/zFc5POewtq2GnatgNFVjsUA8rrDzJqvTV5v83SP7L1+SZtbTL7cHn+XFVmotxHrJPqopL3PomYV9glRXOm24DsfrgpoRz+6XXF0db7oZ43qRwHusexmqPTbbtJxltu6lNtJtszwjnAAAAAH3MHJn4rL2u0LRF3PERF3qU655kr+BIVlGXWdV+XeJuPBRCOJ8vkzeGyhOS6kyuVGA4LZPDtmgYFv38VuNbrjS/J4LB0R6oVx9iCeej4t4MN48QwnnSTs9KZ+idRIxYE3iSE9MnY03s7K8BLgfyp1729Sq+5yucu2LS1qmLOjbsvRfOpH5bL+4Xv6+t59Fc8/elUn1lY6z2EHLF+ZjnfdjUUJ9UlXXiFvFCho8oK5w32QZi9sFNCOcu0Xyj8bNui+dNCeexx3ax2mNTbftYxr3Y0ZAfNNmeEc4BAAAA+pjjqQGZzwquF47B1y8e9uzd7t+ZvyexaZ+VtPObZeds4PrzFc51svY8dezDgvw+kysVmL5lTFS+mbpa3CP16kMs4fyRVI9NG0o4T1iScX0vAk5yYvtkrImd7ZN141dP6yNfr+J7vsL5Woe9nyracMWDLbPqe03OvU2+qNloHXPCOuaY+fvZin1nzPbg8/w46zi2SigFX+G8bp9Uh6cO+3cD2i8rnDfVBmL3wbGF8yzRPMG1YWiT4nkTwnmTY7tY7TF2255r2lrsUEy98ExDOAcAAADoU9Ibqv3kaeugY/D1yQwq6/JWOsXPZCB5qKSN3dIpwNd9QaAC2syAwodysuJkqe7kSico+rLhivn3sCm71um6GnUSu159iCGc73TYLPPypqpwvqdkWzws5fYVqDPJie2TsSZ2uyVMDF0NDXGgT3y9iu/5CueuUEVV49GurSEEJDyXzlV9y3Paoq72TK+Y1OP1pchH82wqew9jtgef54erT9pX4fiy7TB0n1QHVz39Z+5/CMoK5021gdh9cEzh/IBlV+troyNfN8XzJoTzWPcwZHvshbb9S8b9WN3QHKipZxrCOQAAAECfkmyQ9t2IDD6oIPHBMQA75GHzuGOg+aeZ1A6XtLFUqq8SdqGxEJ8EFj6UN1JN4K0jnC8257kQ0Hdi16sPoYXzRdIZ83NMyq2UrSOcl5242SuhdwSa5MT2yVgTuwXifnlXJWSUiuT/yuQXfr3s63mMSFjhXLFDpuizo8oq513W8acrHHtUOmN6J+FKdmccc9c6Jtl4uspXAzHbg8/zY6Hj2McVjq8inIfsk+pyTeJtJFhWOG+qDcTug2MJ57Y4qKJk3ibNLvH8UAN9YxPCeax7GLI99kLb1rH8W3EvTAi9Ebde7+wuPdPqCOc7BOEcAAAAoOsknz/fCmTvZ8cA7KWHvXT89WRA+90M4KvwTDo/868yME4EqJHAwsdMx7EjBcfcrDhBXmgG2y8jTEJi1qsPf0o44XyxY1KnE/3NJY+vI5xrvgUlbK+ybO9y5DlYcbLWhE/GnNi5NirWlcZzS5xji+lv9veRr+fhisnvG95iucPmjxWOT4tD36TaS41ZGc+DVxXroMqmoLHbg++L17+lfuzvKsJ5yD6pLiqw/ePpf1lUEc5jt4Em+uAYwnlV0Txhg6P+Y4vnrj5hRkD7Me9hyPbYK217vbjjqYdc7HFO3C+9m3qm7XWMS4qwY8D3gnBedUwJAAAA0NekN/TcHsjmqowJic9mehcd9lZVtOHaAEhXfs4ucawKpCqU3osgfMx2HHsqJ/9cqf5p8xOT714EH4pZrz48kTDCubYLe6X5p5JiQIK96vdbyTot8/n0sGV7fYl7NN4DPhlzYpcV0uFtjnChgtEJM3F/3Ge+nocrlMebAHbtlYcfpNwXQMOWr9QJD/a7VPuqKdkTI53/YYXzxW4PvsK5KzyRfjFR9AXZDikvuIfuk3zQ63rpKLuviFdFOI/dBprog13Cro9wvE86v8iqcu+bFM+nZzwjlgQ8R8x7GLI99lLb3pVxX8552tW6/cvYutLFZ9r2ij43VzoXbXwKOFaqe0zVMSUAAABA36JiwnPx3xTMhWvzSd1IaFpNeystW09r2nGtzHuZM/jXSaTGqFQxTVeXZq0i2eawu6jCBO67Y2Ds2qBTz//Mca4bqTzTZPKq8g2O+6AThwsF6bARVuZ3sV59GBe/lzcaW/OuuMMCVC2vS9iaVWJSMl6i/jdKsSC6tcSkSPPcacgnp9eY2LlEiLwV/9czJuCaXlltQPN+Tok9S/rM1/NwxY79Jv5fnrhW/p4vcdzpVP5HNZ8J66RTJC5aKXtG6m+6F7s9+Dw/Eh6K+wXJipx+Y8xxjNpZa+7vjIh9ki9zUkJYiJXnej/sDQq/drENxPY5EfcLm1U1689eSVtVNE+PV5oQz3/IeDZsD3iOmPcwZHvstba9K2MO8UDqvdjQ60tenP7R5Wfa/Iw+dzjDR19L54viorCaTYyvqo4pAQAAAPoWexX3wUB254j7c8tkpUddwSYtDByoaWORuGOwJ59MXpa2kKZ1c10mxNcxIyZk4Yq7WmWFzH1xx2X+2Uzkdpu601Ut+invCUf+Y+YePrdEpA2SLSCWSXovL0n+yptY9VqX5RlluZHjf3PNQP+UdG5A+J+ZwOypWR5X2JhDBRO9oklVIvakw5Jsycg3zTER1ful8aJ3mPtjrx6L6ZMbHXl3FtRh1U0QhzOEiCJf39qlPiQGWgcvM8oaYgO++dIZwzevjaS/cHpmnhV1SV/X/0rkX2b5cdXnUMz24Pv8SIS3Dxk+fcs8M0dNm7ltfvs5py18s/qo0H1SKI5Kp9Cq519ZwcYMmYiTXzXEXMw2ENPnxIiIdv4TNYXJEKJ5wjqJL57/lOH3fwU+T6x7GLI99mLbXmPGXK7+TIXkTQV9+HzT5yVjua+mr+iFZ9qtjPGlvvTTlwYnU/V8V9xC+Avz3HN9ZdPE+KrOmBIAAACgb9AYhr9kiCk6IL0q7ZXGGyra1RU0uuLoV3Fv8GMPEM9K9ZWXyYqmcfH7nHh5iTLaq1Ndq7A2GHEsz5auPjltBt4LCiaK30qU5VeTf21OHlf84t/ETzwvs5ImVL3WZZqp411mUpF1Xp1A/WvSR+NP33PEI53MbqtYlvnmnv8s7pWgSXu7ZvKtLhAiXphJdnqiuMqalO8vKNP5gvuxuyGfnJ9RJ3qNWTGnl2RMol8bQTSLuTn17xIzNjfch8Rgj+nDdeL6rqBc6j/nTN9aV9RPfwKfjkmbXhmoceBPpdrZdSm/sXMWx1PPg1klj3kk1TcFjdUeQj4/EpZV8MtkjxDXy5+jDgEoRp8UCvVB/aJgzOHfKjiucIhsQ0acO+loJ2+Nf03vchuI0QdvMwLdk5y8Kuwdk3IbP9pfU42ZcvviEs8PeNhLnsmnxP0lmf3C5JLx340BriPGczRke+zVtj3D3K+xnPGZfgF2w4yltE3dNmM7e+PKpRX7k5jPND32QwmfuG76IJdwrsfrC4SdDj9vanxVdUwJAAAA0DdsLTmprrpD+h6pLsRWjXk+3QidvwSoh2EjSHyWfIE/b/J8p+L1Fq1k1ZUr7zOO1YGwvXLjasbkK6u8ySfQ41JfPD/RQL3WYZP4rajX1V4qnN4zE7AT5n5Na6g810q2p+/mHqZDCjwtKVQMm+tz3Y/NDfjkNCPKfS+oi39T5dGJ8z8l6k+Frx9yrv2oZIvI38ykeH4X+pAY1G0HlzzPu1smNppOxz0dT/nuPan+UjaL2aYtnKr4nNL7vaDmOUO2h9DPD9svx3Payl7LXzSvCulrajzjffqk0Ew3fnjNcf3fzd/GMn5TAe6cp3/GaAOhxwVfK/jc+5LlS4ThscD3PS2eV9mMO+QYIUSoiRhju5DtsdfbtvZpB0zb+Vbyvmk5deHCkh5rzwn65doDyd6LZY/VryVi+fmM+u/G+KrOmBIAAAAAGiCJvRqKITOh0kGqrqDRTxN1BcfyLl2flmfElGO/KcuiggnZfjPAX1Qw8dBVZI9lIk7mCnOuHanr16Qr9JJQE/oJcXpl2os+rdd+ZshMWnYYwSu5T3skO35xHhvN/dgn5fY1iOWT3WCNKVfik9vE7+sVfL0T/ZJoNOUvWi9bA/fbCeuk2kuJIfEX7vulPQyZc+9J3QfXte+S6i92QvdJsVhi2vjuVBn3mzLvNH65VPzj/cduA73uc3q+T5L/4sVnzFfla6Befo7Huoch22Ovt+3kS5FRq3x7TZk3SvgX1TGfactL9NFD5nxDPerbVceUAAAAAAA9h66kfW4mn3U3Jkw+5fxOdQIAAECK4T61DQAAAAAAAFMYjdWYbHTkuxngAWMHAAAAAAAAACA4+kmgfvauMbp005+FU+jadaMh3WxG48WNmTrQpLGzdGf3tRFs9Fp9T+X7DwDNk8Qf1D5nmqct/aT/JVUKAAAAAAAxWNlKf0p7c4MqmxLoZEeD0OumArpTrMac1Bg+s6lSb+puFFGWUQm3+QYMBi+te/8ooO09Un9TqKppZsWyaYw23UBLVz7qRlmHpB06wLZ7MrCNmPXda/cfACBrjDMewJ5uuPYT1QoAAAAAALHRoPavxC1IqZCiAe5VBNMg67qL7nXp3I1X40zele7sWj0oaNzPg6Z+83ah1ZWtp8092VnBvn4ivdWcwyXw6UuR3yvahP5leoYPhGKx6Tt0V/hnElc4rxJvbr855pNpEwm6+vFPh+3pgWzEru9eu/8AAGnOW/2Nz2aFo2YcSqxRAAAAAABohKzVyEtzjtFV61ccx9yUyWISVGe9tEUs1z05GsD+DGmv+Eps6srZVVT7lOON5VuPI57rWoY/61crurP31pyku9Drly0a0/Z3R7mXliyD5vuaOq+N9lsfZLKQPD2gjSbru9fuPwBMbX6x+hvd3HNJRRvDxo4uIPiBKgUAAAAAgKaYLW5Ra3qJY7dL5wrpt0K8XF9OZdyTUJ8m30nZ3Et1T0n05ddz034fRG6zWz36GBdnUjbWlzzmZuqYXRl5dBWkCsgaxmQ0sI0m67vX7j8A8Lyx+3/tey6Z50PWs2CeGWdqPn3hry8m11KdAAAAAADQND6i1v8cx/7TSkNUa2207t866vV5IPtPjD0214ImGBa/GP0ukhAwm0rkXWidd7TG+ULYAACYqhyQ/LBbuu+OhsD6KO0v4exFGbekLaQDAAAAAAA0jo9wPs1MduzjD1OtXhzKuC++YVVmpSakB6hmaIDpEl4432tsbC6Rd5/4i94hbAAATGV0tfhTqbaPxX0p/2URAAAAAABAFHzDKPzhOP4B1eqFvpD4V9xxoX1INjfU1V0zqGboYh/jwzxjY2uJvPZ+DHVE7xA2AACgLYTr5tF/SXt1+VeTNByLfk10VdqbmS+iqgAAAAAAoBfwFc4PO47/SrV6c1LcnzMPe9h8ZOxcoHqhy32ML7pxaJlP92+Kv+gdwgYAAAAAAAAAAPQZvsL5Tgm7+R+00Y1bvzrq9XhNeyskXMgXAN8+pinuir/oHcIGAAAAAAAAAAD0Gb6i944MG9MKjtMNRNdJW3jXECJHWmlPK22U+puLavgRXYmqMYl/NP/dWtNeSFt1+dVRr29rliGx9TRAuXSl76ipk1Pm/ul9XOZpd7qxY7PanONgxXPEKuesjHIqa4wfHzZ5FvRwfXezj2mKB+IveoewEYr5KV84Znxtk3RnQ2b9+mXE6iO3Sf0wUE23q16qSwAAAAAAAADoQXyF8z3iDimSxZxWOisTm4rqZpVjMrFppaYPUm1l9Sxj85tMhIpJ23wvbWHkRCv91qAtXxZn3J+dFe3o/Rw3xx70KI9uyvjEum/2qviX0ha3qohPKoz/auylRVUV5uwwGXpf1nWhnPoiSF8S3Uj5RpptxqZ9r74bf+ql+haTXzfX/N20t6b7mDo8Nf1NHl+l2uZzSdof2Ebo+tYXivdT5xpPtemkz9U2NL+B+79E2nGIvzn6x6SN/mr6+l5sVz51ubWkL+SFKxvLOOYOwxEAAAAAAACA3sJXOL/iOP52Rt4trfTR5NHNL3W1XyL4qYByVCbEE003S5xfQ5q8kAkRcX3qN7WtKwifp2xebshWKG446vdRRRsHZELMqRMjXYWyZ8aG3r9Dlo+o8H3VKqPWU96KaF0xesyqz7SoqqtWH2b459WGyqkvUXa30nXLL9PlVL/9TYqFtEtdru8E9ekLqXbYxJ4EIYRzrWcVS4uE890mT5I+Wec9b/2epCWBbYSq71mpe/3ClC3tCxqC6UPKtpZ1c8T7v9/k1/5xo3V/9AVOWhTWPn5lD7WrEHU51zyn3mWU5x9pv1TdXeCjF6xrf2qeLwAAAAAAAADQQ/gI5ypufHAcv8uRd4MlFCzPsHnQsnWioAyJEKK2sz7fV7E4EWivNGQrFGsy7tEPFWwkq5Yv1zx/IhzqvV6Uk3efVcZP5nib0630p0xe9WkLZ3ovVITTVZjfrd9vNlROjQV/yPjzY3GHI0riX/8lEyFUNJzKv478a7tU34qKve+l+urYWH1MVbab4/ZUPM6+5jphVurYCFHfuuI5eZF3S7JDoBx22F8RoTxHZeKl4uyMPKOWbfXheT3QrkLWpaICuks8rxJCJnnevJb64W0AAAAAAAAAICI+wvmPjmP/zsj7j5QTanRld3o1pH5CnxUvfX4q362Csq4y+a41YCs0jxz1XPbcq6We2K4stO7FxhLHnJBO4WxhTv5fxB3yQgW1uSbPWpn8guZYF8q52lHOG+a8mzP8yX6p9EcX61tXueqKaF2V/kT6SzjXPuGp9Jdw7lvf6a9f9OuDPGF1nqN+rwcuz5ZU/tUFeW37d7rcrkLXZcJhR96NNfr1/QxDAAAAAAAAAHqTusK5CgT2Z/ZZot18xznm5ti+ZeXN+oQ9vTHp9RJlvidtUSa2rdCMijvG78ISx16UiVAeVUlvivigwnFPrbLmHTviuDYVuewVrSpo7RO3aNlEOYcc5dQVp0tyjjlm5f/cA/Wt7JLuC+fTSyRd6auC79+p4/pFOPet72tSXqh2+cDHgOWZKROrq/8qUZbjUn5VeBPtKlZdTpdOEf9iSZ9YJBNfN1VZbX5J6sXf90nvGSYBAAAAAADAVKWqcK5Cx4/SKZq/kvZmli5WOs6RF4f3mpV3e0a+dKiKtyWuVTdbvNWArRi8dtThmYJjVPD6YvIeqXg+W9A+UOFY1wZ6Ixl5Nzny7ujBcrraytYC+ysqtK0mr8PO3w3hvG7qR+G8an2vTeV9WPIcdtieqwHLc7yiX66VarHIY7ar2HV5Sjo3L55b4hz/k3Kr5W0QzgEAAAAAAAAaxDVR1s/yVQQfNkmFChWLzoo7rutFKd50Mr0JpIrAeeK8LZzvzMi308p3uKAMujncnQZsxcAVFkBXWuatVjwkE2LOrIrnu2eda1nF420/uZuRzyWcD/VgOV1tpWgzP9dq2lU9cB0I583aqFrfd1N5j1Y4j+bVl3m6h8DMgOV5XdEv1e/tfQledaldxa5L/TLmi1WWkyXsJ5v/bq7oSwjnAAAAAAAAAA1SZyL93Uz8VUgvK/DpKrwzJs0ryGsL57sz8i10lO1AzXoIaSsG+qLho6OMeQJ/Is5U3cR0WDqFr6GKNi45fMYVq94lnPdiOV1tZVON9rWxB66jF4TzsvdXV87flKkjnM+2fGFrhPtRpTyrLJ8aLpk+i3vTzybbVRN1KeY5aAvNee13uUwNQfo/EolEIpFIJBKJRCKRejB5T263ZqSNRhSpKupVYYNMbORWRiy74ij/QyNOVCWkrRj85Chf1krOdIiCdRXPMxJAWN0l5UIw+AjnTZYzlMC3qQeuo1+E8zR3p4hwvsPKu6DLwvm+gA+mVQ23qybqMnnpar/42peT/2cpF2oL4ZxEIpFIJBKJRCKRSKQeFM6nS7PoCnT9vP2NtOOLv60gnM82x7lWxZ+V4hAysWzFqqdvUi6edbIC+UWN8+wLIKyucZRzd2DhvMlyxhT4mr6OfhTON08R4fy8lXdGhPtRpTyXU/nGcl6qlklzGm5XTdRl1kvXpzl5k9A3KxDOSSQSiUQikUgkEolEQjjPYrW0N0dTYVrjhSef21+rIJwnK/7eSHZ81m0VVw+GshWD3xzlemDlGU4J7MdqnOOcdG54V5UZjnIeDCycN1nOmAJf09fRj8J5Ejd70IVzu++L8bKuSnlupPKNN+QfodpVE3WZsMxRpvWOfD+Y354LAAAAAAAAAPQ83RDOVTC/b86lmyKutH6vKpwrGkP9T8l+m3BbimOrx7AVmmUZZUqvXjwqEwLsnBrnuCDl4xNX8S3Xpnk+wnmT5XTlCyXwNX0d/SicK09l8IXz21beDRHuh095hhrwj1Dtqom6THPXOp9r8+hkFfwxAQAAAAAAAICep0nhfJZM/vT/SEa+OsJ5gm7o+Snjuj5ItXjfIW2FxCXqX079nsSIv1bT/imH/WUBfGuvI4+PcN5kOV35Qgl8TV9Hvwrndeh34XxHhDqpUp5bVt4lDfhHLOF8R2RfW+col11f/0r7y4luvXgFAAAAAAAAgAo0JZzPl8mbfu7NyesjnCu6ylpjkn93XNsXaceD7oatUGxwlEVXl6sYs178V1jucdgfDeBbLhs+wnmT5XTlCyXwNX0dCOfN2qgbGsV+IRaKKuW5HqD+QrSROsc0UZc2j61znnP023cYdgAAAAAAAAD0B00I52rvecr+w4L8vsJ5gq72u+O4vhddthWCp46y/CQTm9S99rC9NsN2FVwxt5c68vkI502W09VWQgl8TV8HwnmzNqrUt72HwUepFx5lWqTynG3AP0K1qybq0mZEOl+uzjK/JRs27/Koq0vS/KYp7xkmAQAAAAAAwFSlCeH8pFQTwssK5/r3MgLjYcc1/hDRVhO4VilrWJlkU9AfPWyruDQu+RuQFmGLwVnii49w3mQ5XW0llMDX9HUMknCueyRcz/m934Tz3Y66OlKjzBo3/0CE8ryT+nHOVcie2WC7aqIuXby0zvmjqbPPpp1P8/B3hHMAAAAAAACABmlCOH9j2d9akL+KcF5WYLRXH+6IaKsJVIh5l3H/QsTQveRpc5d1/OmMfD7CeZPldLWVUAJf09cxKMJ58rIgT9TsN+F8gbhfiC2scD4VjDWW9owA5VnqKM/BGnWocfyfNNyumqhLFwel82XDNgkTLgbhHAAAAAAAAKBBXBPlGQHtz3TYHyk45qaUF8719wUlyrHKsrkroq2mOJ5x/24GsL3cYbfKKvb0yw9dBZ8lVvkK502V09VWQgrnTV5Hk8L5kMQTzp+WaLP/ir9w7mujan0/cNSXhrqaW+JcW8z93x+wPM+kM+RJlZc6IwX9fsx2Fbsus3zefqmZbDK9niEHAAAAAAAAQH8wXdyi1pKA55jtsH8qJ78KGl+k3Of1idhdJsTKsGVzfURbTaHlGJd6wlMZ7JX1H8w5y5QrfQ/z6tRXOG+qnCJxBb4mr8OOw/ytC32MLz8ZO88K8n0S/5dcvjaq1vemjDp7K9nis9bzCWl/qfA4cHlcYaGemL69iM3GN+91qV3FrsssXC813zDkAAAAAAAAAOgffhC3qLA94DlUhPgunavvFjvy6irZZ47y3Ejl0fiwSYzdRNBR8Xh+QTk2Sr6AEdJWk5yVeOKMCrL/WPbPlzjudCr/I8mP6bvNcb8X9WA5XQJwkcDnemm0ucvXobhiP8+K5J9zMvoYnzjPR1J2zuTkm+boe6pubhnCRp36vi7ZoTNeSXsT4Asmad7P5rcxKX7xWac8fzuO0VjeWS8N9aulk6buPkr2FxBNtKuYdZnXlsfEb8NfAAAAAAAAAOgiP4lbTPgr8HnuizvW7M/SFulVyFHxQlcmapiRE478x6QdO1Y/s09isKdXQj6U7NW5KrSnP9nf4sgT0laTqMicFvZOBravLxHsGPV5m7tuSeXTlyBzCuxfc9zrcz1Yzo2Ocu4sOGan45h9Xb4O5U9HuQ5F8s/RjD5mdw1b61rplpQXWfeJe6XxcIVzhrBRp76Hxf0SMS9pP7A1Unm0n/mQcV7tkzV2twrPF6UtPidfwqh4vLbL7SpmXeZhv9RcypADAAAAAAAAoHdRUU5FOA2VclfyhQNdTagbkWl8142e51XB65sUixW/mvxrc/LcTdm1Qwi8kLYQP5TKo/HI08J9VrzakLaa5qpMiD3zI9jX8Dl/WfWjIll6NeY841eJiK/iWZa4uEHaAtvbnPusK6dPm/uyoEvlTLebh44yqo9kiWF6zteOY/Rvyxq+jqTd/5xxHYnvXDP5VgfyG93f4EHO+W5LW1zca86bTvq3k6YP0pdprpBEX6z2mbTj/0n7K5XvGefW+NO/S3vl+p6MvsDHRqj6nptzvOtF5ObI9395QZt1reZe1SPtKlRdViG9b8FjAQAAAAAAAICeJivea1G6E+DcujL2fYZ9FTTsT/6viltYn57Ks0eyRSBd6fg19TfdSHBdTvlC2mqa1QHvUx67ZWJDxiSNy4SoqXWlsYw3FNi5U9H/tnapnBqm47lki6dJ0s0jE6FNQ1T8U+KaVHj9oaHrqNrur3n4iLaLP6Qtdn+t2d/4lLOOndA2Qtf3UencbDIdn1xfqsxv6P7ryxl9ofU553gVsY9bfXWvtCvfuqxK8sL4IMMPAAAAAAAAAMhDV4fqhmz6Wb2u1tZP7vPiWW8x+XZLcdxrta2CyQ5pr1bdb5IK4itqlDOUraa4I82FjdF4xaOp+6j1ouL2cI/VSb+Uc6pcB/ixxvSF+40v6P4AM7rYl28yvpiUR/vz5dTl/6Mr4BNBfjbuCwAAAAAAAAAAAABTHV11r8L5TaoCAAAAAAAAAAAAAGBiQ9ItVAUAAAAAAAAAAAAATHU01JeK5m+oCgAAAAAAAAAAAAAAkUfSFs6PURUAAAAAAAAAAAAAMNVRsVxF8w/Svc1bAQAAAAAAAAAAAAAa5VIrfW+lsVb6o5XWmr8fkLZorukw1QQAAAAAAAAAAAAAU4EdMiGOZ6WnVBMAAAAAAAAAAAAATBXSq8pd6VMrLaaaAAAAAAAAAAAAAGCqsLSVvohbNH/bSiupIgAAmAIMtdIW898mjgMAAAAAAACAHmdNK92TtoCu6UkrnWilYaoGACCXVa002kp7pb0XxFHzbw2D9YMgpvY681tpdytda6Vxab80nh7xuKZ42Upnub0wYODXAAAAAAAAAAA9igrhKorfkMlf6yQbLI/L5C93vrbS7VbaKYjovcL2VrrYSv+I+2ur6YGPa5qNpjzqjzO53TAg4NcAAAAAAAAAAD3KHmmHsEqEUhXJz7XSWpksiuu/N0lbZP0mk8Nf7aEau86VVjrdSpelLcKVFcDrHtc0d1NlOszthgEBvwYAAAAAAAAA6DHmttJfMlkkvSXtcB1F6ObK961j/zI2ofu4NsieHvG42CyyyvSKWwwDAH4NAAAAAAAAANBj6AbK72WyaHO+hp0L0rn58lKqt+sslnoCeN3jYnPGUa5t3Gboc/BrAAAAAAAAAIAeQlc5fpDJYs1VD3tXLVsfzDmge8yQegJ43eNioud3hZB5wG2GPga/BgAAAAAAAADoIYZb6aVMFmrem7/72Hxj2XzhaRP8mC71BPC6x8XkoLg3LdW0glsNfQp+DQAAAAAAAADQQ/wmnSLNoQB2dzrsXqS6u8YgCefPTTnuOcp2mVsNfQp+DQAAAAAAAADQI6ySToHmk4QTRl877K+m2rvCoAjn600ZvrTSrFZ6Z5XtWyvN43ZDn4FfAwAAAAAAAAD0EHck7srGEw7796n2rjAowvk1U4Zfzf+fcpTvFLcb+gz8GgAAAAAAAACgR9DNOl2xdEcDnmNZxjmW9lhdaOz1kVba10o/mv9uk/bGmHVQYXmn4++62n6/tGMZLythZ6iV1hlbetyRVtrTShvNb1XL1O/C+cJW+m7KkNTf3NTf0pvRTuvTdjkVfFEyyrPT2N1n6mBaD9frIPh1KN+IVb+xfQ4AAAAAAAAAwMlxcYvaMwOf55PjHD9Zef4rke5k2J+ec8z7grItaaWr0g6D8LWVxmSyWKV/1xWgc0pe62qTf8wcn6Ci0k3pDL2wLsOOnu9squ6+O8r2wdzDsgyCcP6zOf8D6+9/OMq4v+Y58MX4vphmu7Q3Dv7PXPd4yq7++3SFa26iXvvVr2P4Rqz6je1zAAAAAAAAAAC53JVOUeZ1hPPcdJznbyvP4VZ6LG7B8aO0QxSsz7CvKw/3SjsETPq4R5K/el4FKBV6Xkp7BWPCNFOesZStf1tpZYadBa10TCY29ksnRVdcPsy4tqsOe1vMNSfnHZWJ1ZVatqPSFqMSGzdL3od+F8712j+Y82+3flvrKOOzmufBF+P7YlJXV8xxn1tpV8q2rrY+l7Kr169C6mZpi7vpNKOBeh0Evw7tG7HqN6bPAQAAAAAAAACUQgUPWyC5HuE8vzrOoysHXZ/a33bkPVbhXIko9FzyP+U/avKp4DM7I8+odIZJsDfn09Wwf0qnUJoWpFR0UgHpjnSGXrBFnw0yWRRanlG2g5adEyXqpt+F833m3O8y7u1TRzk3eJwPX4zni0p6NfXOjDy/SPHq/wuR63UQ/Dq0b8Sq39g+BwAAAAAAAABQiK7UdAkov0U4196Mc6115NW469+knDDmIlkxOZKTZ0vK9uoCe0+kXIgOxSXy6YpMXb081+TRa/4g2ULsP6nfvuacSwW2jzI5pEVR7ON+F86Te3Ey4/cDjnLe9TgfvhjPF9N9wpsC33trXcfvrbQ1lZY3WK+D4NchfCNW/cb0OQAAAAAAAACAUmwSt5h9JMK5dmSca1tG/gtWvjclz5NspvcqJ4/Gb39n7P5VwqYrDvzajLwjjrwau9lejakrLnWVqR26Y77j+Lk5Zbtl5d1UcC39LJyvlokvFbJWrKpw9tFR1iUe58UX4/hiWgy/VvG6Hxfkj1mvg+DXvr4Rq35j+xwAAAAAAAAAQCl0paZLzN4T4VyjGefKCs+w1JG3jCjyoxSH00iLOAdK2HTFGL6Ukdf1MmJHhXpa6Th+c07+a1be7QX2+1k4T2JhF4msZxxlPe9xXnwxvC+uL3kNCbag+r3A/2LW6yD4ta9vxKrf2P0fAAAAAAAAAEApekE435VzzB0pjrFro7F2NbTGnJw8r1M2l5WwqSEB7Hi/WauIXYLUUMW6Sm/cp2XNEwht4Whnge1+Fc7nykTIlHUFeRc5yvqllWZ5nB9fDOuLdnzq30uU5YWUf3kRs14Hwa99fSNm/cbs/wAAAAAAAAAAStHLK86VDdK5yjRvU7l1Jt8fOXlWWfaGS6bPjrK74um6BKmqqJh2xqSiTQpt4Wh3Qf5+Fc5PmXM+K5n/jqO8P3qcH18M64t2+JsyGxLb9rd2qV4Hwa99fCN2/cbs/wAAAAAAAAAASrFG3GL2wQjn2inVYpwnvLTyn8zJe0mKV27uyyhHnbTKYT+EWFkWFXPtVbhFLz36UTjX1arvKvrmRkd530r1Fdf4YhxfPGXlfV7iHJelXAiP2PU6CH7t4xu9Ur91+j8AAAAAAAAAgFK4xFBNFyOcK0tsWV9w3CEptzGjblb3tZX+KbCXFt/GpL1qtW5yheCILVbqCsyTph7eyuQNFgdVOE9euoy30owKx72Ual84CL7YmC/amwXryuXZBee7ZB0z3KV6HQS/9vGNbtavb/8HAAAAAAAAAFAaFT5sAeVahPNccJxHxbKiUAgqQo5LcWzjA+a3IwX2bqTsjEe4zlhi5Wpph/3QOtNwDRvN3+1QBYMonD+UcCtcH3mUA18M54tzpTPm9aGC8/6Ryvu4i/U6CH7t4xvdqN9Q/R8AAAAAAAAAQGnSIkiS/o5wnuuO8/xT8tjz1nG3HXlUONJN9oo2yrstfpslFhFarFTB6L6xc6+VVlq/D7pwvlLCiYtJ+sGjPPhiOF88K50hR4Zz8qdXF490sV4Hwa99fKPJ+g3tcwAAAAAAAAAApdHYuraAoqJfaDHkreM850oeu0w6V6ovSP2+3Pz9cglbtyxbSwJfZyixcpZMDomQtXp50IXzi+Zc92se/8BR7qse5cEXw/mifm3yp5TbJPRIKs/5LtfrIPi1j280Ub+xfA4AAAAAAAAAoDSukAlZISjqMk/cKyRXV7BxT7I3ZkxWrpZZcWmvfB8NXJ8hxMr5MnnTu705eQdZONf4x9/MuXbUtLFF3CGCFnqUC18M44uKvqA7bfVBGoZFNw3WmOcrze/6d40bf7QH6nUQ/NrHN2LXb2yfAwAAAAAAAAAoja5UrLsavAz7xT8m74h1/DvzdxXePrTSs5J2frPsnA1cl75ipYrRz1PHPizIP8jC+XFznvfi9wXEC0fZf/Gwhy+G8cU0uknwN3G/YPtm6mpxj9TrIPi1j2/ErN8mfQ4AAAAAAAAAoBANP2GvOlcBMFS4FldYgY017NjhXrZKe7VjmY0FE3ZLp+hZ9zpVQJpp/c1XrDwp1YSgQRXOh1L3+ydPW65wRJ9aaYaHTXzR3xcT9KsXfdlwxfx72JRd63RdjTqJXa+D4Nc+vhGzfpvyOQAAAAAAAACA0tgb9Wk6HMCuaxO8azVtHbfs3JF2jGQN4TBc0sZSR3kO1ijLqVZ64vi7r1j5RjoF2TwGVTjfJRPhJ+Z72tJY2h8c5T/kYRNf9PdFZbE5z4WAvhO7XgfBr318I2b9NuFzAAAAAAAAAACVUBH0qUwWIf6VdpxhH+5bNnW15ZyattKxgRPxSdNvFe08s8r0Udpx2MuShOoYcfzmI0jNdBw7UnDMTRlM4TzxxVuB7P3sKP9LD3v4or8vajzu9+Y+hN6MOGa9DoJf+75UiVG/TfgcAAAAAAAAAEAtdAWkCllpIeKmhz07trmGEVjuWcaL0imurKpoY4/Dhq58LPOSYHMrfZH2BpEufASp2Y5jT+Xkn2vKks5/pOAcLnGqTGiHusfVIb3x4fZANleJO372KL7YNV98YvLdi+BDMet1EPzaVziPUb9N+BwAAAAAAAAAQG10Faj9ufz5Gnb0E/v0ilxdvb4qQPns0C9Pa9r5W9wrNddn5FeRWOPv6qrij6aeXGxz2F1UskzTpTPWvL5sWJxxn545znUjlUdDOdgreV2CWZn7Uve4qmh505sDbgpo27X55AtTT/his764wXEfNMb5hYKk4aN2SLkwJ7HqdRD82sc3YtVvE/0fAAAAAAAAAIAXuvJPYzbbgkSZ1YQqVJywjtXNQecHLN/DlO0DNW2oSOSKD6xJBa7L0hbqdFXx9VYaN7+NtdLaHLvXHPbOVSjXfXFv+KchGXSVqm7MpwKjrrS86ahrTcekHXNYr8MOp/KHI/+JEuWqe1xV7FXcBwPZ1dAq3zPu9xWpL7Dhi/V8cUPG9ZZNei8vSX48+Vj1Ogh+7esbseo3dv8HAAAAAAAAABCEna30SiYLGL9IW/SwBRndMO6olf+d1BcT89hr7KsQ4xMuRMPGvJXyYp1em2uVtYqAFwtsPWql09IOcbAgp0zrxL2C1E6/mvxrc/LcNXl0demPMhEaw5U05rIKTjtSZal7XFUWGL96KW6B9Kq0VxpvqGh3sfGVX0vc59fS3iB3Ib4Y1RfT/CZ+4nlyLdMaqNdB8OuQvhGrfmP7HAAAAAAAAABAUDRerq5QTMeTVeFnzKS00KH/vt1KuyTeZ/K6ilA/9f8lgC1dsapC0WfJF5+OS/bqxTtSTezbWlAmjYX8PuNYXeFsh0K4Km5hKSnv1wple5+yW/e4qmwteY6q8fb3SHUhdhRfjOqLNhtMHzIu9cXzEw3U6yD4dWjfiFW/sX0OAAAAAAAAACAKK6QtwuiKx/0m7TV/Wy3NxZTVlYbDAe1puTXu8B5zTfukveJ+eZfqWcszYsqx35QlLwbxFpNvt1SPVQz4Yjd8UetMv1h4LBPxqFeYc+1IXb8mDb2RhP3QUB3pryBe9Gm9Dhoh65f+DwAAAAAAAAAAAKYcuueBxqDW8E91N+FcIu2VzN+pTgAAAAAAAAAAAADoZ+a20htprxY/4mnrgLEDAAAAAAAAAAAAANC33JOJ/RCmedrSvRReUqUAAAAAAAAAAAAA0K9oDOwkNvl4AHu6afFPVCsAAAAAAAAAAAAA9CvnZUI41+SzMaduSPxewm7MCgAAAAAAAAAAAADQKL/IZOFcN/dcUtHGsLEz1ko/UKUAAAAAAAAAAAAA0M+slMnCuabvrXSplba20vSM4+a10naTT0O8fGiltVQnAAAAAAAAAAAAAAwCB6RTPE+nL630qZU+ttJnaQvr6d9vSVtIBwAAAAAAAAAAAAAYGHS1+FPJF9DtdL+V1lN1AAAAAAAAAAAAADDIqBB+rpX+kvbq8q8maTiWZ610tZUOttIiqgoAAMrwf7xPCzl1J4hPAAABI3RFWHRNYXRoTUwAPG1hdGggeG1sbnM9Imh0dHA6Ly93d3cudzMub3JnLzE5OTgvTWF0aC9NYXRoTUwiPjxtc3R5bGUgbWF0aHNpemU9IjE2cHgiPjxtdGV4dD5QYXNzIFZvcm9ub2kgRWZmaWNpZW5jeTwvbXRleHQ+PG1vPj08L21vPjxtZnJhYz48bXJvdz48bXRleHQ+QXZlcmFnZSBEaXN0YW5jZSBUb3dhcmRzIEdvYWw8L210ZXh0Pjxtbz4mI3hENzs8L21vPjxtdGV4dD5QYXNzIENvdW50PC9tdGV4dD48L21yb3c+PG10ZXh0Pk92ZXJhbGwgQXZlcmFnZSBBcmVhPC9tdGV4dD48L21mcmFjPjwvbXN0eWxlPjwvbWF0aD4vwCZNAAAAAElFTkSuQmCC\&quot;,\&quot;slideId\&quot;:292,\&quot;accessibleText\&quot;:\&quot;text Pass Voronoi Efficiency end text equals fraction numerator text Average Distance Towards Goal end text cross times text Pass Count end text over denominator text Overall Average Area end text end fraction\&quot;,\&quot;imageHeight\&quot;:20.534500514933058}]&quot;"/>
  </we:properties>
  <we:bindings/>
  <we:snapshot xmlns:r="http://schemas.openxmlformats.org/officeDocument/2006/relationships"/>
</we:webextension>
</file>

<file path=ppt/webextensions/webextension2.xml><?xml version="1.0" encoding="utf-8"?>
<we:webextension xmlns:we="http://schemas.microsoft.com/office/webextensions/webextension/2010/11" id="{66DF1E82-1A6D-41BF-9CB6-7F252490B41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9912</TotalTime>
  <Words>781</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Quantifying the Link Player in Soccer: A Network and Spatial Analysis</vt:lpstr>
      <vt:lpstr>What is the task?</vt:lpstr>
      <vt:lpstr>What is the task?</vt:lpstr>
      <vt:lpstr>What is the task?</vt:lpstr>
      <vt:lpstr>What is the task?</vt:lpstr>
      <vt:lpstr>Data Sources</vt:lpstr>
      <vt:lpstr>When is a player important to the passing structure?</vt:lpstr>
      <vt:lpstr>Players Central to Structure</vt:lpstr>
      <vt:lpstr>Players Central to Creating Shots</vt:lpstr>
      <vt:lpstr>Players Central to Creating Shots</vt:lpstr>
      <vt:lpstr>When is a player important to the passing structure?</vt:lpstr>
      <vt:lpstr>When is a player important to the passing structure?</vt:lpstr>
      <vt:lpstr>When is a player important to the passing structure?</vt:lpstr>
      <vt:lpstr>When is a player important to the passing structure?</vt:lpstr>
      <vt:lpstr>Identifying Key Players</vt:lpstr>
      <vt:lpstr>Identifying Key Players</vt:lpstr>
      <vt:lpstr>Key Players</vt:lpstr>
      <vt:lpstr>Limitations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Elliott Benson</dc:creator>
  <cp:lastModifiedBy>Scott, Elliott Benson</cp:lastModifiedBy>
  <cp:revision>7</cp:revision>
  <dcterms:created xsi:type="dcterms:W3CDTF">2024-12-09T23:22:22Z</dcterms:created>
  <dcterms:modified xsi:type="dcterms:W3CDTF">2024-12-19T17:51:15Z</dcterms:modified>
</cp:coreProperties>
</file>