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66" r:id="rId3"/>
    <p:sldId id="257" r:id="rId4"/>
    <p:sldId id="261" r:id="rId5"/>
    <p:sldId id="268" r:id="rId6"/>
    <p:sldId id="269" r:id="rId7"/>
    <p:sldId id="262" r:id="rId8"/>
    <p:sldId id="259" r:id="rId9"/>
    <p:sldId id="258" r:id="rId10"/>
    <p:sldId id="260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B64067D0-335C-4A7E-A916-9E928EE43EDC}">
          <p14:sldIdLst>
            <p14:sldId id="266"/>
          </p14:sldIdLst>
        </p14:section>
        <p14:section name="Intelligent application design" id="{12E26CE2-7470-4F4B-A3C4-587C0FABDBBC}">
          <p14:sldIdLst>
            <p14:sldId id="257"/>
            <p14:sldId id="261"/>
            <p14:sldId id="268"/>
            <p14:sldId id="269"/>
            <p14:sldId id="262"/>
            <p14:sldId id="259"/>
            <p14:sldId id="258"/>
            <p14:sldId id="260"/>
          </p14:sldIdLst>
        </p14:section>
        <p14:section name="The approach" id="{8185FE33-DC66-41C8-8597-17BAFEBB27D0}">
          <p14:sldIdLst>
            <p14:sldId id="263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BBE9-2F2D-43F0-A8D8-2BF6532AC0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652F9-2F00-4AB0-9867-DBCD838F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create a "small"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652F9-2F00-4AB0-9867-DBCD838F97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7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Working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Smart application design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C222-550C-4610-A954-B9D254F2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B9AB-1FBE-4C84-982B-27326D04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7404" cy="4351338"/>
          </a:xfrm>
        </p:spPr>
        <p:txBody>
          <a:bodyPr/>
          <a:lstStyle/>
          <a:p>
            <a:r>
              <a:rPr lang="en-US" dirty="0"/>
              <a:t>In the industry, even small projects are big</a:t>
            </a:r>
          </a:p>
          <a:p>
            <a:r>
              <a:rPr lang="en-US" dirty="0"/>
              <a:t>A "small" microservice may contain 30-40 source files plus numerous resources</a:t>
            </a:r>
          </a:p>
          <a:p>
            <a:r>
              <a:rPr lang="en-US" dirty="0"/>
              <a:t>If you get a job as a Java developer you'll need to know about packages – deal with it!</a:t>
            </a:r>
          </a:p>
        </p:txBody>
      </p:sp>
    </p:spTree>
    <p:extLst>
      <p:ext uri="{BB962C8B-B14F-4D97-AF65-F5344CB8AC3E}">
        <p14:creationId xmlns:p14="http://schemas.microsoft.com/office/powerpoint/2010/main" val="199659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5C6FC1-D244-4C33-81A8-0B47E9DD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09600"/>
            <a:ext cx="9958070" cy="991961"/>
          </a:xfrm>
        </p:spPr>
        <p:txBody>
          <a:bodyPr/>
          <a:lstStyle/>
          <a:p>
            <a:r>
              <a:rPr lang="en-US" dirty="0"/>
              <a:t>Creating a "small" application</a:t>
            </a:r>
          </a:p>
        </p:txBody>
      </p: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3295F8E5-03E1-4251-937F-1A26BCDF9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214336"/>
            <a:ext cx="44069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C426-1AC6-40A5-A45F-7769074A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layers</a:t>
            </a:r>
          </a:p>
        </p:txBody>
      </p:sp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C56CEE37-F6E9-42A5-A6FE-45D482F18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1412651"/>
            <a:ext cx="1580921" cy="1580921"/>
          </a:xfrm>
          <a:prstGeom prst="rect">
            <a:avLst/>
          </a:prstGeom>
        </p:spPr>
      </p:pic>
      <p:pic>
        <p:nvPicPr>
          <p:cNvPr id="7" name="Graphic 6" descr="Remote work with solid fill">
            <a:extLst>
              <a:ext uri="{FF2B5EF4-FFF2-40B4-BE49-F238E27FC236}">
                <a16:creationId xmlns:a16="http://schemas.microsoft.com/office/drawing/2014/main" id="{96DCBBF5-C4CC-45D6-A829-647B49C5D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2688" y="3109118"/>
            <a:ext cx="1110343" cy="1110343"/>
          </a:xfrm>
          <a:prstGeom prst="rect">
            <a:avLst/>
          </a:prstGeom>
        </p:spPr>
      </p:pic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4F272C9A-D66D-4B04-8623-1F7DF0D9F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2688" y="4335006"/>
            <a:ext cx="1110343" cy="1110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629BAF-76E0-4783-86EF-B9E28377291F}"/>
              </a:ext>
            </a:extLst>
          </p:cNvPr>
          <p:cNvSpPr txBox="1"/>
          <p:nvPr/>
        </p:nvSpPr>
        <p:spPr>
          <a:xfrm>
            <a:off x="202631" y="2002972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Input/Output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FC00B-375D-40E2-960C-601FA947B74E}"/>
              </a:ext>
            </a:extLst>
          </p:cNvPr>
          <p:cNvSpPr txBox="1"/>
          <p:nvPr/>
        </p:nvSpPr>
        <p:spPr>
          <a:xfrm>
            <a:off x="202630" y="3376013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Service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BAE46-0881-4DB2-A0A9-509ED2EF5045}"/>
              </a:ext>
            </a:extLst>
          </p:cNvPr>
          <p:cNvSpPr txBox="1"/>
          <p:nvPr/>
        </p:nvSpPr>
        <p:spPr>
          <a:xfrm>
            <a:off x="202630" y="4749054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 "DAO" Layer</a:t>
            </a:r>
          </a:p>
        </p:txBody>
      </p:sp>
      <p:pic>
        <p:nvPicPr>
          <p:cNvPr id="16" name="Graphic 15" descr="School girl outline">
            <a:extLst>
              <a:ext uri="{FF2B5EF4-FFF2-40B4-BE49-F238E27FC236}">
                <a16:creationId xmlns:a16="http://schemas.microsoft.com/office/drawing/2014/main" id="{2116C77E-F164-495C-8BAF-EAE83E6E33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0013" y="174591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26AD4F-DE13-4EAA-B84D-BD6FECADDE69}"/>
              </a:ext>
            </a:extLst>
          </p:cNvPr>
          <p:cNvSpPr txBox="1"/>
          <p:nvPr/>
        </p:nvSpPr>
        <p:spPr>
          <a:xfrm>
            <a:off x="3701144" y="186447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Interacts</a:t>
            </a:r>
          </a:p>
          <a:p>
            <a:pPr algn="ctr"/>
            <a:r>
              <a:rPr lang="en-US" dirty="0"/>
              <a:t>with User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247B71-88F7-4C7F-AB36-61953883C6ED}"/>
              </a:ext>
            </a:extLst>
          </p:cNvPr>
          <p:cNvSpPr txBox="1"/>
          <p:nvPr/>
        </p:nvSpPr>
        <p:spPr>
          <a:xfrm>
            <a:off x="3520284" y="3233573"/>
            <a:ext cx="15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Applies Business Rules</a:t>
            </a:r>
          </a:p>
        </p:txBody>
      </p:sp>
      <p:pic>
        <p:nvPicPr>
          <p:cNvPr id="20" name="Graphic 19" descr="Database outline">
            <a:extLst>
              <a:ext uri="{FF2B5EF4-FFF2-40B4-BE49-F238E27FC236}">
                <a16:creationId xmlns:a16="http://schemas.microsoft.com/office/drawing/2014/main" id="{8FA8FE8E-E3A2-4E5F-BA02-7C7B219C5C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0013" y="4432977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0246C-8F02-4B57-B146-51BEAF87ECE8}"/>
              </a:ext>
            </a:extLst>
          </p:cNvPr>
          <p:cNvSpPr txBox="1"/>
          <p:nvPr/>
        </p:nvSpPr>
        <p:spPr>
          <a:xfrm>
            <a:off x="3638321" y="4567011"/>
            <a:ext cx="128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Read/Write Tables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473C5B-9C80-4ED7-9D38-51D216CFFB77}"/>
              </a:ext>
            </a:extLst>
          </p:cNvPr>
          <p:cNvCxnSpPr/>
          <p:nvPr/>
        </p:nvCxnSpPr>
        <p:spPr>
          <a:xfrm>
            <a:off x="2847859" y="2682083"/>
            <a:ext cx="0" cy="57326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9B8F41-D414-4819-BDB4-E947C48CD92F}"/>
              </a:ext>
            </a:extLst>
          </p:cNvPr>
          <p:cNvCxnSpPr/>
          <p:nvPr/>
        </p:nvCxnSpPr>
        <p:spPr>
          <a:xfrm>
            <a:off x="2832775" y="3911058"/>
            <a:ext cx="0" cy="57326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F6257A-628A-4EB3-8C89-0B1AE7525BE8}"/>
              </a:ext>
            </a:extLst>
          </p:cNvPr>
          <p:cNvCxnSpPr>
            <a:cxnSpLocks/>
          </p:cNvCxnSpPr>
          <p:nvPr/>
        </p:nvCxnSpPr>
        <p:spPr>
          <a:xfrm flipH="1" flipV="1">
            <a:off x="1708986" y="4537247"/>
            <a:ext cx="1125426" cy="100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69C426-1AC6-40A5-A45F-7769074A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the layers</a:t>
            </a:r>
          </a:p>
        </p:txBody>
      </p:sp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C56CEE37-F6E9-42A5-A6FE-45D482F18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1412651"/>
            <a:ext cx="1580921" cy="1580921"/>
          </a:xfrm>
          <a:prstGeom prst="rect">
            <a:avLst/>
          </a:prstGeom>
        </p:spPr>
      </p:pic>
      <p:pic>
        <p:nvPicPr>
          <p:cNvPr id="7" name="Graphic 6" descr="Remote work with solid fill">
            <a:extLst>
              <a:ext uri="{FF2B5EF4-FFF2-40B4-BE49-F238E27FC236}">
                <a16:creationId xmlns:a16="http://schemas.microsoft.com/office/drawing/2014/main" id="{96DCBBF5-C4CC-45D6-A829-647B49C5D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2688" y="3109118"/>
            <a:ext cx="1110343" cy="1110343"/>
          </a:xfrm>
          <a:prstGeom prst="rect">
            <a:avLst/>
          </a:prstGeom>
        </p:spPr>
      </p:pic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4F272C9A-D66D-4B04-8623-1F7DF0D9F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7603" y="5056550"/>
            <a:ext cx="1110343" cy="1110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629BAF-76E0-4783-86EF-B9E28377291F}"/>
              </a:ext>
            </a:extLst>
          </p:cNvPr>
          <p:cNvSpPr txBox="1"/>
          <p:nvPr/>
        </p:nvSpPr>
        <p:spPr>
          <a:xfrm>
            <a:off x="202631" y="2002972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Input/Output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FC00B-375D-40E2-960C-601FA947B74E}"/>
              </a:ext>
            </a:extLst>
          </p:cNvPr>
          <p:cNvSpPr txBox="1"/>
          <p:nvPr/>
        </p:nvSpPr>
        <p:spPr>
          <a:xfrm>
            <a:off x="202630" y="3376013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Service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BAE46-0881-4DB2-A0A9-509ED2EF5045}"/>
              </a:ext>
            </a:extLst>
          </p:cNvPr>
          <p:cNvSpPr txBox="1"/>
          <p:nvPr/>
        </p:nvSpPr>
        <p:spPr>
          <a:xfrm>
            <a:off x="187545" y="5470598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 "DAO"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6AD4F-DE13-4EAA-B84D-BD6FECADDE69}"/>
              </a:ext>
            </a:extLst>
          </p:cNvPr>
          <p:cNvSpPr txBox="1"/>
          <p:nvPr/>
        </p:nvSpPr>
        <p:spPr>
          <a:xfrm>
            <a:off x="3638321" y="1878303"/>
            <a:ext cx="187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"main" package</a:t>
            </a:r>
          </a:p>
          <a:p>
            <a:r>
              <a:rPr lang="en-US" dirty="0"/>
              <a:t>(recipes)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247B71-88F7-4C7F-AB36-61953883C6ED}"/>
              </a:ext>
            </a:extLst>
          </p:cNvPr>
          <p:cNvSpPr txBox="1"/>
          <p:nvPr/>
        </p:nvSpPr>
        <p:spPr>
          <a:xfrm>
            <a:off x="3638321" y="3233573"/>
            <a:ext cx="187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"service" package</a:t>
            </a:r>
          </a:p>
          <a:p>
            <a:r>
              <a:rPr lang="en-US" dirty="0"/>
              <a:t>(</a:t>
            </a:r>
            <a:r>
              <a:rPr lang="en-US" dirty="0" err="1"/>
              <a:t>recipes.service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40246C-8F02-4B57-B146-51BEAF87ECE8}"/>
              </a:ext>
            </a:extLst>
          </p:cNvPr>
          <p:cNvSpPr txBox="1"/>
          <p:nvPr/>
        </p:nvSpPr>
        <p:spPr>
          <a:xfrm>
            <a:off x="3623237" y="5288555"/>
            <a:ext cx="187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dao</a:t>
            </a:r>
            <a:r>
              <a:rPr lang="en-US" dirty="0"/>
              <a:t>" package (</a:t>
            </a:r>
            <a:r>
              <a:rPr lang="en-US" dirty="0" err="1"/>
              <a:t>recipes.dao</a:t>
            </a:r>
            <a:r>
              <a:rPr lang="en-US" dirty="0"/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473C5B-9C80-4ED7-9D38-51D216CFFB77}"/>
              </a:ext>
            </a:extLst>
          </p:cNvPr>
          <p:cNvCxnSpPr/>
          <p:nvPr/>
        </p:nvCxnSpPr>
        <p:spPr>
          <a:xfrm>
            <a:off x="2847859" y="2682083"/>
            <a:ext cx="0" cy="57326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9B8F41-D414-4819-BDB4-E947C48CD92F}"/>
              </a:ext>
            </a:extLst>
          </p:cNvPr>
          <p:cNvCxnSpPr>
            <a:cxnSpLocks/>
          </p:cNvCxnSpPr>
          <p:nvPr/>
        </p:nvCxnSpPr>
        <p:spPr>
          <a:xfrm>
            <a:off x="2832775" y="3911058"/>
            <a:ext cx="0" cy="125965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Graphic 3" descr="Bucket and shovel with solid fill">
            <a:extLst>
              <a:ext uri="{FF2B5EF4-FFF2-40B4-BE49-F238E27FC236}">
                <a16:creationId xmlns:a16="http://schemas.microsoft.com/office/drawing/2014/main" id="{58E1818B-E8D9-460C-83E4-3C4C3F75B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8033" y="408004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58E9E0-A4D8-4DB5-B3A3-4338C78A4549}"/>
              </a:ext>
            </a:extLst>
          </p:cNvPr>
          <p:cNvSpPr txBox="1"/>
          <p:nvPr/>
        </p:nvSpPr>
        <p:spPr>
          <a:xfrm>
            <a:off x="3623237" y="4238496"/>
            <a:ext cx="187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"entities" package</a:t>
            </a:r>
          </a:p>
          <a:p>
            <a:r>
              <a:rPr lang="en-US" dirty="0"/>
              <a:t>(</a:t>
            </a:r>
            <a:r>
              <a:rPr lang="en-US" dirty="0" err="1"/>
              <a:t>recipes.entity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63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54F3-34D0-4325-BAE5-F6AD58F1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the project grow!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08AB-0F83-4D37-9129-FFC7A310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packages:</a:t>
            </a:r>
          </a:p>
          <a:p>
            <a:pPr lvl="1"/>
            <a:r>
              <a:rPr lang="en-US" dirty="0"/>
              <a:t>Main package (recipes)</a:t>
            </a:r>
          </a:p>
          <a:p>
            <a:pPr lvl="1"/>
            <a:r>
              <a:rPr lang="en-US" dirty="0"/>
              <a:t>Service package (</a:t>
            </a:r>
            <a:r>
              <a:rPr lang="en-US" dirty="0" err="1"/>
              <a:t>recipes.service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DAO package (</a:t>
            </a:r>
            <a:r>
              <a:rPr lang="en-US" dirty="0" err="1"/>
              <a:t>recipes.dao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Entity package (</a:t>
            </a:r>
            <a:r>
              <a:rPr lang="en-US" dirty="0" err="1"/>
              <a:t>recipes.entity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554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3C2A-6C33-4B0A-8DC8-02451E4A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coming…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CA052F4A-F749-42BF-97A5-4DDAAF08B1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7436568"/>
                  </p:ext>
                </p:extLst>
              </p:nvPr>
            </p:nvGraphicFramePr>
            <p:xfrm>
              <a:off x="838200" y="1825625"/>
              <a:ext cx="4974771" cy="4351338"/>
            </p:xfrm>
            <a:graphic>
              <a:graphicData uri="http://schemas.microsoft.com/office/powerpoint/2016/summaryzoom">
                <psuz:summaryZm>
                  <psuz:summaryZmObj sectionId="{12E26CE2-7470-4F4B-A3C4-587C0FABDBBC}">
                    <psuz:zmPr id="{380EF3AA-E91C-4C4E-9887-FAD6ACAE0EA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46851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185FE33-DC66-41C8-8597-17BAFEBB27D0}">
                    <psuz:zmPr id="{D9D81341-3291-40D1-95F5-8A022D079CF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46851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CA052F4A-F749-42BF-97A5-4DDAAF08B1BD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4974771" cy="4351338"/>
                <a:chOff x="838200" y="1825625"/>
                <a:chExt cx="4974771" cy="4351338"/>
              </a:xfrm>
            </p:grpSpPr>
            <p:pic>
              <p:nvPicPr>
                <p:cNvPr id="3" name="Picture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051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5051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31651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F40D53-0215-4BB5-847C-FF28276B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44529"/>
            <a:ext cx="9103260" cy="1007617"/>
          </a:xfrm>
        </p:spPr>
        <p:txBody>
          <a:bodyPr/>
          <a:lstStyle/>
          <a:p>
            <a:r>
              <a:rPr lang="en-US" dirty="0"/>
              <a:t>N-tier application design</a:t>
            </a:r>
          </a:p>
        </p:txBody>
      </p:sp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675A26B6-E9E9-44CD-AB0E-AC73062D8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054711"/>
            <a:ext cx="6623199" cy="37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9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5F25-9029-4607-824A-D9BAB4E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areas of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BC001-8DF8-4741-97F6-EBA2DCE4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deal with…</a:t>
            </a:r>
          </a:p>
          <a:p>
            <a:pPr lvl="1"/>
            <a:r>
              <a:rPr lang="en-US" dirty="0"/>
              <a:t>User input and output</a:t>
            </a:r>
          </a:p>
          <a:p>
            <a:pPr lvl="1"/>
            <a:r>
              <a:rPr lang="en-US" dirty="0"/>
              <a:t>Business rules</a:t>
            </a:r>
          </a:p>
          <a:p>
            <a:pPr lvl="1"/>
            <a:r>
              <a:rPr lang="en-US" dirty="0"/>
              <a:t>Data acquisition and persistence</a:t>
            </a:r>
          </a:p>
          <a:p>
            <a:pPr lvl="1"/>
            <a:endParaRPr lang="en-US" dirty="0"/>
          </a:p>
          <a:p>
            <a:r>
              <a:rPr lang="en-US" dirty="0"/>
              <a:t>These are all separate areas of concern</a:t>
            </a:r>
          </a:p>
        </p:txBody>
      </p:sp>
    </p:spTree>
    <p:extLst>
      <p:ext uri="{BB962C8B-B14F-4D97-AF65-F5344CB8AC3E}">
        <p14:creationId xmlns:p14="http://schemas.microsoft.com/office/powerpoint/2010/main" val="12718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6A95-B8B0-461F-813D-7F2A2847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Mushing concerns together leads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0B57-B65B-4424-AB2F-ACE89BF0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4560" cy="4351338"/>
          </a:xfrm>
        </p:spPr>
        <p:txBody>
          <a:bodyPr/>
          <a:lstStyle/>
          <a:p>
            <a:r>
              <a:rPr lang="en-US" dirty="0"/>
              <a:t>Complex classes</a:t>
            </a:r>
          </a:p>
          <a:p>
            <a:r>
              <a:rPr lang="en-US" dirty="0"/>
              <a:t>Code that is hard to maintain</a:t>
            </a:r>
          </a:p>
          <a:p>
            <a:r>
              <a:rPr lang="en-US" dirty="0"/>
              <a:t>Buggy code</a:t>
            </a:r>
          </a:p>
          <a:p>
            <a:r>
              <a:rPr lang="en-US" dirty="0"/>
              <a:t>Violates the </a:t>
            </a:r>
            <a:r>
              <a:rPr lang="en-US" dirty="0">
                <a:solidFill>
                  <a:srgbClr val="00B0F0"/>
                </a:solidFill>
              </a:rPr>
              <a:t>single-responsibility principle</a:t>
            </a:r>
            <a:r>
              <a:rPr lang="en-US" dirty="0"/>
              <a:t> (SRP)</a:t>
            </a:r>
          </a:p>
        </p:txBody>
      </p:sp>
    </p:spTree>
    <p:extLst>
      <p:ext uri="{BB962C8B-B14F-4D97-AF65-F5344CB8AC3E}">
        <p14:creationId xmlns:p14="http://schemas.microsoft.com/office/powerpoint/2010/main" val="312061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92B7-0FF6-4348-B4A8-C66A35F6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Single-responsibility principle (SRP)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FE6F-CFAB-4C04-8C2C-DB25D360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/>
          <a:lstStyle/>
          <a:p>
            <a:r>
              <a:rPr lang="en-US" dirty="0"/>
              <a:t>Part of the 5 SOLID principles of OOP</a:t>
            </a:r>
          </a:p>
          <a:p>
            <a:r>
              <a:rPr lang="en-US" dirty="0"/>
              <a:t>Each module, package, class and method is responsible for a single aspect of application functionality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Method: creates a connection to a database</a:t>
            </a:r>
          </a:p>
          <a:p>
            <a:pPr lvl="1"/>
            <a:r>
              <a:rPr lang="en-US" dirty="0"/>
              <a:t>Class: obtains and pools connections</a:t>
            </a:r>
          </a:p>
          <a:p>
            <a:pPr lvl="1"/>
            <a:r>
              <a:rPr lang="en-US" dirty="0"/>
              <a:t>Package: contains </a:t>
            </a:r>
            <a:r>
              <a:rPr lang="en-US"/>
              <a:t>classes that manage </a:t>
            </a:r>
            <a:r>
              <a:rPr lang="en-US" dirty="0"/>
              <a:t>database input/output</a:t>
            </a:r>
          </a:p>
        </p:txBody>
      </p:sp>
    </p:spTree>
    <p:extLst>
      <p:ext uri="{BB962C8B-B14F-4D97-AF65-F5344CB8AC3E}">
        <p14:creationId xmlns:p14="http://schemas.microsoft.com/office/powerpoint/2010/main" val="7293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B0B4-D7DB-4A15-AE02-A4D07425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Java, there are two ways to separate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D153-57A0-44A1-A88D-04C6160D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Ultra-large applications may separate the different concerns into </a:t>
            </a:r>
            <a:r>
              <a:rPr lang="en-US" i="1" dirty="0">
                <a:solidFill>
                  <a:srgbClr val="00B0F0"/>
                </a:solidFill>
              </a:rPr>
              <a:t>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Smaller applications may use </a:t>
            </a:r>
            <a:r>
              <a:rPr lang="en-US" i="1" dirty="0">
                <a:solidFill>
                  <a:srgbClr val="00B0F0"/>
                </a:solidFill>
              </a:rPr>
              <a:t>packages </a:t>
            </a:r>
            <a:r>
              <a:rPr lang="en-US" dirty="0"/>
              <a:t>to separate the concerns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concerns?</a:t>
            </a:r>
          </a:p>
          <a:p>
            <a:pPr lvl="1"/>
            <a:r>
              <a:rPr lang="en-US" dirty="0"/>
              <a:t>User input and output</a:t>
            </a:r>
          </a:p>
          <a:p>
            <a:pPr lvl="1"/>
            <a:r>
              <a:rPr lang="en-US" dirty="0"/>
              <a:t>Business rules</a:t>
            </a:r>
          </a:p>
          <a:p>
            <a:pPr lvl="1"/>
            <a:r>
              <a:rPr lang="en-US" dirty="0"/>
              <a:t>Data acquisition and persistence</a:t>
            </a:r>
          </a:p>
        </p:txBody>
      </p:sp>
    </p:spTree>
    <p:extLst>
      <p:ext uri="{BB962C8B-B14F-4D97-AF65-F5344CB8AC3E}">
        <p14:creationId xmlns:p14="http://schemas.microsoft.com/office/powerpoint/2010/main" val="228752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485D-D818-41FC-881F-C7024636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BA6A-193C-46E5-9A9C-515782C9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is a way of organizing your Java source code into different directories</a:t>
            </a:r>
          </a:p>
          <a:p>
            <a:r>
              <a:rPr lang="en-US" dirty="0"/>
              <a:t>If all your source is in one file, packages may not make sense</a:t>
            </a:r>
          </a:p>
          <a:p>
            <a:r>
              <a:rPr lang="en-US" dirty="0"/>
              <a:t>If you have 30 files, packages make sense: </a:t>
            </a:r>
          </a:p>
          <a:p>
            <a:pPr lvl="1"/>
            <a:r>
              <a:rPr lang="en-US" dirty="0"/>
              <a:t>The compiler can handle the complexity</a:t>
            </a:r>
          </a:p>
          <a:p>
            <a:pPr lvl="1"/>
            <a:r>
              <a:rPr lang="en-US" dirty="0"/>
              <a:t>People cannot</a:t>
            </a:r>
          </a:p>
        </p:txBody>
      </p:sp>
    </p:spTree>
    <p:extLst>
      <p:ext uri="{BB962C8B-B14F-4D97-AF65-F5344CB8AC3E}">
        <p14:creationId xmlns:p14="http://schemas.microsoft.com/office/powerpoint/2010/main" val="191991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83FA-9F37-43A8-89E9-B4EA7EF5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school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28AB-E28A-44BF-8303-91AD0686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They're small</a:t>
            </a:r>
          </a:p>
          <a:p>
            <a:r>
              <a:rPr lang="en-US" dirty="0"/>
              <a:t>Everything in one file</a:t>
            </a:r>
          </a:p>
          <a:p>
            <a:r>
              <a:rPr lang="en-US" dirty="0"/>
              <a:t>No packages</a:t>
            </a:r>
          </a:p>
        </p:txBody>
      </p:sp>
    </p:spTree>
    <p:extLst>
      <p:ext uri="{BB962C8B-B14F-4D97-AF65-F5344CB8AC3E}">
        <p14:creationId xmlns:p14="http://schemas.microsoft.com/office/powerpoint/2010/main" val="268513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391</Words>
  <Application>Microsoft Office PowerPoint</Application>
  <PresentationFormat>Widescreen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Working with data</vt:lpstr>
      <vt:lpstr>What's coming…</vt:lpstr>
      <vt:lpstr>N-tier application design</vt:lpstr>
      <vt:lpstr>Separating areas of concern</vt:lpstr>
      <vt:lpstr>Mushing concerns together leads to…</vt:lpstr>
      <vt:lpstr>Single-responsibility principle (SRP)</vt:lpstr>
      <vt:lpstr>In Java, there are two ways to separate concerns</vt:lpstr>
      <vt:lpstr>What's a package?</vt:lpstr>
      <vt:lpstr>Problems with school applications</vt:lpstr>
      <vt:lpstr>Why is this a problem?</vt:lpstr>
      <vt:lpstr>Creating a "small" application</vt:lpstr>
      <vt:lpstr>Designing with layers</vt:lpstr>
      <vt:lpstr>Packaging the layers</vt:lpstr>
      <vt:lpstr>Watch the project grow!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104</cp:revision>
  <dcterms:created xsi:type="dcterms:W3CDTF">2021-08-01T14:44:57Z</dcterms:created>
  <dcterms:modified xsi:type="dcterms:W3CDTF">2021-12-08T20:00:40Z</dcterms:modified>
</cp:coreProperties>
</file>