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65" r:id="rId4"/>
    <p:sldId id="257" r:id="rId5"/>
    <p:sldId id="258" r:id="rId6"/>
    <p:sldId id="259" r:id="rId7"/>
    <p:sldId id="261" r:id="rId8"/>
    <p:sldId id="266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7"/>
          </p14:sldIdLst>
        </p14:section>
        <p14:section name="Summary Section" id="{DA39507C-E119-4668-AAE7-04A3567D5CA4}">
          <p14:sldIdLst>
            <p14:sldId id="265"/>
          </p14:sldIdLst>
        </p14:section>
        <p14:section name="Connections Explained" id="{2110644B-81E9-47CD-BEC9-E409A2F299C4}">
          <p14:sldIdLst>
            <p14:sldId id="257"/>
            <p14:sldId id="258"/>
            <p14:sldId id="259"/>
            <p14:sldId id="261"/>
          </p14:sldIdLst>
        </p14:section>
        <p14:section name="Database Driver" id="{F6D11ADB-F671-4E5F-88A1-4CBB0C28A502}">
          <p14:sldIdLst>
            <p14:sldId id="266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485"/>
            <a:ext cx="9144000" cy="1115106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Connect to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7666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Grab the data and go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F4C07-3DB4-4EFE-A64D-1BD59D6C6601}"/>
              </a:ext>
            </a:extLst>
          </p:cNvPr>
          <p:cNvSpPr txBox="1"/>
          <p:nvPr/>
        </p:nvSpPr>
        <p:spPr>
          <a:xfrm>
            <a:off x="351743" y="943819"/>
            <a:ext cx="807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table";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/schema";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5" name="Graphic 4" descr="Plugged Unplugged with solid fill">
            <a:extLst>
              <a:ext uri="{FF2B5EF4-FFF2-40B4-BE49-F238E27FC236}">
                <a16:creationId xmlns:a16="http://schemas.microsoft.com/office/drawing/2014/main" id="{BEA29437-5EEA-4975-A2B7-282182A1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520574" y="2496755"/>
            <a:ext cx="1469205" cy="1469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718AB-2239-4F04-A859-43E62F7B9A4F}"/>
              </a:ext>
            </a:extLst>
          </p:cNvPr>
          <p:cNvSpPr txBox="1"/>
          <p:nvPr/>
        </p:nvSpPr>
        <p:spPr>
          <a:xfrm>
            <a:off x="2870579" y="2782669"/>
            <a:ext cx="181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Driver translates and sends to MySQL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081D1-AD38-4651-BE01-CE168BB71C3B}"/>
              </a:ext>
            </a:extLst>
          </p:cNvPr>
          <p:cNvSpPr txBox="1"/>
          <p:nvPr/>
        </p:nvSpPr>
        <p:spPr>
          <a:xfrm>
            <a:off x="351743" y="406546"/>
            <a:ext cx="469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Programmer writes in JDBC format: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1376-1264-489E-9D3F-DEF343EC179B}"/>
              </a:ext>
            </a:extLst>
          </p:cNvPr>
          <p:cNvSpPr txBox="1"/>
          <p:nvPr/>
        </p:nvSpPr>
        <p:spPr>
          <a:xfrm>
            <a:off x="351743" y="4041567"/>
            <a:ext cx="31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MySQL server receives: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224B-EDA6-408E-850F-16F71C7ABD72}"/>
              </a:ext>
            </a:extLst>
          </p:cNvPr>
          <p:cNvSpPr txBox="1"/>
          <p:nvPr/>
        </p:nvSpPr>
        <p:spPr>
          <a:xfrm>
            <a:off x="351744" y="4578839"/>
            <a:ext cx="311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[03] COM_QUERY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table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2994B226-0A36-4A18-820E-FA1E99786535}"/>
              </a:ext>
            </a:extLst>
          </p:cNvPr>
          <p:cNvSpPr/>
          <p:nvPr/>
        </p:nvSpPr>
        <p:spPr>
          <a:xfrm>
            <a:off x="7496197" y="1185214"/>
            <a:ext cx="1906884" cy="1024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Finds and</a:t>
            </a:r>
          </a:p>
          <a:p>
            <a:pPr algn="ctr"/>
            <a:r>
              <a:rPr lang="en-US" dirty="0"/>
              <a:t>loads driver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E44D71F-A230-4FAE-9EB5-1EE3A06D3F11}"/>
              </a:ext>
            </a:extLst>
          </p:cNvPr>
          <p:cNvSpPr/>
          <p:nvPr/>
        </p:nvSpPr>
        <p:spPr>
          <a:xfrm rot="2942559">
            <a:off x="4475440" y="2656697"/>
            <a:ext cx="2033789" cy="1158606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Sends request</a:t>
            </a:r>
          </a:p>
          <a:p>
            <a:pPr algn="ctr"/>
            <a:r>
              <a:rPr lang="en-US" dirty="0"/>
              <a:t>to MySQL</a:t>
            </a:r>
          </a:p>
        </p:txBody>
      </p:sp>
    </p:spTree>
    <p:extLst>
      <p:ext uri="{BB962C8B-B14F-4D97-AF65-F5344CB8AC3E}">
        <p14:creationId xmlns:p14="http://schemas.microsoft.com/office/powerpoint/2010/main" val="39324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A743-63AC-49D1-95CC-D560253E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B2E8-C902-4613-9C17-4E8FA692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242941"/>
          </a:xfrm>
        </p:spPr>
        <p:txBody>
          <a:bodyPr/>
          <a:lstStyle/>
          <a:p>
            <a:r>
              <a:rPr lang="en-US" dirty="0"/>
              <a:t>JDBC finds all database drivers on the </a:t>
            </a:r>
            <a:r>
              <a:rPr lang="en-US" dirty="0" err="1"/>
              <a:t>classpath</a:t>
            </a:r>
            <a:endParaRPr lang="en-US" dirty="0"/>
          </a:p>
          <a:p>
            <a:r>
              <a:rPr lang="en-US" dirty="0"/>
              <a:t>It selects the correct driver based on the connection string (</a:t>
            </a:r>
            <a:r>
              <a:rPr lang="en-US" dirty="0" err="1"/>
              <a:t>url</a:t>
            </a:r>
            <a:r>
              <a:rPr lang="en-US" dirty="0"/>
              <a:t>) passed to the </a:t>
            </a:r>
            <a:r>
              <a:rPr lang="en-US" dirty="0" err="1"/>
              <a:t>DriverManager</a:t>
            </a:r>
            <a:r>
              <a:rPr lang="en-US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E50D3-B0AB-4506-9C22-0BB985293B20}"/>
              </a:ext>
            </a:extLst>
          </p:cNvPr>
          <p:cNvSpPr txBox="1"/>
          <p:nvPr/>
        </p:nvSpPr>
        <p:spPr>
          <a:xfrm>
            <a:off x="838200" y="5229546"/>
            <a:ext cx="557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host:port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0DFDB-B288-4B9F-A056-FBFBB98BBEBF}"/>
              </a:ext>
            </a:extLst>
          </p:cNvPr>
          <p:cNvSpPr txBox="1"/>
          <p:nvPr/>
        </p:nvSpPr>
        <p:spPr>
          <a:xfrm>
            <a:off x="838200" y="4777482"/>
            <a:ext cx="434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MySQL connection string format:</a:t>
            </a:r>
          </a:p>
        </p:txBody>
      </p:sp>
    </p:spTree>
    <p:extLst>
      <p:ext uri="{BB962C8B-B14F-4D97-AF65-F5344CB8AC3E}">
        <p14:creationId xmlns:p14="http://schemas.microsoft.com/office/powerpoint/2010/main" val="16504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8A0-4DE4-4E11-854D-1D61E3B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C116-6906-42C5-B95E-CECBB5F2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MySQL Workbench</a:t>
            </a:r>
            <a:r>
              <a:rPr lang="en-US" dirty="0"/>
              <a:t>: Create schema and user</a:t>
            </a:r>
          </a:p>
          <a:p>
            <a:r>
              <a:rPr lang="en-US" dirty="0">
                <a:solidFill>
                  <a:srgbClr val="00B0F0"/>
                </a:solidFill>
              </a:rPr>
              <a:t>Java</a:t>
            </a:r>
            <a:r>
              <a:rPr lang="en-US" dirty="0"/>
              <a:t>: Create the connection class to manage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14339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D376-C783-4107-A787-1C5837C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4F99-E457-4DA3-8246-72AE77F1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connections connect</a:t>
            </a:r>
            <a:endParaRPr lang="en-US" dirty="0"/>
          </a:p>
          <a:p>
            <a:r>
              <a:rPr lang="en-US" dirty="0"/>
              <a:t>How drivers translate from JDBC speak to MySQL speak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recipe schema and a user</a:t>
            </a:r>
          </a:p>
          <a:p>
            <a:pPr lvl="1"/>
            <a:r>
              <a:rPr lang="en-US" dirty="0"/>
              <a:t>Implement a "main" class</a:t>
            </a:r>
          </a:p>
          <a:p>
            <a:pPr lvl="1"/>
            <a:r>
              <a:rPr lang="en-US" dirty="0"/>
              <a:t>Implement a class to obtain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8907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005A-2AD5-4113-A39A-3421C5CE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5473952-C2ED-4994-80CF-632CC77EFC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9796542"/>
                  </p:ext>
                </p:extLst>
              </p:nvPr>
            </p:nvGraphicFramePr>
            <p:xfrm>
              <a:off x="838200" y="1825625"/>
              <a:ext cx="5442857" cy="4351338"/>
            </p:xfrm>
            <a:graphic>
              <a:graphicData uri="http://schemas.microsoft.com/office/powerpoint/2016/summaryzoom">
                <psuz:summaryZm>
                  <psuz:summaryZmObj sectionId="{2110644B-81E9-47CD-BEC9-E409A2F299C4}">
                    <psuz:zmPr id="{EDFCE880-4884-4D93-8F7A-AED758F182D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80894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11ADB-F671-4E5F-88A1-4CBB0C28A502}">
                    <psuz:zmPr id="{3AF73BE0-AA03-4895-8429-8D761336FF7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80894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5473952-C2ED-4994-80CF-632CC77EFC9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5442857" cy="4351338"/>
                <a:chOff x="838200" y="1825625"/>
                <a:chExt cx="5442857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19094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094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150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D01C-4A89-4E67-AC37-4CE89C7A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34" y="720762"/>
            <a:ext cx="8242226" cy="1313666"/>
          </a:xfrm>
        </p:spPr>
        <p:txBody>
          <a:bodyPr>
            <a:normAutofit/>
          </a:bodyPr>
          <a:lstStyle/>
          <a:p>
            <a:r>
              <a:rPr lang="en-US" dirty="0"/>
              <a:t>More about connections</a:t>
            </a:r>
          </a:p>
        </p:txBody>
      </p:sp>
      <p:pic>
        <p:nvPicPr>
          <p:cNvPr id="7" name="Graphic 6" descr="Plug with solid fill">
            <a:extLst>
              <a:ext uri="{FF2B5EF4-FFF2-40B4-BE49-F238E27FC236}">
                <a16:creationId xmlns:a16="http://schemas.microsoft.com/office/drawing/2014/main" id="{CEC67F0F-E091-4C46-8388-95F9EBB7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0334" y="2885738"/>
            <a:ext cx="3159237" cy="31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FA8D-E33E-40A5-8657-B3DF009E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663D-85E0-4DAB-913B-9561A76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2613" cy="4351338"/>
          </a:xfrm>
        </p:spPr>
        <p:txBody>
          <a:bodyPr/>
          <a:lstStyle/>
          <a:p>
            <a:r>
              <a:rPr lang="en-US" dirty="0"/>
              <a:t>A connection to MySQL is done with TCP</a:t>
            </a:r>
          </a:p>
          <a:p>
            <a:r>
              <a:rPr lang="en-US" dirty="0"/>
              <a:t>TCP…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Connects</a:t>
            </a:r>
            <a:r>
              <a:rPr lang="en-US" dirty="0"/>
              <a:t> two computers together (like a circuit or phone call)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reliable</a:t>
            </a:r>
            <a:r>
              <a:rPr lang="en-US" dirty="0"/>
              <a:t> – the data is guaranteed to be received in the right order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bidirectional</a:t>
            </a:r>
            <a:r>
              <a:rPr lang="en-US" dirty="0"/>
              <a:t> – data is sent and received by either side</a:t>
            </a:r>
          </a:p>
          <a:p>
            <a:pPr lvl="1"/>
            <a:r>
              <a:rPr lang="en-US" dirty="0"/>
              <a:t>Can have </a:t>
            </a:r>
            <a:r>
              <a:rPr lang="en-US" dirty="0">
                <a:solidFill>
                  <a:srgbClr val="00B0F0"/>
                </a:solidFill>
              </a:rPr>
              <a:t>multiple connections</a:t>
            </a:r>
            <a:r>
              <a:rPr lang="en-US" dirty="0"/>
              <a:t> open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6028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0C0-50FA-4256-A471-3D3B5765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248A-FFD1-429D-8216-29CA9D1D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64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connection </a:t>
            </a:r>
            <a:r>
              <a:rPr lang="en-US" dirty="0">
                <a:solidFill>
                  <a:srgbClr val="00B0F0"/>
                </a:solidFill>
              </a:rPr>
              <a:t>remains open</a:t>
            </a:r>
            <a:r>
              <a:rPr lang="en-US" dirty="0"/>
              <a:t> until it is explicitly closed</a:t>
            </a:r>
          </a:p>
          <a:p>
            <a:r>
              <a:rPr lang="en-US" dirty="0"/>
              <a:t>When the connection is established, data is exchanged so that </a:t>
            </a:r>
            <a:r>
              <a:rPr lang="en-US" dirty="0">
                <a:solidFill>
                  <a:srgbClr val="00B0F0"/>
                </a:solidFill>
              </a:rPr>
              <a:t>both sides agree</a:t>
            </a:r>
            <a:r>
              <a:rPr lang="en-US" dirty="0"/>
              <a:t> on the data format, compression, encryption, etc.</a:t>
            </a:r>
          </a:p>
          <a:p>
            <a:r>
              <a:rPr lang="en-US" dirty="0"/>
              <a:t>Establishing a connection is </a:t>
            </a:r>
            <a:r>
              <a:rPr lang="en-US" dirty="0">
                <a:solidFill>
                  <a:srgbClr val="00B0F0"/>
                </a:solidFill>
              </a:rPr>
              <a:t>slow</a:t>
            </a:r>
            <a:r>
              <a:rPr lang="en-US" dirty="0"/>
              <a:t> – using a connection is fast</a:t>
            </a:r>
          </a:p>
          <a:p>
            <a:r>
              <a:rPr lang="en-US" dirty="0"/>
              <a:t>Connections can be </a:t>
            </a:r>
            <a:r>
              <a:rPr lang="en-US" dirty="0">
                <a:solidFill>
                  <a:srgbClr val="00B0F0"/>
                </a:solidFill>
              </a:rPr>
              <a:t>reused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pooled</a:t>
            </a:r>
            <a:r>
              <a:rPr lang="en-US" dirty="0"/>
              <a:t> (but not if they're closed)</a:t>
            </a:r>
          </a:p>
          <a:p>
            <a:r>
              <a:rPr lang="en-US" dirty="0"/>
              <a:t>TCP is managed by </a:t>
            </a:r>
            <a:r>
              <a:rPr lang="en-US" dirty="0">
                <a:solidFill>
                  <a:srgbClr val="00B0F0"/>
                </a:solidFill>
              </a:rPr>
              <a:t>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0033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364C-261B-48BD-B94B-9C8B2305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3BD-5B5C-4677-BADC-78B68245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647" cy="3101377"/>
          </a:xfrm>
        </p:spPr>
        <p:txBody>
          <a:bodyPr/>
          <a:lstStyle/>
          <a:p>
            <a:r>
              <a:rPr lang="en-US" dirty="0"/>
              <a:t>Each database has its own different "</a:t>
            </a:r>
            <a:r>
              <a:rPr lang="en-US" dirty="0">
                <a:solidFill>
                  <a:srgbClr val="00B0F0"/>
                </a:solidFill>
              </a:rPr>
              <a:t>language</a:t>
            </a:r>
            <a:r>
              <a:rPr lang="en-US" dirty="0"/>
              <a:t>" (protocol) that it uses to communicate with clients</a:t>
            </a:r>
          </a:p>
          <a:p>
            <a:r>
              <a:rPr lang="en-US" dirty="0"/>
              <a:t>The Java Database Connectivity (JDBC) classes </a:t>
            </a:r>
            <a:r>
              <a:rPr lang="en-US" dirty="0">
                <a:solidFill>
                  <a:srgbClr val="FF0000"/>
                </a:solidFill>
              </a:rPr>
              <a:t>do not know</a:t>
            </a:r>
            <a:r>
              <a:rPr lang="en-US" dirty="0"/>
              <a:t> the language that MySQL uses!</a:t>
            </a:r>
          </a:p>
        </p:txBody>
      </p:sp>
    </p:spTree>
    <p:extLst>
      <p:ext uri="{BB962C8B-B14F-4D97-AF65-F5344CB8AC3E}">
        <p14:creationId xmlns:p14="http://schemas.microsoft.com/office/powerpoint/2010/main" val="39207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D393-5EA2-497C-8426-241E3F07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More about drivers</a:t>
            </a:r>
          </a:p>
        </p:txBody>
      </p:sp>
      <p:pic>
        <p:nvPicPr>
          <p:cNvPr id="5" name="Content Placeholder 4" descr="Race Car outline">
            <a:extLst>
              <a:ext uri="{FF2B5EF4-FFF2-40B4-BE49-F238E27FC236}">
                <a16:creationId xmlns:a16="http://schemas.microsoft.com/office/drawing/2014/main" id="{6D879F36-B080-45A3-85F0-858BF727B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879" y="2351315"/>
            <a:ext cx="4100966" cy="4100966"/>
          </a:xfrm>
        </p:spPr>
      </p:pic>
    </p:spTree>
    <p:extLst>
      <p:ext uri="{BB962C8B-B14F-4D97-AF65-F5344CB8AC3E}">
        <p14:creationId xmlns:p14="http://schemas.microsoft.com/office/powerpoint/2010/main" val="28369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8A41-CC7F-4DE2-8F07-68A2E2F8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BE41-6B51-4266-B13B-1A3CC07C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316069"/>
          </a:xfrm>
        </p:spPr>
        <p:txBody>
          <a:bodyPr/>
          <a:lstStyle/>
          <a:p>
            <a:r>
              <a:rPr lang="en-US" dirty="0"/>
              <a:t>The database driver works with the computer hardware to </a:t>
            </a:r>
            <a:r>
              <a:rPr lang="en-US" dirty="0">
                <a:solidFill>
                  <a:srgbClr val="00B0F0"/>
                </a:solidFill>
              </a:rPr>
              <a:t>establish</a:t>
            </a:r>
            <a:r>
              <a:rPr lang="en-US" dirty="0"/>
              <a:t> a reliable connection with the database server</a:t>
            </a:r>
          </a:p>
          <a:p>
            <a:r>
              <a:rPr lang="en-US" dirty="0"/>
              <a:t>The MySQL driver "</a:t>
            </a:r>
            <a:r>
              <a:rPr lang="en-US" dirty="0">
                <a:solidFill>
                  <a:srgbClr val="00B0F0"/>
                </a:solidFill>
              </a:rPr>
              <a:t>translates</a:t>
            </a:r>
            <a:r>
              <a:rPr lang="en-US" dirty="0"/>
              <a:t>" between JDBC calls and the MySQL language</a:t>
            </a:r>
          </a:p>
        </p:txBody>
      </p:sp>
    </p:spTree>
    <p:extLst>
      <p:ext uri="{BB962C8B-B14F-4D97-AF65-F5344CB8AC3E}">
        <p14:creationId xmlns:p14="http://schemas.microsoft.com/office/powerpoint/2010/main" val="1407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</TotalTime>
  <Words>399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Connect to the database</vt:lpstr>
      <vt:lpstr>In this video…</vt:lpstr>
      <vt:lpstr>What's coming…</vt:lpstr>
      <vt:lpstr>More about connections</vt:lpstr>
      <vt:lpstr>Transmission Control Protocol (TCP)</vt:lpstr>
      <vt:lpstr>More TCP</vt:lpstr>
      <vt:lpstr>Database language</vt:lpstr>
      <vt:lpstr>More about drivers</vt:lpstr>
      <vt:lpstr>The database driver</vt:lpstr>
      <vt:lpstr>PowerPoint Presentation</vt:lpstr>
      <vt:lpstr>Driver selection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113</cp:revision>
  <dcterms:created xsi:type="dcterms:W3CDTF">2021-08-01T14:44:57Z</dcterms:created>
  <dcterms:modified xsi:type="dcterms:W3CDTF">2021-12-08T20:17:22Z</dcterms:modified>
</cp:coreProperties>
</file>