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 id="2147483793" r:id="rId2"/>
  </p:sldMasterIdLst>
  <p:notesMasterIdLst>
    <p:notesMasterId r:id="rId26"/>
  </p:notesMasterIdLst>
  <p:handoutMasterIdLst>
    <p:handoutMasterId r:id="rId27"/>
  </p:handoutMasterIdLst>
  <p:sldIdLst>
    <p:sldId id="256" r:id="rId3"/>
    <p:sldId id="287" r:id="rId4"/>
    <p:sldId id="325" r:id="rId5"/>
    <p:sldId id="306" r:id="rId6"/>
    <p:sldId id="328" r:id="rId7"/>
    <p:sldId id="307" r:id="rId8"/>
    <p:sldId id="365" r:id="rId9"/>
    <p:sldId id="329" r:id="rId10"/>
    <p:sldId id="366" r:id="rId11"/>
    <p:sldId id="363" r:id="rId12"/>
    <p:sldId id="362" r:id="rId13"/>
    <p:sldId id="326" r:id="rId14"/>
    <p:sldId id="309" r:id="rId15"/>
    <p:sldId id="319" r:id="rId16"/>
    <p:sldId id="320" r:id="rId17"/>
    <p:sldId id="318" r:id="rId18"/>
    <p:sldId id="310" r:id="rId19"/>
    <p:sldId id="312" r:id="rId20"/>
    <p:sldId id="327" r:id="rId21"/>
    <p:sldId id="322" r:id="rId22"/>
    <p:sldId id="323" r:id="rId23"/>
    <p:sldId id="324" r:id="rId24"/>
    <p:sldId id="321" r:id="rId25"/>
  </p:sldIdLst>
  <p:sldSz cx="9144000" cy="6858000" type="overhead"/>
  <p:notesSz cx="9282113" cy="6991350"/>
  <p:defaultTextStyle>
    <a:defPPr>
      <a:defRPr lang="en-US"/>
    </a:defPPr>
    <a:lvl1pPr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5pPr>
    <a:lvl6pPr marL="2286000" algn="l" defTabSz="457200" rtl="0" eaLnBrk="1" latinLnBrk="0" hangingPunct="1">
      <a:defRPr b="1" kern="1200">
        <a:solidFill>
          <a:schemeClr val="tx1"/>
        </a:solidFill>
        <a:latin typeface="Helvetica" charset="0"/>
        <a:ea typeface="ＭＳ Ｐゴシック" charset="0"/>
        <a:cs typeface="ＭＳ Ｐゴシック" charset="0"/>
      </a:defRPr>
    </a:lvl6pPr>
    <a:lvl7pPr marL="2743200" algn="l" defTabSz="457200" rtl="0" eaLnBrk="1" latinLnBrk="0" hangingPunct="1">
      <a:defRPr b="1" kern="1200">
        <a:solidFill>
          <a:schemeClr val="tx1"/>
        </a:solidFill>
        <a:latin typeface="Helvetica" charset="0"/>
        <a:ea typeface="ＭＳ Ｐゴシック" charset="0"/>
        <a:cs typeface="ＭＳ Ｐゴシック" charset="0"/>
      </a:defRPr>
    </a:lvl7pPr>
    <a:lvl8pPr marL="3200400" algn="l" defTabSz="457200" rtl="0" eaLnBrk="1" latinLnBrk="0" hangingPunct="1">
      <a:defRPr b="1" kern="1200">
        <a:solidFill>
          <a:schemeClr val="tx1"/>
        </a:solidFill>
        <a:latin typeface="Helvetica" charset="0"/>
        <a:ea typeface="ＭＳ Ｐゴシック" charset="0"/>
        <a:cs typeface="ＭＳ Ｐゴシック" charset="0"/>
      </a:defRPr>
    </a:lvl8pPr>
    <a:lvl9pPr marL="3657600" algn="l" defTabSz="457200" rtl="0" eaLnBrk="1" latinLnBrk="0" hangingPunct="1">
      <a:defRPr b="1" kern="1200">
        <a:solidFill>
          <a:schemeClr val="tx1"/>
        </a:solidFill>
        <a:latin typeface="Helvetica"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CCFF99"/>
    <a:srgbClr val="FF99CC"/>
    <a:srgbClr val="CCFFFF"/>
    <a:srgbClr val="D0B8FF"/>
    <a:srgbClr val="89FFFF"/>
    <a:srgbClr val="E58955"/>
    <a:srgbClr val="E684E6"/>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4" d="100"/>
          <a:sy n="94" d="100"/>
        </p:scale>
        <p:origin x="-94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1920" y="-84"/>
      </p:cViewPr>
      <p:guideLst>
        <p:guide orient="horz" pos="2202"/>
        <p:guide pos="2923"/>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07779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1236663" y="3321050"/>
            <a:ext cx="6808787" cy="3146425"/>
          </a:xfrm>
          <a:prstGeom prst="rect">
            <a:avLst/>
          </a:prstGeom>
          <a:noFill/>
          <a:ln w="12700">
            <a:noFill/>
            <a:miter lim="800000"/>
            <a:headEnd/>
            <a:tailEnd/>
          </a:ln>
          <a:effectLst/>
        </p:spPr>
        <p:txBody>
          <a:bodyPr vert="horz" wrap="square" lIns="91790" tIns="45090" rIns="91790" bIns="45090"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3" name="Rectangle 3"/>
          <p:cNvSpPr>
            <a:spLocks noChangeArrowheads="1"/>
          </p:cNvSpPr>
          <p:nvPr/>
        </p:nvSpPr>
        <p:spPr bwMode="auto">
          <a:xfrm>
            <a:off x="4098925" y="6659563"/>
            <a:ext cx="1084263" cy="19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569" tIns="45090" rIns="88569" bIns="45090">
            <a:spAutoFit/>
          </a:bodyPr>
          <a:lstStyle/>
          <a:p>
            <a:pPr defTabSz="881063"/>
            <a:r>
              <a:rPr lang="en-US" sz="1200" b="0">
                <a:latin typeface="Century Gothic" charset="0"/>
              </a:rPr>
              <a:t>Page </a:t>
            </a:r>
            <a:fld id="{6E3FF017-8922-B849-A248-1EE11218FD35}" type="slidenum">
              <a:rPr lang="en-US" sz="1200" b="0">
                <a:latin typeface="Century Gothic" charset="0"/>
              </a:rPr>
              <a:pPr defTabSz="881063"/>
              <a:t>‹#›</a:t>
            </a:fld>
            <a:endParaRPr lang="en-US" sz="1200" b="0">
              <a:latin typeface="Century Gothic" charset="0"/>
            </a:endParaRPr>
          </a:p>
        </p:txBody>
      </p:sp>
      <p:sp>
        <p:nvSpPr>
          <p:cNvPr id="5124" name="Rectangle 4"/>
          <p:cNvSpPr>
            <a:spLocks noGrp="1" noRot="1" noChangeAspect="1" noChangeArrowheads="1" noTextEdit="1"/>
          </p:cNvSpPr>
          <p:nvPr>
            <p:ph type="sldImg" idx="2"/>
          </p:nvPr>
        </p:nvSpPr>
        <p:spPr bwMode="auto">
          <a:xfrm>
            <a:off x="2900363" y="528638"/>
            <a:ext cx="3484562" cy="26130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Tree>
    <p:extLst>
      <p:ext uri="{BB962C8B-B14F-4D97-AF65-F5344CB8AC3E}">
        <p14:creationId xmlns:p14="http://schemas.microsoft.com/office/powerpoint/2010/main" val="528377994"/>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entury Gothic" pitchFamily="-108" charset="0"/>
        <a:ea typeface="ＭＳ Ｐゴシック" pitchFamily="-112" charset="-128"/>
        <a:cs typeface="ＭＳ Ｐゴシック" pitchFamily="-112" charset="-128"/>
      </a:defRPr>
    </a:lvl1pPr>
    <a:lvl2pPr marL="457200" algn="l" rtl="0" eaLnBrk="0" fontAlgn="base" hangingPunct="0">
      <a:lnSpc>
        <a:spcPct val="90000"/>
      </a:lnSpc>
      <a:spcBef>
        <a:spcPct val="40000"/>
      </a:spcBef>
      <a:spcAft>
        <a:spcPct val="0"/>
      </a:spcAft>
      <a:defRPr sz="1200" kern="1200">
        <a:solidFill>
          <a:schemeClr val="tx1"/>
        </a:solidFill>
        <a:latin typeface="Century Gothic" pitchFamily="-108" charset="0"/>
        <a:ea typeface="ＭＳ Ｐゴシック" pitchFamily="-108" charset="-128"/>
        <a:cs typeface="+mn-cs"/>
      </a:defRPr>
    </a:lvl2pPr>
    <a:lvl3pPr marL="914400" algn="l" rtl="0" eaLnBrk="0" fontAlgn="base" hangingPunct="0">
      <a:lnSpc>
        <a:spcPct val="90000"/>
      </a:lnSpc>
      <a:spcBef>
        <a:spcPct val="40000"/>
      </a:spcBef>
      <a:spcAft>
        <a:spcPct val="0"/>
      </a:spcAft>
      <a:defRPr sz="1200" kern="1200">
        <a:solidFill>
          <a:schemeClr val="tx1"/>
        </a:solidFill>
        <a:latin typeface="Century Gothic" pitchFamily="-108" charset="0"/>
        <a:ea typeface="ＭＳ Ｐゴシック" pitchFamily="-108" charset="-128"/>
        <a:cs typeface="+mn-cs"/>
      </a:defRPr>
    </a:lvl3pPr>
    <a:lvl4pPr marL="1371600" algn="l" rtl="0" eaLnBrk="0" fontAlgn="base" hangingPunct="0">
      <a:lnSpc>
        <a:spcPct val="90000"/>
      </a:lnSpc>
      <a:spcBef>
        <a:spcPct val="40000"/>
      </a:spcBef>
      <a:spcAft>
        <a:spcPct val="0"/>
      </a:spcAft>
      <a:defRPr sz="1200" kern="1200">
        <a:solidFill>
          <a:schemeClr val="tx1"/>
        </a:solidFill>
        <a:latin typeface="Century Gothic" pitchFamily="-108" charset="0"/>
        <a:ea typeface="ＭＳ Ｐゴシック" pitchFamily="-108" charset="-128"/>
        <a:cs typeface="+mn-cs"/>
      </a:defRPr>
    </a:lvl4pPr>
    <a:lvl5pPr marL="1828800" algn="l" rtl="0" eaLnBrk="0" fontAlgn="base" hangingPunct="0">
      <a:lnSpc>
        <a:spcPct val="90000"/>
      </a:lnSpc>
      <a:spcBef>
        <a:spcPct val="40000"/>
      </a:spcBef>
      <a:spcAft>
        <a:spcPct val="0"/>
      </a:spcAft>
      <a:defRPr sz="1200" kern="1200">
        <a:solidFill>
          <a:schemeClr val="tx1"/>
        </a:solidFill>
        <a:latin typeface="Century Gothic" pitchFamily="-108" charset="0"/>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lide Image Placeholder 1"/>
          <p:cNvSpPr>
            <a:spLocks noGrp="1" noRot="1" noChangeAspect="1"/>
          </p:cNvSpPr>
          <p:nvPr>
            <p:ph type="sldImg"/>
          </p:nvPr>
        </p:nvSpPr>
        <p:spPr>
          <a:ln/>
        </p:spPr>
      </p:sp>
      <p:sp>
        <p:nvSpPr>
          <p:cNvPr id="8194"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entury Gothic" charset="0"/>
                <a:ea typeface="ＭＳ Ｐゴシック" charset="0"/>
                <a:cs typeface="ＭＳ Ｐゴシック" charset="0"/>
              </a:rPr>
              <a:t>Computer Systems focuses primarily on understanding how a *single* program executes on a computer, though Chapter 8 starts to introduce the notion of multiple programs.  To fully understand how a computer works, you really have to take Operating Systems, which explains with how a computer handles *multiple* programs executing on a computer.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p:cNvSpPr>
          <p:nvPr>
            <p:ph type="sldImg"/>
          </p:nvPr>
        </p:nvSpPr>
        <p:spPr>
          <a:ln/>
        </p:spPr>
      </p:sp>
      <p:sp>
        <p:nvSpPr>
          <p:cNvPr id="10242"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entury Gothic" charset="0"/>
                <a:ea typeface="ＭＳ Ｐゴシック" charset="0"/>
                <a:cs typeface="ＭＳ Ｐゴシック" charset="0"/>
              </a:rPr>
              <a:t>This is simplified.  There are actually more steps, like operating system (OS) interactions, I/O and more hardware, like a disk/flash for permanent storage, caching, etc.</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Image Placeholder 1"/>
          <p:cNvSpPr>
            <a:spLocks noGrp="1" noRot="1" noChangeAspect="1"/>
          </p:cNvSpPr>
          <p:nvPr>
            <p:ph type="sldImg"/>
          </p:nvPr>
        </p:nvSpPr>
        <p:spPr>
          <a:ln/>
        </p:spPr>
      </p:sp>
      <p:sp>
        <p:nvSpPr>
          <p:cNvPr id="1229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entury Gothic" charset="0"/>
                <a:ea typeface="ＭＳ Ｐゴシック" charset="0"/>
                <a:cs typeface="ＭＳ Ｐゴシック" charset="0"/>
              </a:rPr>
              <a:t>Not shown is Chapter 8, which covers how an executing program interfaces with the OS via system calls and exception handling.</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a:ln/>
        </p:spPr>
      </p:sp>
      <p:sp>
        <p:nvSpPr>
          <p:cNvPr id="1741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Century Gothic"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a:ln/>
        </p:spPr>
      </p:sp>
      <p:sp>
        <p:nvSpPr>
          <p:cNvPr id="19458"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atin typeface="Century Gothic" charset="0"/>
                <a:ea typeface="ＭＳ Ｐゴシック" charset="0"/>
                <a:cs typeface="ＭＳ Ｐゴシック" charset="0"/>
              </a:rPr>
              <a:t>Especially through Chapter 3, you cannot afford to skip readings for even a week!</a:t>
            </a:r>
          </a:p>
          <a:p>
            <a:r>
              <a:rPr lang="en-US">
                <a:latin typeface="Century Gothic" charset="0"/>
                <a:ea typeface="ＭＳ Ｐゴシック" charset="0"/>
                <a:cs typeface="ＭＳ Ｐゴシック" charset="0"/>
              </a:rPr>
              <a:t>Don’t worry if you don’t understand a sentence or paragraph.  Move forward to the next paragraph, circle back, ask the TA, CA and prof Qs.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a:ln/>
        </p:spPr>
      </p:sp>
      <p:sp>
        <p:nvSpPr>
          <p:cNvPr id="23554"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entury Gothic" charset="0"/>
                <a:ea typeface="ＭＳ Ｐゴシック" charset="0"/>
                <a:cs typeface="ＭＳ Ｐゴシック" charset="0"/>
              </a:rPr>
              <a:t>This is simplified.  There are actually more steps, like operating system (OS) interactions, I/O and more hardware, like a disk/flash for permanent storage, caching, etc.</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a:ln/>
        </p:spPr>
      </p:sp>
      <p:sp>
        <p:nvSpPr>
          <p:cNvPr id="25602"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atin typeface="Century Gothic" charset="0"/>
                <a:ea typeface="ＭＳ Ｐゴシック" charset="0"/>
                <a:cs typeface="ＭＳ Ｐゴシック" charset="0"/>
              </a:rPr>
              <a:t>This architecture enabled *progammable computing*, which was a huge improvement over mechanical computers with relays, which could typically only run one program ever, or were very difficult to reprogram.</a:t>
            </a:r>
          </a:p>
          <a:p>
            <a:r>
              <a:rPr lang="en-US">
                <a:latin typeface="Century Gothic" charset="0"/>
                <a:ea typeface="ＭＳ Ｐゴシック" charset="0"/>
                <a:cs typeface="ＭＳ Ｐゴシック" charset="0"/>
              </a:rPr>
              <a:t>Also there's a Harvard architecture for computers, which has separate memories and buses for instructions and data.  It's used in embedded microcontrollers and DSPs for speed because both data and instructions can be fetched in parallel, unlike pure Von Neumann architectures.  The Harvard separation of instructions and data is often used in today's CPU caches, though not necessarily for main memory.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a:ln/>
        </p:spPr>
      </p:sp>
      <p:sp>
        <p:nvSpPr>
          <p:cNvPr id="31746"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atin typeface="Century Gothic" charset="0"/>
                <a:ea typeface="ＭＳ Ｐゴシック" charset="0"/>
                <a:cs typeface="ＭＳ Ｐゴシック" charset="0"/>
              </a:rPr>
              <a:t>This is actually virtual memory, not physical memory.  The Stack s</a:t>
            </a:r>
            <a:r>
              <a:rPr lang="en-US">
                <a:latin typeface="Helvetica" charset="0"/>
                <a:ea typeface="ＭＳ Ｐゴシック" charset="0"/>
              </a:rPr>
              <a:t>tores local variables and supports function calls.  The Heap supports dynamic run-time memory allocation like malloc().  Arguably, memory-mapped libraries constitute a 5</a:t>
            </a:r>
            <a:r>
              <a:rPr lang="en-US" baseline="30000">
                <a:latin typeface="Helvetica" charset="0"/>
                <a:ea typeface="ＭＳ Ｐゴシック" charset="0"/>
              </a:rPr>
              <a:t>th</a:t>
            </a:r>
            <a:r>
              <a:rPr lang="en-US">
                <a:latin typeface="Helvetica" charset="0"/>
                <a:ea typeface="ＭＳ Ｐゴシック" charset="0"/>
              </a:rPr>
              <a:t> “region” of virtual memory.</a:t>
            </a:r>
          </a:p>
          <a:p>
            <a:pPr lvl="1"/>
            <a:endParaRPr lang="en-US">
              <a:latin typeface="Helvetica" charset="0"/>
              <a:ea typeface="ＭＳ Ｐゴシック" charset="0"/>
            </a:endParaRPr>
          </a:p>
          <a:p>
            <a:endParaRPr lang="en-US">
              <a:latin typeface="Century Gothic" charset="0"/>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0178"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r>
              <a:rPr lang="en-US"/>
              <a:t>Click to edit Master subtitle style</a:t>
            </a:r>
          </a:p>
        </p:txBody>
      </p:sp>
      <p:sp>
        <p:nvSpPr>
          <p:cNvPr id="50179"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r>
              <a:rPr lang="en-US"/>
              <a:t>Click to edit Master title style</a:t>
            </a:r>
          </a:p>
        </p:txBody>
      </p:sp>
    </p:spTree>
    <p:extLst>
      <p:ext uri="{BB962C8B-B14F-4D97-AF65-F5344CB8AC3E}">
        <p14:creationId xmlns:p14="http://schemas.microsoft.com/office/powerpoint/2010/main" val="3010147335"/>
      </p:ext>
    </p:extLst>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87658262"/>
      </p:ext>
    </p:extLst>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19997395"/>
      </p:ext>
    </p:extLst>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9812977"/>
      </p:ext>
    </p:extLst>
  </p:cSld>
  <p:clrMapOvr>
    <a:masterClrMapping/>
  </p:clrMapOvr>
  <p:transition xmlns:p14="http://schemas.microsoft.com/office/powerpoint/2010/mai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8012651"/>
      </p:ext>
    </p:extLst>
  </p:cSld>
  <p:clrMapOvr>
    <a:masterClrMapping/>
  </p:clrMapOvr>
  <p:transition xmlns:p14="http://schemas.microsoft.com/office/powerpoint/2010/mai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2261529"/>
      </p:ext>
    </p:extLst>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79742733"/>
      </p:ext>
    </p:extLst>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12399192"/>
      </p:ext>
    </p:extLst>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40430816"/>
      </p:ext>
    </p:extLst>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04806288"/>
      </p:ext>
    </p:extLst>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88880805"/>
      </p:ext>
    </p:extLst>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3752775"/>
      </p:ext>
    </p:extLst>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41954161"/>
      </p:ext>
    </p:extLst>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54745843"/>
      </p:ext>
    </p:extLst>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9155"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49156" name="Text Box 4"/>
          <p:cNvSpPr txBox="1">
            <a:spLocks noChangeArrowheads="1"/>
          </p:cNvSpPr>
          <p:nvPr/>
        </p:nvSpPr>
        <p:spPr bwMode="auto">
          <a:xfrm>
            <a:off x="219075" y="6400800"/>
            <a:ext cx="606425" cy="284163"/>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defRPr/>
            </a:pPr>
            <a:r>
              <a:rPr lang="en-US" sz="1400" b="0" smtClean="0">
                <a:solidFill>
                  <a:schemeClr val="hlink"/>
                </a:solidFill>
              </a:rPr>
              <a:t>– </a:t>
            </a:r>
            <a:fld id="{F03011FD-C5A0-D74D-B22F-503C1F8A139A}" type="slidenum">
              <a:rPr lang="en-US" sz="1400" b="0" smtClean="0">
                <a:solidFill>
                  <a:schemeClr val="hlink"/>
                </a:solidFill>
              </a:rPr>
              <a:pPr>
                <a:defRPr/>
              </a:pPr>
              <a:t>‹#›</a:t>
            </a:fld>
            <a:r>
              <a:rPr lang="en-US" sz="1400" b="0" smtClean="0">
                <a:solidFill>
                  <a:schemeClr val="hlink"/>
                </a:solidFill>
              </a:rPr>
              <a:t> –</a:t>
            </a:r>
            <a:endParaRPr lang="en-US" sz="1400" b="0" smtClean="0"/>
          </a:p>
        </p:txBody>
      </p:sp>
      <p:sp>
        <p:nvSpPr>
          <p:cNvPr id="1029" name="Rectangle 5"/>
          <p:cNvSpPr>
            <a:spLocks noChangeArrowheads="1"/>
          </p:cNvSpPr>
          <p:nvPr/>
        </p:nvSpPr>
        <p:spPr bwMode="auto">
          <a:xfrm>
            <a:off x="7285038" y="6391275"/>
            <a:ext cx="1673225"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45715" tIns="45715" rIns="45715" bIns="45715" anchor="ctr">
            <a:spAutoFit/>
          </a:bodyPr>
          <a:lstStyle/>
          <a:p>
            <a:r>
              <a:rPr lang="en-US" sz="1400" b="0">
                <a:solidFill>
                  <a:schemeClr val="hlink"/>
                </a:solidFill>
              </a:rPr>
              <a:t>Adapted From CMU</a:t>
            </a:r>
          </a:p>
        </p:txBody>
      </p:sp>
    </p:spTree>
  </p:cSld>
  <p:clrMap bg1="lt1" tx1="dk1" bg2="lt2" tx2="dk2" accent1="accent1" accent2="accent2" accent3="accent3" accent4="accent4" accent5="accent5" accent6="accent6" hlink="hlink" folHlink="folHlink"/>
  <p:sldLayoutIdLst>
    <p:sldLayoutId id="2147483888"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pitchFamily="-112" charset="-128"/>
          <a:cs typeface="ＭＳ Ｐゴシック" pitchFamily="-112" charset="-128"/>
        </a:defRPr>
      </a:lvl1pPr>
      <a:lvl2pPr algn="l" rtl="0" eaLnBrk="0" fontAlgn="base" hangingPunct="0">
        <a:lnSpc>
          <a:spcPct val="87000"/>
        </a:lnSpc>
        <a:spcBef>
          <a:spcPct val="0"/>
        </a:spcBef>
        <a:spcAft>
          <a:spcPct val="0"/>
        </a:spcAft>
        <a:defRPr sz="3800" b="1">
          <a:solidFill>
            <a:schemeClr val="hlink"/>
          </a:solidFill>
          <a:latin typeface="Helvetica" pitchFamily="-108" charset="0"/>
          <a:ea typeface="ＭＳ Ｐゴシック" pitchFamily="-112" charset="-128"/>
          <a:cs typeface="ＭＳ Ｐゴシック" pitchFamily="-112" charset="-128"/>
        </a:defRPr>
      </a:lvl2pPr>
      <a:lvl3pPr algn="l" rtl="0" eaLnBrk="0" fontAlgn="base" hangingPunct="0">
        <a:lnSpc>
          <a:spcPct val="87000"/>
        </a:lnSpc>
        <a:spcBef>
          <a:spcPct val="0"/>
        </a:spcBef>
        <a:spcAft>
          <a:spcPct val="0"/>
        </a:spcAft>
        <a:defRPr sz="3800" b="1">
          <a:solidFill>
            <a:schemeClr val="hlink"/>
          </a:solidFill>
          <a:latin typeface="Helvetica" pitchFamily="-108" charset="0"/>
          <a:ea typeface="ＭＳ Ｐゴシック" pitchFamily="-112" charset="-128"/>
          <a:cs typeface="ＭＳ Ｐゴシック" pitchFamily="-112" charset="-128"/>
        </a:defRPr>
      </a:lvl3pPr>
      <a:lvl4pPr algn="l" rtl="0" eaLnBrk="0" fontAlgn="base" hangingPunct="0">
        <a:lnSpc>
          <a:spcPct val="87000"/>
        </a:lnSpc>
        <a:spcBef>
          <a:spcPct val="0"/>
        </a:spcBef>
        <a:spcAft>
          <a:spcPct val="0"/>
        </a:spcAft>
        <a:defRPr sz="3800" b="1">
          <a:solidFill>
            <a:schemeClr val="hlink"/>
          </a:solidFill>
          <a:latin typeface="Helvetica" pitchFamily="-108" charset="0"/>
          <a:ea typeface="ＭＳ Ｐゴシック" pitchFamily="-112" charset="-128"/>
          <a:cs typeface="ＭＳ Ｐゴシック" pitchFamily="-112" charset="-128"/>
        </a:defRPr>
      </a:lvl4pPr>
      <a:lvl5pPr algn="l" rtl="0" eaLnBrk="0" fontAlgn="base" hangingPunct="0">
        <a:lnSpc>
          <a:spcPct val="87000"/>
        </a:lnSpc>
        <a:spcBef>
          <a:spcPct val="0"/>
        </a:spcBef>
        <a:spcAft>
          <a:spcPct val="0"/>
        </a:spcAft>
        <a:defRPr sz="3800" b="1">
          <a:solidFill>
            <a:schemeClr val="hlink"/>
          </a:solidFill>
          <a:latin typeface="Helvetica" pitchFamily="-108" charset="0"/>
          <a:ea typeface="ＭＳ Ｐゴシック" pitchFamily="-112" charset="-128"/>
          <a:cs typeface="ＭＳ Ｐゴシック" pitchFamily="-112" charset="-128"/>
        </a:defRPr>
      </a:lvl5pPr>
      <a:lvl6pPr marL="457200" algn="l" rtl="0" fontAlgn="base">
        <a:lnSpc>
          <a:spcPct val="87000"/>
        </a:lnSpc>
        <a:spcBef>
          <a:spcPct val="0"/>
        </a:spcBef>
        <a:spcAft>
          <a:spcPct val="0"/>
        </a:spcAft>
        <a:defRPr sz="3800" b="1">
          <a:solidFill>
            <a:schemeClr val="hlink"/>
          </a:solidFill>
          <a:latin typeface="Helvetica" pitchFamily="-108" charset="0"/>
        </a:defRPr>
      </a:lvl6pPr>
      <a:lvl7pPr marL="914400" algn="l" rtl="0" fontAlgn="base">
        <a:lnSpc>
          <a:spcPct val="87000"/>
        </a:lnSpc>
        <a:spcBef>
          <a:spcPct val="0"/>
        </a:spcBef>
        <a:spcAft>
          <a:spcPct val="0"/>
        </a:spcAft>
        <a:defRPr sz="3800" b="1">
          <a:solidFill>
            <a:schemeClr val="hlink"/>
          </a:solidFill>
          <a:latin typeface="Helvetica" pitchFamily="-108" charset="0"/>
        </a:defRPr>
      </a:lvl7pPr>
      <a:lvl8pPr marL="1371600" algn="l" rtl="0" fontAlgn="base">
        <a:lnSpc>
          <a:spcPct val="87000"/>
        </a:lnSpc>
        <a:spcBef>
          <a:spcPct val="0"/>
        </a:spcBef>
        <a:spcAft>
          <a:spcPct val="0"/>
        </a:spcAft>
        <a:defRPr sz="3800" b="1">
          <a:solidFill>
            <a:schemeClr val="hlink"/>
          </a:solidFill>
          <a:latin typeface="Helvetica" pitchFamily="-108" charset="0"/>
        </a:defRPr>
      </a:lvl8pPr>
      <a:lvl9pPr marL="1828800" algn="l" rtl="0" fontAlgn="base">
        <a:lnSpc>
          <a:spcPct val="87000"/>
        </a:lnSpc>
        <a:spcBef>
          <a:spcPct val="0"/>
        </a:spcBef>
        <a:spcAft>
          <a:spcPct val="0"/>
        </a:spcAft>
        <a:defRPr sz="3800" b="1">
          <a:solidFill>
            <a:schemeClr val="hlink"/>
          </a:solidFill>
          <a:latin typeface="Helvetica" pitchFamily="-108"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pitchFamily="-112" charset="-128"/>
          <a:cs typeface="ＭＳ Ｐゴシック" pitchFamily="-112"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08"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pitchFamily="-108"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108"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08" charset="0"/>
          <a:ea typeface="ＭＳ Ｐゴシック" pitchFamily="-108" charset="-128"/>
        </a:defRPr>
      </a:lvl5pPr>
      <a:lvl6pPr marL="2908300" indent="-228600" algn="l" rtl="0" fontAlgn="base">
        <a:spcBef>
          <a:spcPct val="20000"/>
        </a:spcBef>
        <a:spcAft>
          <a:spcPct val="0"/>
        </a:spcAft>
        <a:buChar char="•"/>
        <a:defRPr sz="2000">
          <a:solidFill>
            <a:schemeClr val="tx1"/>
          </a:solidFill>
          <a:latin typeface="Times New Roman" pitchFamily="-108" charset="0"/>
          <a:ea typeface="ＭＳ Ｐゴシック" pitchFamily="-108" charset="-128"/>
        </a:defRPr>
      </a:lvl6pPr>
      <a:lvl7pPr marL="3365500" indent="-228600" algn="l" rtl="0" fontAlgn="base">
        <a:spcBef>
          <a:spcPct val="20000"/>
        </a:spcBef>
        <a:spcAft>
          <a:spcPct val="0"/>
        </a:spcAft>
        <a:buChar char="•"/>
        <a:defRPr sz="2000">
          <a:solidFill>
            <a:schemeClr val="tx1"/>
          </a:solidFill>
          <a:latin typeface="Times New Roman" pitchFamily="-108" charset="0"/>
          <a:ea typeface="ＭＳ Ｐゴシック" pitchFamily="-108" charset="-128"/>
        </a:defRPr>
      </a:lvl7pPr>
      <a:lvl8pPr marL="3822700" indent="-228600" algn="l" rtl="0" fontAlgn="base">
        <a:spcBef>
          <a:spcPct val="20000"/>
        </a:spcBef>
        <a:spcAft>
          <a:spcPct val="0"/>
        </a:spcAft>
        <a:buChar char="•"/>
        <a:defRPr sz="2000">
          <a:solidFill>
            <a:schemeClr val="tx1"/>
          </a:solidFill>
          <a:latin typeface="Times New Roman" pitchFamily="-108" charset="0"/>
          <a:ea typeface="ＭＳ Ｐゴシック" pitchFamily="-108" charset="-128"/>
        </a:defRPr>
      </a:lvl8pPr>
      <a:lvl9pPr marL="4279900" indent="-228600" algn="l" rtl="0" fontAlgn="base">
        <a:spcBef>
          <a:spcPct val="20000"/>
        </a:spcBef>
        <a:spcAft>
          <a:spcPct val="0"/>
        </a:spcAft>
        <a:buChar char="•"/>
        <a:defRPr sz="2000">
          <a:solidFill>
            <a:schemeClr val="tx1"/>
          </a:solidFill>
          <a:latin typeface="Times New Roman" pitchFamily="-108" charset="0"/>
          <a:ea typeface="ＭＳ Ｐゴシック" pitchFamily="-108"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451"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smtClean="0"/>
              <a:t>Click to edit Master title style</a:t>
            </a:r>
            <a:endParaRPr lang="en-US"/>
          </a:p>
        </p:txBody>
      </p:sp>
      <p:sp>
        <p:nvSpPr>
          <p:cNvPr id="104452" name="Text Box 4"/>
          <p:cNvSpPr txBox="1">
            <a:spLocks noChangeArrowheads="1"/>
          </p:cNvSpPr>
          <p:nvPr/>
        </p:nvSpPr>
        <p:spPr bwMode="auto">
          <a:xfrm>
            <a:off x="219075" y="6400800"/>
            <a:ext cx="606425" cy="284163"/>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defRPr/>
            </a:pPr>
            <a:r>
              <a:rPr lang="en-US" sz="1400" b="0">
                <a:solidFill>
                  <a:srgbClr val="660033"/>
                </a:solidFill>
              </a:rPr>
              <a:t>– </a:t>
            </a:r>
            <a:fld id="{2D91C84A-6638-2D48-91C1-B8743F3EE4EA}" type="slidenum">
              <a:rPr lang="en-US" sz="1400" b="0">
                <a:solidFill>
                  <a:srgbClr val="660033"/>
                </a:solidFill>
              </a:rPr>
              <a:pPr>
                <a:defRPr/>
              </a:pPr>
              <a:t>‹#›</a:t>
            </a:fld>
            <a:r>
              <a:rPr lang="en-US" sz="1400" b="0">
                <a:solidFill>
                  <a:srgbClr val="660033"/>
                </a:solidFill>
              </a:rPr>
              <a:t> –</a:t>
            </a:r>
            <a:endParaRPr lang="en-US" sz="1400" b="0">
              <a:solidFill>
                <a:srgbClr val="000066"/>
              </a:solidFill>
            </a:endParaRPr>
          </a:p>
        </p:txBody>
      </p:sp>
    </p:spTree>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charset="0"/>
          <a:cs typeface="ＭＳ Ｐゴシック" charset="0"/>
        </a:defRPr>
      </a:lvl1pPr>
      <a:lvl2pPr algn="l" rtl="0" eaLnBrk="0" fontAlgn="base" hangingPunct="0">
        <a:lnSpc>
          <a:spcPct val="87000"/>
        </a:lnSpc>
        <a:spcBef>
          <a:spcPct val="0"/>
        </a:spcBef>
        <a:spcAft>
          <a:spcPct val="0"/>
        </a:spcAft>
        <a:defRPr sz="3800" b="1">
          <a:solidFill>
            <a:schemeClr val="hlink"/>
          </a:solidFill>
          <a:latin typeface="Helvetica" pitchFamily="-112" charset="0"/>
          <a:ea typeface="ＭＳ Ｐゴシック" charset="0"/>
          <a:cs typeface="ＭＳ Ｐゴシック" charset="0"/>
        </a:defRPr>
      </a:lvl2pPr>
      <a:lvl3pPr algn="l" rtl="0" eaLnBrk="0" fontAlgn="base" hangingPunct="0">
        <a:lnSpc>
          <a:spcPct val="87000"/>
        </a:lnSpc>
        <a:spcBef>
          <a:spcPct val="0"/>
        </a:spcBef>
        <a:spcAft>
          <a:spcPct val="0"/>
        </a:spcAft>
        <a:defRPr sz="3800" b="1">
          <a:solidFill>
            <a:schemeClr val="hlink"/>
          </a:solidFill>
          <a:latin typeface="Helvetica" pitchFamily="-112" charset="0"/>
          <a:ea typeface="ＭＳ Ｐゴシック" charset="0"/>
          <a:cs typeface="ＭＳ Ｐゴシック" charset="0"/>
        </a:defRPr>
      </a:lvl3pPr>
      <a:lvl4pPr algn="l" rtl="0" eaLnBrk="0" fontAlgn="base" hangingPunct="0">
        <a:lnSpc>
          <a:spcPct val="87000"/>
        </a:lnSpc>
        <a:spcBef>
          <a:spcPct val="0"/>
        </a:spcBef>
        <a:spcAft>
          <a:spcPct val="0"/>
        </a:spcAft>
        <a:defRPr sz="3800" b="1">
          <a:solidFill>
            <a:schemeClr val="hlink"/>
          </a:solidFill>
          <a:latin typeface="Helvetica" pitchFamily="-112" charset="0"/>
          <a:ea typeface="ＭＳ Ｐゴシック" charset="0"/>
          <a:cs typeface="ＭＳ Ｐゴシック" charset="0"/>
        </a:defRPr>
      </a:lvl4pPr>
      <a:lvl5pPr algn="l" rtl="0" eaLnBrk="0" fontAlgn="base" hangingPunct="0">
        <a:lnSpc>
          <a:spcPct val="87000"/>
        </a:lnSpc>
        <a:spcBef>
          <a:spcPct val="0"/>
        </a:spcBef>
        <a:spcAft>
          <a:spcPct val="0"/>
        </a:spcAft>
        <a:defRPr sz="3800" b="1">
          <a:solidFill>
            <a:schemeClr val="hlink"/>
          </a:solidFill>
          <a:latin typeface="Helvetica" pitchFamily="-112" charset="0"/>
          <a:ea typeface="ＭＳ Ｐゴシック" charset="0"/>
          <a:cs typeface="ＭＳ Ｐゴシック" charset="0"/>
        </a:defRPr>
      </a:lvl5pPr>
      <a:lvl6pPr marL="457200" algn="l" rtl="0" eaLnBrk="1" fontAlgn="base" hangingPunct="1">
        <a:lnSpc>
          <a:spcPct val="87000"/>
        </a:lnSpc>
        <a:spcBef>
          <a:spcPct val="0"/>
        </a:spcBef>
        <a:spcAft>
          <a:spcPct val="0"/>
        </a:spcAft>
        <a:defRPr sz="3800" b="1">
          <a:solidFill>
            <a:schemeClr val="hlink"/>
          </a:solidFill>
          <a:latin typeface="Helvetica" pitchFamily="-112" charset="0"/>
        </a:defRPr>
      </a:lvl6pPr>
      <a:lvl7pPr marL="914400" algn="l" rtl="0" eaLnBrk="1" fontAlgn="base" hangingPunct="1">
        <a:lnSpc>
          <a:spcPct val="87000"/>
        </a:lnSpc>
        <a:spcBef>
          <a:spcPct val="0"/>
        </a:spcBef>
        <a:spcAft>
          <a:spcPct val="0"/>
        </a:spcAft>
        <a:defRPr sz="3800" b="1">
          <a:solidFill>
            <a:schemeClr val="hlink"/>
          </a:solidFill>
          <a:latin typeface="Helvetica" pitchFamily="-112" charset="0"/>
        </a:defRPr>
      </a:lvl7pPr>
      <a:lvl8pPr marL="1371600" algn="l" rtl="0" eaLnBrk="1" fontAlgn="base" hangingPunct="1">
        <a:lnSpc>
          <a:spcPct val="87000"/>
        </a:lnSpc>
        <a:spcBef>
          <a:spcPct val="0"/>
        </a:spcBef>
        <a:spcAft>
          <a:spcPct val="0"/>
        </a:spcAft>
        <a:defRPr sz="3800" b="1">
          <a:solidFill>
            <a:schemeClr val="hlink"/>
          </a:solidFill>
          <a:latin typeface="Helvetica" pitchFamily="-112" charset="0"/>
        </a:defRPr>
      </a:lvl8pPr>
      <a:lvl9pPr marL="1828800" algn="l" rtl="0" eaLnBrk="1" fontAlgn="base" hangingPunct="1">
        <a:lnSpc>
          <a:spcPct val="87000"/>
        </a:lnSpc>
        <a:spcBef>
          <a:spcPct val="0"/>
        </a:spcBef>
        <a:spcAft>
          <a:spcPct val="0"/>
        </a:spcAft>
        <a:defRPr sz="3800" b="1">
          <a:solidFill>
            <a:schemeClr val="hlink"/>
          </a:solidFill>
          <a:latin typeface="Helvetica" pitchFamily="-112"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ＭＳ Ｐゴシック" charset="0"/>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12"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ＭＳ Ｐゴシック" pitchFamily="-112" charset="-128"/>
        </a:defRPr>
      </a:lvl3pPr>
      <a:lvl4pPr marL="1600200" indent="-228600" algn="l" rtl="0" eaLnBrk="0" fontAlgn="base" hangingPunct="0">
        <a:spcBef>
          <a:spcPct val="20000"/>
        </a:spcBef>
        <a:spcAft>
          <a:spcPct val="0"/>
        </a:spcAft>
        <a:buChar char="»"/>
        <a:defRPr b="1">
          <a:solidFill>
            <a:schemeClr val="tx1"/>
          </a:solidFill>
          <a:latin typeface="+mn-lt"/>
          <a:ea typeface="ＭＳ Ｐゴシック" pitchFamily="-112"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12" charset="0"/>
          <a:ea typeface="ＭＳ Ｐゴシック" pitchFamily="-112" charset="-128"/>
        </a:defRPr>
      </a:lvl5pPr>
      <a:lvl6pPr marL="2908300" indent="-228600" algn="l" rtl="0" eaLnBrk="1" fontAlgn="base" hangingPunct="1">
        <a:spcBef>
          <a:spcPct val="20000"/>
        </a:spcBef>
        <a:spcAft>
          <a:spcPct val="0"/>
        </a:spcAft>
        <a:buChar char="•"/>
        <a:defRPr sz="2000">
          <a:solidFill>
            <a:schemeClr val="tx1"/>
          </a:solidFill>
          <a:latin typeface="Times New Roman" pitchFamily="-112" charset="0"/>
          <a:ea typeface="ＭＳ Ｐゴシック" pitchFamily="-112" charset="-128"/>
        </a:defRPr>
      </a:lvl6pPr>
      <a:lvl7pPr marL="3365500" indent="-228600" algn="l" rtl="0" eaLnBrk="1" fontAlgn="base" hangingPunct="1">
        <a:spcBef>
          <a:spcPct val="20000"/>
        </a:spcBef>
        <a:spcAft>
          <a:spcPct val="0"/>
        </a:spcAft>
        <a:buChar char="•"/>
        <a:defRPr sz="2000">
          <a:solidFill>
            <a:schemeClr val="tx1"/>
          </a:solidFill>
          <a:latin typeface="Times New Roman" pitchFamily="-112" charset="0"/>
          <a:ea typeface="ＭＳ Ｐゴシック" pitchFamily="-112" charset="-128"/>
        </a:defRPr>
      </a:lvl7pPr>
      <a:lvl8pPr marL="3822700" indent="-228600" algn="l" rtl="0" eaLnBrk="1" fontAlgn="base" hangingPunct="1">
        <a:spcBef>
          <a:spcPct val="20000"/>
        </a:spcBef>
        <a:spcAft>
          <a:spcPct val="0"/>
        </a:spcAft>
        <a:buChar char="•"/>
        <a:defRPr sz="2000">
          <a:solidFill>
            <a:schemeClr val="tx1"/>
          </a:solidFill>
          <a:latin typeface="Times New Roman" pitchFamily="-112" charset="0"/>
          <a:ea typeface="ＭＳ Ｐゴシック" pitchFamily="-112" charset="-128"/>
        </a:defRPr>
      </a:lvl8pPr>
      <a:lvl9pPr marL="4279900" indent="-228600" algn="l" rtl="0" eaLnBrk="1" fontAlgn="base" hangingPunct="1">
        <a:spcBef>
          <a:spcPct val="20000"/>
        </a:spcBef>
        <a:spcAft>
          <a:spcPct val="0"/>
        </a:spcAft>
        <a:buChar char="•"/>
        <a:defRPr sz="2000">
          <a:solidFill>
            <a:schemeClr val="tx1"/>
          </a:solidFill>
          <a:latin typeface="Times New Roman" pitchFamily="-112" charset="0"/>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s.colorado.edu/~rhan/CSCI_2400_Fall_2019/syllabus.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tutorialspoint.com/cprogramming/" TargetMode="External"/><Relationship Id="rId3" Type="http://schemas.openxmlformats.org/officeDocument/2006/relationships/hyperlink" Target="http://learn-c.or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752600" y="457200"/>
            <a:ext cx="5562600" cy="2355850"/>
          </a:xfrm>
          <a:effectLst>
            <a:outerShdw blurRad="63500" dist="53882" dir="2700000" algn="ctr" rotWithShape="0">
              <a:srgbClr val="969696"/>
            </a:outerShdw>
          </a:effectLst>
        </p:spPr>
        <p:txBody>
          <a:bodyPr/>
          <a:lstStyle/>
          <a:p>
            <a:pPr algn="ctr" eaLnBrk="1" hangingPunct="1">
              <a:defRPr/>
            </a:pPr>
            <a:r>
              <a:rPr lang="en-US" dirty="0"/>
              <a:t>CSCI 2400</a:t>
            </a:r>
            <a:br>
              <a:rPr lang="en-US" dirty="0"/>
            </a:br>
            <a:r>
              <a:rPr lang="en-US" dirty="0"/>
              <a:t/>
            </a:r>
            <a:br>
              <a:rPr lang="en-US" dirty="0"/>
            </a:br>
            <a:r>
              <a:rPr lang="en-US" dirty="0" smtClean="0"/>
              <a:t>Computer </a:t>
            </a:r>
            <a:r>
              <a:rPr lang="en-US" dirty="0"/>
              <a:t>Systems</a:t>
            </a:r>
          </a:p>
        </p:txBody>
      </p:sp>
      <p:sp>
        <p:nvSpPr>
          <p:cNvPr id="6146" name="Rectangle 7"/>
          <p:cNvSpPr>
            <a:spLocks noChangeArrowheads="1"/>
          </p:cNvSpPr>
          <p:nvPr/>
        </p:nvSpPr>
        <p:spPr bwMode="auto">
          <a:xfrm>
            <a:off x="1600200" y="3200400"/>
            <a:ext cx="6096000" cy="2802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a:lnSpc>
                <a:spcPct val="95000"/>
              </a:lnSpc>
            </a:pPr>
            <a:r>
              <a:rPr lang="en-US" sz="2400" dirty="0" smtClean="0">
                <a:solidFill>
                  <a:schemeClr val="tx2"/>
                </a:solidFill>
                <a:latin typeface="Arial" charset="0"/>
              </a:rPr>
              <a:t>Fall 2019</a:t>
            </a:r>
            <a:endParaRPr lang="en-US" sz="2400" dirty="0">
              <a:solidFill>
                <a:schemeClr val="tx2"/>
              </a:solidFill>
              <a:latin typeface="Arial" charset="0"/>
            </a:endParaRPr>
          </a:p>
          <a:p>
            <a:pPr>
              <a:lnSpc>
                <a:spcPct val="95000"/>
              </a:lnSpc>
            </a:pPr>
            <a:endParaRPr lang="en-US" sz="2400" dirty="0">
              <a:solidFill>
                <a:schemeClr val="tx2"/>
              </a:solidFill>
              <a:latin typeface="Arial" charset="0"/>
            </a:endParaRPr>
          </a:p>
          <a:p>
            <a:pPr>
              <a:lnSpc>
                <a:spcPct val="95000"/>
              </a:lnSpc>
            </a:pPr>
            <a:r>
              <a:rPr lang="en-US" sz="2400" dirty="0" smtClean="0">
                <a:solidFill>
                  <a:schemeClr val="tx2"/>
                </a:solidFill>
                <a:latin typeface="Arial" charset="0"/>
              </a:rPr>
              <a:t>Professors </a:t>
            </a:r>
            <a:r>
              <a:rPr lang="en-US" sz="2400" dirty="0">
                <a:solidFill>
                  <a:schemeClr val="tx2"/>
                </a:solidFill>
                <a:latin typeface="Arial" charset="0"/>
              </a:rPr>
              <a:t>Rick </a:t>
            </a:r>
            <a:r>
              <a:rPr lang="en-US" sz="2400" dirty="0" smtClean="0">
                <a:solidFill>
                  <a:schemeClr val="tx2"/>
                </a:solidFill>
                <a:latin typeface="Arial" charset="0"/>
              </a:rPr>
              <a:t>Han, </a:t>
            </a:r>
            <a:r>
              <a:rPr lang="en-US" sz="2400" dirty="0" err="1" smtClean="0">
                <a:solidFill>
                  <a:schemeClr val="tx2"/>
                </a:solidFill>
                <a:latin typeface="Arial" charset="0"/>
              </a:rPr>
              <a:t>Shivakant</a:t>
            </a:r>
            <a:r>
              <a:rPr lang="en-US" sz="2400" dirty="0" smtClean="0">
                <a:solidFill>
                  <a:schemeClr val="tx2"/>
                </a:solidFill>
                <a:latin typeface="Arial" charset="0"/>
              </a:rPr>
              <a:t> Mishra and Henry </a:t>
            </a:r>
            <a:r>
              <a:rPr lang="en-US" sz="2400" dirty="0" err="1" smtClean="0">
                <a:solidFill>
                  <a:schemeClr val="tx2"/>
                </a:solidFill>
                <a:latin typeface="Arial" charset="0"/>
              </a:rPr>
              <a:t>Tufo</a:t>
            </a:r>
            <a:r>
              <a:rPr lang="en-US" sz="2400" dirty="0" smtClean="0">
                <a:solidFill>
                  <a:schemeClr val="tx2"/>
                </a:solidFill>
                <a:latin typeface="Arial" charset="0"/>
              </a:rPr>
              <a:t> </a:t>
            </a:r>
            <a:endParaRPr lang="en-US" sz="2400" dirty="0">
              <a:solidFill>
                <a:schemeClr val="tx2"/>
              </a:solidFill>
              <a:latin typeface="Arial" charset="0"/>
            </a:endParaRPr>
          </a:p>
          <a:p>
            <a:pPr>
              <a:lnSpc>
                <a:spcPct val="95000"/>
              </a:lnSpc>
            </a:pPr>
            <a:r>
              <a:rPr lang="en-US" sz="2400" dirty="0">
                <a:solidFill>
                  <a:schemeClr val="tx2"/>
                </a:solidFill>
                <a:latin typeface="Arial" charset="0"/>
              </a:rPr>
              <a:t>Department of Computer Science</a:t>
            </a:r>
          </a:p>
          <a:p>
            <a:pPr>
              <a:lnSpc>
                <a:spcPct val="95000"/>
              </a:lnSpc>
            </a:pPr>
            <a:r>
              <a:rPr lang="en-US" sz="2400" dirty="0">
                <a:solidFill>
                  <a:schemeClr val="tx2"/>
                </a:solidFill>
                <a:latin typeface="Arial" charset="0"/>
              </a:rPr>
              <a:t>University of Colorado at Boulder</a:t>
            </a:r>
          </a:p>
          <a:p>
            <a:pPr>
              <a:lnSpc>
                <a:spcPct val="95000"/>
              </a:lnSpc>
            </a:pPr>
            <a:endParaRPr lang="en-US" sz="2400" dirty="0">
              <a:solidFill>
                <a:schemeClr val="tx2"/>
              </a:solidFill>
              <a:latin typeface="Arial" charset="0"/>
            </a:endParaRPr>
          </a:p>
          <a:p>
            <a:pPr>
              <a:lnSpc>
                <a:spcPct val="95000"/>
              </a:lnSpc>
            </a:pPr>
            <a:endParaRPr lang="en-US" sz="2000" dirty="0">
              <a:solidFill>
                <a:schemeClr val="tx2"/>
              </a:solidFill>
              <a:latin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4" name="Rectangle 26"/>
          <p:cNvSpPr>
            <a:spLocks noGrp="1" noChangeArrowheads="1"/>
          </p:cNvSpPr>
          <p:nvPr>
            <p:ph type="title"/>
          </p:nvPr>
        </p:nvSpPr>
        <p:spPr/>
        <p:txBody>
          <a:bodyPr/>
          <a:lstStyle/>
          <a:p>
            <a:pPr eaLnBrk="1" hangingPunct="1">
              <a:defRPr/>
            </a:pPr>
            <a:r>
              <a:rPr lang="en-US">
                <a:latin typeface="Helvetica" charset="0"/>
                <a:ea typeface="ＭＳ Ｐゴシック" charset="0"/>
                <a:cs typeface="ＭＳ Ｐゴシック" charset="0"/>
              </a:rPr>
              <a:t>Systems as a Springboard…</a:t>
            </a:r>
          </a:p>
        </p:txBody>
      </p:sp>
      <p:sp>
        <p:nvSpPr>
          <p:cNvPr id="20482" name="Rectangle 4"/>
          <p:cNvSpPr>
            <a:spLocks noChangeArrowheads="1"/>
          </p:cNvSpPr>
          <p:nvPr/>
        </p:nvSpPr>
        <p:spPr bwMode="auto">
          <a:xfrm>
            <a:off x="1600200" y="5562600"/>
            <a:ext cx="1435100" cy="673100"/>
          </a:xfrm>
          <a:prstGeom prst="rect">
            <a:avLst/>
          </a:prstGeom>
          <a:solidFill>
            <a:srgbClr val="CCFF99"/>
          </a:solidFill>
          <a:ln w="12700">
            <a:solidFill>
              <a:schemeClr val="tx1"/>
            </a:solidFill>
            <a:miter lim="800000"/>
            <a:headEnd/>
            <a:tailEnd/>
          </a:ln>
        </p:spPr>
        <p:txBody>
          <a:bodyPr wrap="none" lIns="90487" tIns="44450" rIns="90487" bIns="44450" anchor="ctr"/>
          <a:lstStyle/>
          <a:p>
            <a:pPr>
              <a:lnSpc>
                <a:spcPct val="100000"/>
              </a:lnSpc>
            </a:pPr>
            <a:r>
              <a:rPr lang="en-US" sz="1400">
                <a:latin typeface="Arial" charset="0"/>
              </a:rPr>
              <a:t>CS 2270</a:t>
            </a:r>
          </a:p>
          <a:p>
            <a:pPr>
              <a:lnSpc>
                <a:spcPct val="100000"/>
              </a:lnSpc>
            </a:pPr>
            <a:r>
              <a:rPr lang="en-US" sz="1400">
                <a:latin typeface="Arial" charset="0"/>
              </a:rPr>
              <a:t>Fundamental</a:t>
            </a:r>
          </a:p>
          <a:p>
            <a:pPr>
              <a:lnSpc>
                <a:spcPct val="100000"/>
              </a:lnSpc>
            </a:pPr>
            <a:r>
              <a:rPr lang="en-US" sz="1400">
                <a:latin typeface="Arial" charset="0"/>
              </a:rPr>
              <a:t>Structures</a:t>
            </a:r>
          </a:p>
        </p:txBody>
      </p:sp>
      <p:sp>
        <p:nvSpPr>
          <p:cNvPr id="20483" name="Rectangle 6"/>
          <p:cNvSpPr>
            <a:spLocks noChangeArrowheads="1"/>
          </p:cNvSpPr>
          <p:nvPr/>
        </p:nvSpPr>
        <p:spPr bwMode="auto">
          <a:xfrm>
            <a:off x="2063750" y="3663950"/>
            <a:ext cx="1435100" cy="673100"/>
          </a:xfrm>
          <a:prstGeom prst="rect">
            <a:avLst/>
          </a:prstGeom>
          <a:solidFill>
            <a:srgbClr val="CCFFFF"/>
          </a:solidFill>
          <a:ln w="12700">
            <a:solidFill>
              <a:schemeClr val="tx1"/>
            </a:solidFill>
            <a:miter lim="800000"/>
            <a:headEnd/>
            <a:tailEnd/>
          </a:ln>
        </p:spPr>
        <p:txBody>
          <a:bodyPr wrap="none" lIns="90487" tIns="44450" rIns="90487" bIns="44450" anchor="ctr"/>
          <a:lstStyle/>
          <a:p>
            <a:pPr>
              <a:lnSpc>
                <a:spcPct val="100000"/>
              </a:lnSpc>
            </a:pPr>
            <a:r>
              <a:rPr lang="en-US" sz="1400">
                <a:latin typeface="Arial" charset="0"/>
              </a:rPr>
              <a:t>CS 2400</a:t>
            </a:r>
          </a:p>
          <a:p>
            <a:pPr>
              <a:lnSpc>
                <a:spcPct val="100000"/>
              </a:lnSpc>
            </a:pPr>
            <a:r>
              <a:rPr lang="en-US" sz="1400">
                <a:latin typeface="Arial" charset="0"/>
              </a:rPr>
              <a:t>Systems</a:t>
            </a:r>
          </a:p>
        </p:txBody>
      </p:sp>
      <p:sp>
        <p:nvSpPr>
          <p:cNvPr id="20484" name="Rectangle 7"/>
          <p:cNvSpPr>
            <a:spLocks noChangeArrowheads="1"/>
          </p:cNvSpPr>
          <p:nvPr/>
        </p:nvSpPr>
        <p:spPr bwMode="auto">
          <a:xfrm>
            <a:off x="2063750" y="1828800"/>
            <a:ext cx="1435100" cy="679450"/>
          </a:xfrm>
          <a:prstGeom prst="rect">
            <a:avLst/>
          </a:prstGeom>
          <a:solidFill>
            <a:srgbClr val="FFFF99"/>
          </a:solidFill>
          <a:ln w="12700">
            <a:solidFill>
              <a:schemeClr val="tx1"/>
            </a:solidFill>
            <a:miter lim="800000"/>
            <a:headEnd/>
            <a:tailEnd/>
          </a:ln>
        </p:spPr>
        <p:txBody>
          <a:bodyPr wrap="none" lIns="90487" tIns="44450" rIns="90487" bIns="44450" anchor="ctr"/>
          <a:lstStyle/>
          <a:p>
            <a:pPr>
              <a:lnSpc>
                <a:spcPct val="100000"/>
              </a:lnSpc>
            </a:pPr>
            <a:r>
              <a:rPr lang="en-US" sz="1400">
                <a:latin typeface="Arial" charset="0"/>
              </a:rPr>
              <a:t>CS 3753</a:t>
            </a:r>
          </a:p>
          <a:p>
            <a:pPr>
              <a:lnSpc>
                <a:spcPct val="100000"/>
              </a:lnSpc>
            </a:pPr>
            <a:r>
              <a:rPr lang="en-US" sz="1400">
                <a:latin typeface="Arial" charset="0"/>
              </a:rPr>
              <a:t>Operating</a:t>
            </a:r>
          </a:p>
          <a:p>
            <a:pPr>
              <a:lnSpc>
                <a:spcPct val="100000"/>
              </a:lnSpc>
            </a:pPr>
            <a:r>
              <a:rPr lang="en-US" sz="1400">
                <a:latin typeface="Arial" charset="0"/>
              </a:rPr>
              <a:t>Systems</a:t>
            </a:r>
          </a:p>
        </p:txBody>
      </p:sp>
      <p:sp>
        <p:nvSpPr>
          <p:cNvPr id="20485" name="Rectangle 8"/>
          <p:cNvSpPr>
            <a:spLocks noChangeArrowheads="1"/>
          </p:cNvSpPr>
          <p:nvPr/>
        </p:nvSpPr>
        <p:spPr bwMode="auto">
          <a:xfrm>
            <a:off x="3505200" y="1828800"/>
            <a:ext cx="1435100" cy="673100"/>
          </a:xfrm>
          <a:prstGeom prst="rect">
            <a:avLst/>
          </a:prstGeom>
          <a:solidFill>
            <a:srgbClr val="FFFF99"/>
          </a:solidFill>
          <a:ln w="12700">
            <a:solidFill>
              <a:schemeClr val="tx1"/>
            </a:solidFill>
            <a:miter lim="800000"/>
            <a:headEnd/>
            <a:tailEnd/>
          </a:ln>
        </p:spPr>
        <p:txBody>
          <a:bodyPr wrap="none" lIns="90487" tIns="44450" rIns="90487" bIns="44450" anchor="ctr"/>
          <a:lstStyle/>
          <a:p>
            <a:pPr>
              <a:lnSpc>
                <a:spcPct val="100000"/>
              </a:lnSpc>
            </a:pPr>
            <a:r>
              <a:rPr lang="en-US" sz="1400">
                <a:latin typeface="Arial" charset="0"/>
              </a:rPr>
              <a:t>CS 3155</a:t>
            </a:r>
          </a:p>
          <a:p>
            <a:pPr>
              <a:lnSpc>
                <a:spcPct val="100000"/>
              </a:lnSpc>
            </a:pPr>
            <a:r>
              <a:rPr lang="en-US" sz="1400">
                <a:latin typeface="Arial" charset="0"/>
              </a:rPr>
              <a:t>Programming</a:t>
            </a:r>
            <a:br>
              <a:rPr lang="en-US" sz="1400">
                <a:latin typeface="Arial" charset="0"/>
              </a:rPr>
            </a:br>
            <a:r>
              <a:rPr lang="en-US" sz="1400">
                <a:latin typeface="Arial" charset="0"/>
              </a:rPr>
              <a:t>Lang</a:t>
            </a:r>
          </a:p>
        </p:txBody>
      </p:sp>
      <p:sp>
        <p:nvSpPr>
          <p:cNvPr id="20486" name="Line 11"/>
          <p:cNvSpPr>
            <a:spLocks noChangeShapeType="1"/>
          </p:cNvSpPr>
          <p:nvPr/>
        </p:nvSpPr>
        <p:spPr bwMode="auto">
          <a:xfrm>
            <a:off x="2819400" y="2514600"/>
            <a:ext cx="0" cy="1117600"/>
          </a:xfrm>
          <a:prstGeom prst="line">
            <a:avLst/>
          </a:prstGeom>
          <a:noFill/>
          <a:ln w="635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87" name="Rectangle 12"/>
          <p:cNvSpPr>
            <a:spLocks noChangeArrowheads="1"/>
          </p:cNvSpPr>
          <p:nvPr/>
        </p:nvSpPr>
        <p:spPr bwMode="auto">
          <a:xfrm>
            <a:off x="2209800" y="2838450"/>
            <a:ext cx="1158875" cy="51435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nSpc>
                <a:spcPct val="100000"/>
              </a:lnSpc>
            </a:pPr>
            <a:r>
              <a:rPr lang="en-US" sz="1400">
                <a:latin typeface="Arial" charset="0"/>
              </a:rPr>
              <a:t>Processes</a:t>
            </a:r>
          </a:p>
          <a:p>
            <a:pPr>
              <a:lnSpc>
                <a:spcPct val="100000"/>
              </a:lnSpc>
            </a:pPr>
            <a:r>
              <a:rPr lang="en-US" sz="1400">
                <a:latin typeface="Arial" charset="0"/>
              </a:rPr>
              <a:t>Mem. Mgmt</a:t>
            </a:r>
          </a:p>
        </p:txBody>
      </p:sp>
      <p:sp>
        <p:nvSpPr>
          <p:cNvPr id="20488" name="Line 13"/>
          <p:cNvSpPr>
            <a:spLocks noChangeShapeType="1"/>
          </p:cNvSpPr>
          <p:nvPr/>
        </p:nvSpPr>
        <p:spPr bwMode="auto">
          <a:xfrm flipH="1">
            <a:off x="3276600" y="2527300"/>
            <a:ext cx="914400" cy="1117600"/>
          </a:xfrm>
          <a:prstGeom prst="line">
            <a:avLst/>
          </a:prstGeom>
          <a:noFill/>
          <a:ln w="635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89" name="Rectangle 14"/>
          <p:cNvSpPr>
            <a:spLocks noChangeArrowheads="1"/>
          </p:cNvSpPr>
          <p:nvPr/>
        </p:nvSpPr>
        <p:spPr bwMode="auto">
          <a:xfrm>
            <a:off x="3505200" y="2838450"/>
            <a:ext cx="1385888" cy="51435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nSpc>
                <a:spcPct val="100000"/>
              </a:lnSpc>
            </a:pPr>
            <a:r>
              <a:rPr lang="en-US" sz="1400">
                <a:latin typeface="Arial" charset="0"/>
              </a:rPr>
              <a:t>Machine Code</a:t>
            </a:r>
          </a:p>
          <a:p>
            <a:pPr>
              <a:lnSpc>
                <a:spcPct val="100000"/>
              </a:lnSpc>
            </a:pPr>
            <a:r>
              <a:rPr lang="en-US" sz="1400">
                <a:latin typeface="Arial" charset="0"/>
              </a:rPr>
              <a:t>Optimization</a:t>
            </a:r>
          </a:p>
        </p:txBody>
      </p:sp>
      <p:sp>
        <p:nvSpPr>
          <p:cNvPr id="20490" name="Line 15"/>
          <p:cNvSpPr>
            <a:spLocks noChangeShapeType="1"/>
          </p:cNvSpPr>
          <p:nvPr/>
        </p:nvSpPr>
        <p:spPr bwMode="auto">
          <a:xfrm flipV="1">
            <a:off x="2743200" y="4343400"/>
            <a:ext cx="0" cy="1219200"/>
          </a:xfrm>
          <a:prstGeom prst="line">
            <a:avLst/>
          </a:prstGeom>
          <a:noFill/>
          <a:ln w="635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491" name="Rectangle 10"/>
          <p:cNvSpPr>
            <a:spLocks noChangeArrowheads="1"/>
          </p:cNvSpPr>
          <p:nvPr/>
        </p:nvSpPr>
        <p:spPr bwMode="auto">
          <a:xfrm>
            <a:off x="1987550" y="4683125"/>
            <a:ext cx="1504950" cy="7270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nSpc>
                <a:spcPct val="100000"/>
              </a:lnSpc>
            </a:pPr>
            <a:r>
              <a:rPr lang="en-US" sz="1400">
                <a:latin typeface="Arial" charset="0"/>
              </a:rPr>
              <a:t>Data Structures</a:t>
            </a:r>
          </a:p>
          <a:p>
            <a:pPr>
              <a:lnSpc>
                <a:spcPct val="100000"/>
              </a:lnSpc>
            </a:pPr>
            <a:r>
              <a:rPr lang="en-US" sz="1400">
                <a:latin typeface="Arial" charset="0"/>
              </a:rPr>
              <a:t>Applications</a:t>
            </a:r>
          </a:p>
          <a:p>
            <a:pPr>
              <a:lnSpc>
                <a:spcPct val="100000"/>
              </a:lnSpc>
            </a:pPr>
            <a:r>
              <a:rPr lang="en-US" sz="1400">
                <a:latin typeface="Arial" charset="0"/>
              </a:rPr>
              <a:t>Programming</a:t>
            </a:r>
          </a:p>
        </p:txBody>
      </p:sp>
      <p:sp>
        <p:nvSpPr>
          <p:cNvPr id="20492" name="Rectangle 19"/>
          <p:cNvSpPr>
            <a:spLocks noChangeArrowheads="1"/>
          </p:cNvSpPr>
          <p:nvPr/>
        </p:nvSpPr>
        <p:spPr bwMode="auto">
          <a:xfrm>
            <a:off x="609600" y="990600"/>
            <a:ext cx="1435100" cy="673100"/>
          </a:xfrm>
          <a:prstGeom prst="rect">
            <a:avLst/>
          </a:prstGeom>
          <a:solidFill>
            <a:srgbClr val="FFFF99"/>
          </a:solidFill>
          <a:ln w="12700">
            <a:solidFill>
              <a:schemeClr val="tx1"/>
            </a:solidFill>
            <a:miter lim="800000"/>
            <a:headEnd/>
            <a:tailEnd/>
          </a:ln>
        </p:spPr>
        <p:txBody>
          <a:bodyPr wrap="none" lIns="90487" tIns="44450" rIns="90487" bIns="44450" anchor="ctr"/>
          <a:lstStyle/>
          <a:p>
            <a:pPr>
              <a:lnSpc>
                <a:spcPct val="100000"/>
              </a:lnSpc>
            </a:pPr>
            <a:r>
              <a:rPr lang="en-US" sz="1400">
                <a:latin typeface="Arial" charset="0"/>
              </a:rPr>
              <a:t>CS 4273</a:t>
            </a:r>
          </a:p>
          <a:p>
            <a:pPr>
              <a:lnSpc>
                <a:spcPct val="100000"/>
              </a:lnSpc>
            </a:pPr>
            <a:r>
              <a:rPr lang="en-US" sz="1400">
                <a:latin typeface="Arial" charset="0"/>
              </a:rPr>
              <a:t>Networks</a:t>
            </a:r>
          </a:p>
        </p:txBody>
      </p:sp>
      <p:sp>
        <p:nvSpPr>
          <p:cNvPr id="20493" name="Rectangle 20"/>
          <p:cNvSpPr>
            <a:spLocks noChangeArrowheads="1"/>
          </p:cNvSpPr>
          <p:nvPr/>
        </p:nvSpPr>
        <p:spPr bwMode="auto">
          <a:xfrm>
            <a:off x="838200" y="1828800"/>
            <a:ext cx="1001713" cy="51435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nSpc>
                <a:spcPct val="100000"/>
              </a:lnSpc>
            </a:pPr>
            <a:r>
              <a:rPr lang="en-US" sz="1400">
                <a:latin typeface="Arial" charset="0"/>
              </a:rPr>
              <a:t>Network</a:t>
            </a:r>
          </a:p>
          <a:p>
            <a:pPr>
              <a:lnSpc>
                <a:spcPct val="100000"/>
              </a:lnSpc>
            </a:pPr>
            <a:r>
              <a:rPr lang="en-US" sz="1400">
                <a:latin typeface="Arial" charset="0"/>
              </a:rPr>
              <a:t>Protocols</a:t>
            </a:r>
          </a:p>
        </p:txBody>
      </p:sp>
      <p:sp>
        <p:nvSpPr>
          <p:cNvPr id="20494" name="Rectangle 21"/>
          <p:cNvSpPr>
            <a:spLocks noChangeArrowheads="1"/>
          </p:cNvSpPr>
          <p:nvPr/>
        </p:nvSpPr>
        <p:spPr bwMode="auto">
          <a:xfrm>
            <a:off x="5029200" y="2514600"/>
            <a:ext cx="1435100" cy="673100"/>
          </a:xfrm>
          <a:prstGeom prst="rect">
            <a:avLst/>
          </a:prstGeom>
          <a:solidFill>
            <a:srgbClr val="FFFF99"/>
          </a:solidFill>
          <a:ln w="12700">
            <a:solidFill>
              <a:schemeClr val="tx1"/>
            </a:solidFill>
            <a:miter lim="800000"/>
            <a:headEnd/>
            <a:tailEnd/>
          </a:ln>
        </p:spPr>
        <p:txBody>
          <a:bodyPr wrap="none" lIns="90487" tIns="44450" rIns="90487" bIns="44450" anchor="ctr"/>
          <a:lstStyle/>
          <a:p>
            <a:pPr>
              <a:lnSpc>
                <a:spcPct val="100000"/>
              </a:lnSpc>
            </a:pPr>
            <a:r>
              <a:rPr lang="en-US" sz="1400">
                <a:latin typeface="Arial" charset="0"/>
              </a:rPr>
              <a:t>ECE 347</a:t>
            </a:r>
          </a:p>
          <a:p>
            <a:pPr>
              <a:lnSpc>
                <a:spcPct val="100000"/>
              </a:lnSpc>
            </a:pPr>
            <a:r>
              <a:rPr lang="en-US" sz="1400">
                <a:latin typeface="Arial" charset="0"/>
              </a:rPr>
              <a:t>Architecture</a:t>
            </a:r>
          </a:p>
        </p:txBody>
      </p:sp>
      <p:cxnSp>
        <p:nvCxnSpPr>
          <p:cNvPr id="20495" name="AutoShape 22"/>
          <p:cNvCxnSpPr>
            <a:cxnSpLocks noChangeShapeType="1"/>
            <a:stCxn id="20483" idx="3"/>
            <a:endCxn id="20494" idx="2"/>
          </p:cNvCxnSpPr>
          <p:nvPr/>
        </p:nvCxnSpPr>
        <p:spPr bwMode="auto">
          <a:xfrm flipV="1">
            <a:off x="3498850" y="3187700"/>
            <a:ext cx="2247900" cy="812800"/>
          </a:xfrm>
          <a:prstGeom prst="straightConnector1">
            <a:avLst/>
          </a:prstGeom>
          <a:noFill/>
          <a:ln w="635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0496" name="Rectangle 24"/>
          <p:cNvSpPr>
            <a:spLocks noChangeArrowheads="1"/>
          </p:cNvSpPr>
          <p:nvPr/>
        </p:nvSpPr>
        <p:spPr bwMode="auto">
          <a:xfrm>
            <a:off x="6553200" y="2514600"/>
            <a:ext cx="1435100" cy="673100"/>
          </a:xfrm>
          <a:prstGeom prst="rect">
            <a:avLst/>
          </a:prstGeom>
          <a:solidFill>
            <a:srgbClr val="FFFF99"/>
          </a:solidFill>
          <a:ln w="12700">
            <a:solidFill>
              <a:schemeClr val="tx1"/>
            </a:solidFill>
            <a:miter lim="800000"/>
            <a:headEnd/>
            <a:tailEnd/>
          </a:ln>
        </p:spPr>
        <p:txBody>
          <a:bodyPr wrap="none" lIns="90487" tIns="44450" rIns="90487" bIns="44450" anchor="ctr"/>
          <a:lstStyle/>
          <a:p>
            <a:pPr>
              <a:lnSpc>
                <a:spcPct val="100000"/>
              </a:lnSpc>
            </a:pPr>
            <a:r>
              <a:rPr lang="en-US" sz="1400">
                <a:latin typeface="Arial" charset="0"/>
              </a:rPr>
              <a:t>CSCI 3656</a:t>
            </a:r>
          </a:p>
          <a:p>
            <a:pPr>
              <a:lnSpc>
                <a:spcPct val="100000"/>
              </a:lnSpc>
            </a:pPr>
            <a:r>
              <a:rPr lang="en-US" sz="1400">
                <a:latin typeface="Arial" charset="0"/>
              </a:rPr>
              <a:t>Numerical</a:t>
            </a:r>
            <a:br>
              <a:rPr lang="en-US" sz="1400">
                <a:latin typeface="Arial" charset="0"/>
              </a:rPr>
            </a:br>
            <a:r>
              <a:rPr lang="en-US" sz="1400">
                <a:latin typeface="Arial" charset="0"/>
              </a:rPr>
              <a:t>Comp</a:t>
            </a:r>
          </a:p>
        </p:txBody>
      </p:sp>
      <p:cxnSp>
        <p:nvCxnSpPr>
          <p:cNvPr id="20497" name="AutoShape 25"/>
          <p:cNvCxnSpPr>
            <a:cxnSpLocks noChangeShapeType="1"/>
            <a:stCxn id="20483" idx="3"/>
            <a:endCxn id="20496" idx="2"/>
          </p:cNvCxnSpPr>
          <p:nvPr/>
        </p:nvCxnSpPr>
        <p:spPr bwMode="auto">
          <a:xfrm flipV="1">
            <a:off x="3498850" y="3187700"/>
            <a:ext cx="3771900" cy="812800"/>
          </a:xfrm>
          <a:prstGeom prst="straightConnector1">
            <a:avLst/>
          </a:prstGeom>
          <a:noFill/>
          <a:ln w="635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0498" name="Rectangle 23"/>
          <p:cNvSpPr>
            <a:spLocks noChangeArrowheads="1"/>
          </p:cNvSpPr>
          <p:nvPr/>
        </p:nvSpPr>
        <p:spPr bwMode="auto">
          <a:xfrm>
            <a:off x="3800475" y="3429000"/>
            <a:ext cx="1544638" cy="51435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nSpc>
                <a:spcPct val="100000"/>
              </a:lnSpc>
            </a:pPr>
            <a:r>
              <a:rPr lang="en-US" sz="1400">
                <a:latin typeface="Arial" charset="0"/>
              </a:rPr>
              <a:t>Exec. Model</a:t>
            </a:r>
          </a:p>
          <a:p>
            <a:pPr>
              <a:lnSpc>
                <a:spcPct val="100000"/>
              </a:lnSpc>
            </a:pPr>
            <a:r>
              <a:rPr lang="en-US" sz="1400">
                <a:latin typeface="Arial" charset="0"/>
              </a:rPr>
              <a:t>Memory System</a:t>
            </a:r>
          </a:p>
        </p:txBody>
      </p:sp>
      <p:sp>
        <p:nvSpPr>
          <p:cNvPr id="20499" name="Rectangle 28"/>
          <p:cNvSpPr>
            <a:spLocks noChangeArrowheads="1"/>
          </p:cNvSpPr>
          <p:nvPr/>
        </p:nvSpPr>
        <p:spPr bwMode="auto">
          <a:xfrm>
            <a:off x="3136900" y="5562600"/>
            <a:ext cx="1435100" cy="673100"/>
          </a:xfrm>
          <a:prstGeom prst="rect">
            <a:avLst/>
          </a:prstGeom>
          <a:solidFill>
            <a:srgbClr val="CCFF99"/>
          </a:solidFill>
          <a:ln w="12700">
            <a:solidFill>
              <a:schemeClr val="tx1"/>
            </a:solidFill>
            <a:miter lim="800000"/>
            <a:headEnd/>
            <a:tailEnd/>
          </a:ln>
        </p:spPr>
        <p:txBody>
          <a:bodyPr wrap="none" lIns="90487" tIns="44450" rIns="90487" bIns="44450" anchor="ctr"/>
          <a:lstStyle/>
          <a:p>
            <a:pPr>
              <a:lnSpc>
                <a:spcPct val="100000"/>
              </a:lnSpc>
            </a:pPr>
            <a:r>
              <a:rPr lang="en-US" sz="1400">
                <a:latin typeface="Arial" charset="0"/>
              </a:rPr>
              <a:t>CS 1300</a:t>
            </a:r>
          </a:p>
          <a:p>
            <a:pPr>
              <a:lnSpc>
                <a:spcPct val="100000"/>
              </a:lnSpc>
            </a:pPr>
            <a:r>
              <a:rPr lang="en-US" sz="1400">
                <a:latin typeface="Arial" charset="0"/>
              </a:rPr>
              <a:t>Programming</a:t>
            </a:r>
          </a:p>
        </p:txBody>
      </p:sp>
      <p:sp>
        <p:nvSpPr>
          <p:cNvPr id="20500" name="Line 29"/>
          <p:cNvSpPr>
            <a:spLocks noChangeShapeType="1"/>
          </p:cNvSpPr>
          <p:nvPr/>
        </p:nvSpPr>
        <p:spPr bwMode="auto">
          <a:xfrm flipH="1" flipV="1">
            <a:off x="3352800" y="4343400"/>
            <a:ext cx="609600" cy="1219200"/>
          </a:xfrm>
          <a:prstGeom prst="line">
            <a:avLst/>
          </a:prstGeom>
          <a:noFill/>
          <a:ln w="635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501" name="Line 9"/>
          <p:cNvSpPr>
            <a:spLocks noChangeShapeType="1"/>
          </p:cNvSpPr>
          <p:nvPr/>
        </p:nvSpPr>
        <p:spPr bwMode="auto">
          <a:xfrm>
            <a:off x="1371600" y="1676400"/>
            <a:ext cx="736600" cy="508000"/>
          </a:xfrm>
          <a:prstGeom prst="line">
            <a:avLst/>
          </a:prstGeom>
          <a:noFill/>
          <a:ln w="635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Why C?</a:t>
            </a:r>
          </a:p>
        </p:txBody>
      </p:sp>
      <p:sp>
        <p:nvSpPr>
          <p:cNvPr id="3" name="Content Placeholder 2"/>
          <p:cNvSpPr>
            <a:spLocks noGrp="1"/>
          </p:cNvSpPr>
          <p:nvPr>
            <p:ph idx="1"/>
          </p:nvPr>
        </p:nvSpPr>
        <p:spPr/>
        <p:txBody>
          <a:bodyPr/>
          <a:lstStyle/>
          <a:p>
            <a:pPr>
              <a:defRPr/>
            </a:pPr>
            <a:r>
              <a:rPr lang="en-US" dirty="0" smtClean="0">
                <a:latin typeface="Helvetica" charset="0"/>
                <a:ea typeface="ＭＳ Ｐゴシック" charset="0"/>
                <a:cs typeface="ＭＳ Ｐゴシック" charset="0"/>
              </a:rPr>
              <a:t>A good compromise between a high-level programming language and low-level hardware</a:t>
            </a:r>
          </a:p>
          <a:p>
            <a:pPr lvl="1">
              <a:defRPr/>
            </a:pPr>
            <a:endParaRPr lang="en-US" dirty="0" smtClean="0">
              <a:latin typeface="Helvetica" charset="0"/>
              <a:ea typeface="ＭＳ Ｐゴシック" charset="0"/>
            </a:endParaRPr>
          </a:p>
          <a:p>
            <a:pPr lvl="1">
              <a:defRPr/>
            </a:pPr>
            <a:r>
              <a:rPr lang="en-US" dirty="0" smtClean="0">
                <a:latin typeface="Helvetica" charset="0"/>
                <a:ea typeface="ＭＳ Ｐゴシック" charset="0"/>
              </a:rPr>
              <a:t>Maps </a:t>
            </a:r>
            <a:r>
              <a:rPr lang="en-US" dirty="0">
                <a:latin typeface="Helvetica" charset="0"/>
                <a:ea typeface="ＭＳ Ｐゴシック" charset="0"/>
              </a:rPr>
              <a:t>well to </a:t>
            </a:r>
            <a:r>
              <a:rPr lang="en-US" dirty="0" smtClean="0">
                <a:latin typeface="Helvetica" charset="0"/>
                <a:ea typeface="ＭＳ Ｐゴシック" charset="0"/>
              </a:rPr>
              <a:t>assembly and binary </a:t>
            </a:r>
            <a:r>
              <a:rPr lang="en-US" dirty="0">
                <a:latin typeface="Helvetica" charset="0"/>
                <a:ea typeface="ＭＳ Ｐゴシック" charset="0"/>
              </a:rPr>
              <a:t>machine code instructions</a:t>
            </a:r>
          </a:p>
          <a:p>
            <a:pPr lvl="1">
              <a:defRPr/>
            </a:pPr>
            <a:endParaRPr lang="en-US" dirty="0" smtClean="0">
              <a:latin typeface="Helvetica" charset="0"/>
              <a:ea typeface="ＭＳ Ｐゴシック" charset="0"/>
            </a:endParaRPr>
          </a:p>
          <a:p>
            <a:pPr lvl="1">
              <a:defRPr/>
            </a:pPr>
            <a:r>
              <a:rPr lang="en-US" dirty="0" smtClean="0">
                <a:latin typeface="Helvetica" charset="0"/>
                <a:ea typeface="ＭＳ Ｐゴシック" charset="0"/>
              </a:rPr>
              <a:t>Low </a:t>
            </a:r>
            <a:r>
              <a:rPr lang="en-US" dirty="0">
                <a:latin typeface="Helvetica" charset="0"/>
                <a:ea typeface="ＭＳ Ｐゴシック" charset="0"/>
              </a:rPr>
              <a:t>level enough to manipulate memory with </a:t>
            </a:r>
            <a:r>
              <a:rPr lang="en-US" dirty="0" smtClean="0">
                <a:latin typeface="Helvetica" charset="0"/>
                <a:ea typeface="ＭＳ Ｐゴシック" charset="0"/>
              </a:rPr>
              <a:t>pointers</a:t>
            </a:r>
          </a:p>
          <a:p>
            <a:pPr lvl="2">
              <a:defRPr/>
            </a:pPr>
            <a:r>
              <a:rPr lang="en-US" sz="1800" dirty="0" smtClean="0">
                <a:latin typeface="Helvetica" charset="0"/>
                <a:ea typeface="ＭＳ Ｐゴシック" charset="0"/>
              </a:rPr>
              <a:t>Learn from C about the dangers of pointer arithmetic, array out-of-bounds memory accesses, etc. – we</a:t>
            </a:r>
            <a:r>
              <a:rPr lang="ja-JP" altLang="en-US" sz="1800" dirty="0" smtClean="0">
                <a:latin typeface="Helvetica" charset="0"/>
                <a:ea typeface="ＭＳ Ｐゴシック" charset="0"/>
              </a:rPr>
              <a:t>’</a:t>
            </a:r>
            <a:r>
              <a:rPr lang="en-US" sz="1800" dirty="0" err="1" smtClean="0">
                <a:latin typeface="Helvetica" charset="0"/>
                <a:ea typeface="ＭＳ Ｐゴシック" charset="0"/>
              </a:rPr>
              <a:t>ll</a:t>
            </a:r>
            <a:r>
              <a:rPr lang="en-US" sz="1800" dirty="0" smtClean="0">
                <a:latin typeface="Helvetica" charset="0"/>
                <a:ea typeface="ＭＳ Ｐゴシック" charset="0"/>
              </a:rPr>
              <a:t> study some of these</a:t>
            </a:r>
          </a:p>
          <a:p>
            <a:pPr>
              <a:defRPr/>
            </a:pPr>
            <a:endParaRPr lang="en-US" dirty="0" smtClean="0">
              <a:latin typeface="Helvetica" charset="0"/>
              <a:ea typeface="ＭＳ Ｐゴシック" charset="0"/>
              <a:cs typeface="ＭＳ Ｐゴシック" charset="0"/>
            </a:endParaRPr>
          </a:p>
          <a:p>
            <a:pPr>
              <a:defRPr/>
            </a:pPr>
            <a:r>
              <a:rPr lang="en-US" dirty="0" smtClean="0">
                <a:latin typeface="Helvetica" charset="0"/>
                <a:ea typeface="ＭＳ Ｐゴシック" charset="0"/>
                <a:cs typeface="ＭＳ Ｐゴシック" charset="0"/>
              </a:rPr>
              <a:t>Most </a:t>
            </a:r>
            <a:r>
              <a:rPr lang="en-US" dirty="0">
                <a:latin typeface="Helvetica" charset="0"/>
                <a:ea typeface="ＭＳ Ｐゴシック" charset="0"/>
                <a:cs typeface="ＭＳ Ｐゴシック" charset="0"/>
              </a:rPr>
              <a:t>operating systems and network protocol stacks are built with C, as are many high-performance </a:t>
            </a:r>
            <a:r>
              <a:rPr lang="en-US" dirty="0" smtClean="0">
                <a:latin typeface="Helvetica" charset="0"/>
                <a:ea typeface="ＭＳ Ｐゴシック" charset="0"/>
                <a:cs typeface="ＭＳ Ｐゴシック" charset="0"/>
              </a:rPr>
              <a:t>applications</a:t>
            </a:r>
            <a:endParaRPr lang="en-US" dirty="0">
              <a:latin typeface="Helvetica" charset="0"/>
              <a:ea typeface="ＭＳ Ｐゴシック"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dissolve">
                                      <p:cBhvr>
                                        <p:cTn id="20" dur="500"/>
                                        <p:tgtEl>
                                          <p:spTgt spid="3">
                                            <p:txEl>
                                              <p:pRg st="5" end="5"/>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dissolve">
                                      <p:cBhvr>
                                        <p:cTn id="2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2400 In a Nutshell</a:t>
            </a:r>
          </a:p>
        </p:txBody>
      </p:sp>
      <p:sp>
        <p:nvSpPr>
          <p:cNvPr id="22530" name="Vertical Scroll 3"/>
          <p:cNvSpPr>
            <a:spLocks noChangeArrowheads="1"/>
          </p:cNvSpPr>
          <p:nvPr/>
        </p:nvSpPr>
        <p:spPr bwMode="auto">
          <a:xfrm>
            <a:off x="76200" y="990600"/>
            <a:ext cx="1600200" cy="27432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solidFill>
                <a:srgbClr val="000066"/>
              </a:solidFill>
            </a:endParaRPr>
          </a:p>
        </p:txBody>
      </p:sp>
      <p:sp>
        <p:nvSpPr>
          <p:cNvPr id="22531" name="TextBox 4"/>
          <p:cNvSpPr txBox="1">
            <a:spLocks noChangeArrowheads="1"/>
          </p:cNvSpPr>
          <p:nvPr/>
        </p:nvSpPr>
        <p:spPr bwMode="auto">
          <a:xfrm>
            <a:off x="330200" y="1981200"/>
            <a:ext cx="103187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Python,</a:t>
            </a:r>
          </a:p>
          <a:p>
            <a:r>
              <a:rPr lang="en-US" sz="1800">
                <a:solidFill>
                  <a:srgbClr val="000066"/>
                </a:solidFill>
              </a:rPr>
              <a:t>Java, C</a:t>
            </a:r>
          </a:p>
          <a:p>
            <a:r>
              <a:rPr lang="en-US" sz="1800">
                <a:solidFill>
                  <a:srgbClr val="000066"/>
                </a:solidFill>
              </a:rPr>
              <a:t>code</a:t>
            </a:r>
          </a:p>
        </p:txBody>
      </p:sp>
      <p:cxnSp>
        <p:nvCxnSpPr>
          <p:cNvPr id="22532" name="Straight Connector 5"/>
          <p:cNvCxnSpPr>
            <a:cxnSpLocks noChangeShapeType="1"/>
          </p:cNvCxnSpPr>
          <p:nvPr/>
        </p:nvCxnSpPr>
        <p:spPr bwMode="auto">
          <a:xfrm>
            <a:off x="457200" y="13716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22533" name="Straight Connector 6"/>
          <p:cNvCxnSpPr>
            <a:cxnSpLocks noChangeShapeType="1"/>
          </p:cNvCxnSpPr>
          <p:nvPr/>
        </p:nvCxnSpPr>
        <p:spPr bwMode="auto">
          <a:xfrm>
            <a:off x="457200" y="15240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22534" name="Straight Connector 7"/>
          <p:cNvCxnSpPr>
            <a:cxnSpLocks noChangeShapeType="1"/>
          </p:cNvCxnSpPr>
          <p:nvPr/>
        </p:nvCxnSpPr>
        <p:spPr bwMode="auto">
          <a:xfrm>
            <a:off x="457200" y="16764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22535" name="Straight Connector 8"/>
          <p:cNvCxnSpPr>
            <a:cxnSpLocks noChangeShapeType="1"/>
          </p:cNvCxnSpPr>
          <p:nvPr/>
        </p:nvCxnSpPr>
        <p:spPr bwMode="auto">
          <a:xfrm>
            <a:off x="457200" y="18288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22536" name="Straight Connector 9"/>
          <p:cNvCxnSpPr>
            <a:cxnSpLocks noChangeShapeType="1"/>
          </p:cNvCxnSpPr>
          <p:nvPr/>
        </p:nvCxnSpPr>
        <p:spPr bwMode="auto">
          <a:xfrm>
            <a:off x="457200" y="28940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22537" name="Straight Connector 10"/>
          <p:cNvCxnSpPr>
            <a:cxnSpLocks noChangeShapeType="1"/>
          </p:cNvCxnSpPr>
          <p:nvPr/>
        </p:nvCxnSpPr>
        <p:spPr bwMode="auto">
          <a:xfrm>
            <a:off x="457200" y="30464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22538" name="Straight Connector 11"/>
          <p:cNvCxnSpPr>
            <a:cxnSpLocks noChangeShapeType="1"/>
          </p:cNvCxnSpPr>
          <p:nvPr/>
        </p:nvCxnSpPr>
        <p:spPr bwMode="auto">
          <a:xfrm>
            <a:off x="457200" y="31988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22539" name="Straight Connector 12"/>
          <p:cNvCxnSpPr>
            <a:cxnSpLocks noChangeShapeType="1"/>
          </p:cNvCxnSpPr>
          <p:nvPr/>
        </p:nvCxnSpPr>
        <p:spPr bwMode="auto">
          <a:xfrm>
            <a:off x="457200" y="33512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grpSp>
        <p:nvGrpSpPr>
          <p:cNvPr id="3" name="Group 50"/>
          <p:cNvGrpSpPr>
            <a:grpSpLocks/>
          </p:cNvGrpSpPr>
          <p:nvPr/>
        </p:nvGrpSpPr>
        <p:grpSpPr bwMode="auto">
          <a:xfrm>
            <a:off x="1524000" y="1752600"/>
            <a:ext cx="2362200" cy="1143000"/>
            <a:chOff x="1524000" y="1752600"/>
            <a:chExt cx="2362200" cy="1143000"/>
          </a:xfrm>
        </p:grpSpPr>
        <p:grpSp>
          <p:nvGrpSpPr>
            <p:cNvPr id="22574" name="Group 44"/>
            <p:cNvGrpSpPr>
              <a:grpSpLocks/>
            </p:cNvGrpSpPr>
            <p:nvPr/>
          </p:nvGrpSpPr>
          <p:grpSpPr bwMode="auto">
            <a:xfrm>
              <a:off x="1524000" y="1752600"/>
              <a:ext cx="2133600" cy="1143000"/>
              <a:chOff x="1524000" y="1752600"/>
              <a:chExt cx="2133600" cy="1143000"/>
            </a:xfrm>
          </p:grpSpPr>
          <p:sp>
            <p:nvSpPr>
              <p:cNvPr id="22576" name="Right Arrow 13"/>
              <p:cNvSpPr>
                <a:spLocks noChangeArrowheads="1"/>
              </p:cNvSpPr>
              <p:nvPr/>
            </p:nvSpPr>
            <p:spPr bwMode="auto">
              <a:xfrm>
                <a:off x="1524000" y="2057400"/>
                <a:ext cx="838200" cy="609600"/>
              </a:xfrm>
              <a:prstGeom prst="rightArrow">
                <a:avLst>
                  <a:gd name="adj1" fmla="val 50000"/>
                  <a:gd name="adj2" fmla="val 50003"/>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22577" name="Rounded Rectangle 14"/>
              <p:cNvSpPr>
                <a:spLocks noChangeArrowheads="1"/>
              </p:cNvSpPr>
              <p:nvPr/>
            </p:nvSpPr>
            <p:spPr bwMode="auto">
              <a:xfrm>
                <a:off x="2438400" y="1752600"/>
                <a:ext cx="1219200" cy="1143000"/>
              </a:xfrm>
              <a:prstGeom prst="roundRect">
                <a:avLst>
                  <a:gd name="adj" fmla="val 16667"/>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grpSp>
        <p:sp>
          <p:nvSpPr>
            <p:cNvPr id="22575" name="TextBox 15"/>
            <p:cNvSpPr txBox="1">
              <a:spLocks noChangeArrowheads="1"/>
            </p:cNvSpPr>
            <p:nvPr/>
          </p:nvSpPr>
          <p:spPr bwMode="auto">
            <a:xfrm>
              <a:off x="2136775" y="1917700"/>
              <a:ext cx="174942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Pre-processor</a:t>
              </a:r>
            </a:p>
            <a:p>
              <a:r>
                <a:rPr lang="en-US" sz="1800">
                  <a:solidFill>
                    <a:srgbClr val="000066"/>
                  </a:solidFill>
                </a:rPr>
                <a:t>&amp;</a:t>
              </a:r>
            </a:p>
            <a:p>
              <a:r>
                <a:rPr lang="en-US" sz="1800">
                  <a:solidFill>
                    <a:srgbClr val="000066"/>
                  </a:solidFill>
                </a:rPr>
                <a:t>Compiler</a:t>
              </a:r>
            </a:p>
          </p:txBody>
        </p:sp>
      </p:grpSp>
      <p:grpSp>
        <p:nvGrpSpPr>
          <p:cNvPr id="5" name="Group 46"/>
          <p:cNvGrpSpPr>
            <a:grpSpLocks/>
          </p:cNvGrpSpPr>
          <p:nvPr/>
        </p:nvGrpSpPr>
        <p:grpSpPr bwMode="auto">
          <a:xfrm>
            <a:off x="5867400" y="1752600"/>
            <a:ext cx="2203450" cy="1143000"/>
            <a:chOff x="5867400" y="1752600"/>
            <a:chExt cx="2203450" cy="1143000"/>
          </a:xfrm>
        </p:grpSpPr>
        <p:sp>
          <p:nvSpPr>
            <p:cNvPr id="22571" name="Right Arrow 27"/>
            <p:cNvSpPr>
              <a:spLocks noChangeArrowheads="1"/>
            </p:cNvSpPr>
            <p:nvPr/>
          </p:nvSpPr>
          <p:spPr bwMode="auto">
            <a:xfrm>
              <a:off x="5867400" y="2057400"/>
              <a:ext cx="838200" cy="609600"/>
            </a:xfrm>
            <a:prstGeom prst="rightArrow">
              <a:avLst>
                <a:gd name="adj1" fmla="val 50000"/>
                <a:gd name="adj2" fmla="val 50003"/>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22572" name="Rounded Rectangle 28"/>
            <p:cNvSpPr>
              <a:spLocks noChangeArrowheads="1"/>
            </p:cNvSpPr>
            <p:nvPr/>
          </p:nvSpPr>
          <p:spPr bwMode="auto">
            <a:xfrm>
              <a:off x="6781800" y="1752600"/>
              <a:ext cx="1219200" cy="1143000"/>
            </a:xfrm>
            <a:prstGeom prst="roundRect">
              <a:avLst>
                <a:gd name="adj" fmla="val 16667"/>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22573" name="TextBox 29"/>
            <p:cNvSpPr txBox="1">
              <a:spLocks noChangeArrowheads="1"/>
            </p:cNvSpPr>
            <p:nvPr/>
          </p:nvSpPr>
          <p:spPr bwMode="auto">
            <a:xfrm>
              <a:off x="6705600" y="1955800"/>
              <a:ext cx="1365250"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Assembler</a:t>
              </a:r>
            </a:p>
            <a:p>
              <a:r>
                <a:rPr lang="en-US" sz="1800">
                  <a:solidFill>
                    <a:srgbClr val="000066"/>
                  </a:solidFill>
                </a:rPr>
                <a:t>&amp;</a:t>
              </a:r>
            </a:p>
            <a:p>
              <a:r>
                <a:rPr lang="en-US" sz="1800">
                  <a:solidFill>
                    <a:srgbClr val="000066"/>
                  </a:solidFill>
                </a:rPr>
                <a:t>Linker</a:t>
              </a:r>
            </a:p>
          </p:txBody>
        </p:sp>
      </p:grpSp>
      <p:grpSp>
        <p:nvGrpSpPr>
          <p:cNvPr id="6" name="Group 47"/>
          <p:cNvGrpSpPr>
            <a:grpSpLocks/>
          </p:cNvGrpSpPr>
          <p:nvPr/>
        </p:nvGrpSpPr>
        <p:grpSpPr bwMode="auto">
          <a:xfrm>
            <a:off x="6629400" y="3048000"/>
            <a:ext cx="1600200" cy="3657600"/>
            <a:chOff x="6629400" y="3048000"/>
            <a:chExt cx="1600200" cy="3657600"/>
          </a:xfrm>
        </p:grpSpPr>
        <p:sp>
          <p:nvSpPr>
            <p:cNvPr id="22562" name="Down Arrow 31"/>
            <p:cNvSpPr>
              <a:spLocks noChangeArrowheads="1"/>
            </p:cNvSpPr>
            <p:nvPr/>
          </p:nvSpPr>
          <p:spPr bwMode="auto">
            <a:xfrm>
              <a:off x="7086600" y="3048000"/>
              <a:ext cx="609600" cy="762000"/>
            </a:xfrm>
            <a:prstGeom prst="downArrow">
              <a:avLst>
                <a:gd name="adj1" fmla="val 50000"/>
                <a:gd name="adj2" fmla="val 500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22563" name="Vertical Scroll 32"/>
            <p:cNvSpPr>
              <a:spLocks noChangeArrowheads="1"/>
            </p:cNvSpPr>
            <p:nvPr/>
          </p:nvSpPr>
          <p:spPr bwMode="auto">
            <a:xfrm>
              <a:off x="6629400" y="3962400"/>
              <a:ext cx="1600200" cy="27432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solidFill>
                  <a:srgbClr val="000066"/>
                </a:solidFill>
              </a:endParaRPr>
            </a:p>
          </p:txBody>
        </p:sp>
        <p:sp>
          <p:nvSpPr>
            <p:cNvPr id="22564" name="TextBox 33"/>
            <p:cNvSpPr txBox="1">
              <a:spLocks noChangeArrowheads="1"/>
            </p:cNvSpPr>
            <p:nvPr/>
          </p:nvSpPr>
          <p:spPr bwMode="auto">
            <a:xfrm>
              <a:off x="6858164" y="4876800"/>
              <a:ext cx="1082348" cy="1094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Lines of</a:t>
              </a:r>
            </a:p>
            <a:p>
              <a:r>
                <a:rPr lang="en-US" sz="1800">
                  <a:solidFill>
                    <a:srgbClr val="000066"/>
                  </a:solidFill>
                </a:rPr>
                <a:t>Binary</a:t>
              </a:r>
            </a:p>
            <a:p>
              <a:r>
                <a:rPr lang="en-US" sz="1800">
                  <a:solidFill>
                    <a:srgbClr val="000066"/>
                  </a:solidFill>
                </a:rPr>
                <a:t>code &amp;</a:t>
              </a:r>
            </a:p>
            <a:p>
              <a:r>
                <a:rPr lang="en-US" sz="1800">
                  <a:solidFill>
                    <a:srgbClr val="000066"/>
                  </a:solidFill>
                </a:rPr>
                <a:t>data</a:t>
              </a:r>
            </a:p>
          </p:txBody>
        </p:sp>
        <p:sp>
          <p:nvSpPr>
            <p:cNvPr id="22565" name="TextBox 42"/>
            <p:cNvSpPr txBox="1">
              <a:spLocks noChangeArrowheads="1"/>
            </p:cNvSpPr>
            <p:nvPr/>
          </p:nvSpPr>
          <p:spPr bwMode="auto">
            <a:xfrm>
              <a:off x="6781800" y="4149725"/>
              <a:ext cx="12112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10101010</a:t>
              </a:r>
            </a:p>
          </p:txBody>
        </p:sp>
        <p:sp>
          <p:nvSpPr>
            <p:cNvPr id="22566" name="TextBox 43"/>
            <p:cNvSpPr txBox="1">
              <a:spLocks noChangeArrowheads="1"/>
            </p:cNvSpPr>
            <p:nvPr/>
          </p:nvSpPr>
          <p:spPr bwMode="auto">
            <a:xfrm>
              <a:off x="6781800" y="4378325"/>
              <a:ext cx="12112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00001010</a:t>
              </a:r>
            </a:p>
          </p:txBody>
        </p:sp>
        <p:sp>
          <p:nvSpPr>
            <p:cNvPr id="22567" name="TextBox 44"/>
            <p:cNvSpPr txBox="1">
              <a:spLocks noChangeArrowheads="1"/>
            </p:cNvSpPr>
            <p:nvPr/>
          </p:nvSpPr>
          <p:spPr bwMode="auto">
            <a:xfrm>
              <a:off x="6794500" y="4606925"/>
              <a:ext cx="11858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01010111</a:t>
              </a:r>
            </a:p>
          </p:txBody>
        </p:sp>
        <p:sp>
          <p:nvSpPr>
            <p:cNvPr id="22568" name="TextBox 46"/>
            <p:cNvSpPr txBox="1">
              <a:spLocks noChangeArrowheads="1"/>
            </p:cNvSpPr>
            <p:nvPr/>
          </p:nvSpPr>
          <p:spPr bwMode="auto">
            <a:xfrm>
              <a:off x="6807200" y="5902325"/>
              <a:ext cx="11604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11101110</a:t>
              </a:r>
            </a:p>
          </p:txBody>
        </p:sp>
        <p:sp>
          <p:nvSpPr>
            <p:cNvPr id="22569" name="TextBox 47"/>
            <p:cNvSpPr txBox="1">
              <a:spLocks noChangeArrowheads="1"/>
            </p:cNvSpPr>
            <p:nvPr/>
          </p:nvSpPr>
          <p:spPr bwMode="auto">
            <a:xfrm>
              <a:off x="6800850" y="6130925"/>
              <a:ext cx="11731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00111011</a:t>
              </a:r>
            </a:p>
          </p:txBody>
        </p:sp>
        <p:sp>
          <p:nvSpPr>
            <p:cNvPr id="22570" name="TextBox 48"/>
            <p:cNvSpPr txBox="1">
              <a:spLocks noChangeArrowheads="1"/>
            </p:cNvSpPr>
            <p:nvPr/>
          </p:nvSpPr>
          <p:spPr bwMode="auto">
            <a:xfrm>
              <a:off x="6794500" y="6359525"/>
              <a:ext cx="11858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10000111</a:t>
              </a:r>
            </a:p>
          </p:txBody>
        </p:sp>
      </p:grpSp>
      <p:grpSp>
        <p:nvGrpSpPr>
          <p:cNvPr id="7" name="Group 48"/>
          <p:cNvGrpSpPr>
            <a:grpSpLocks/>
          </p:cNvGrpSpPr>
          <p:nvPr/>
        </p:nvGrpSpPr>
        <p:grpSpPr bwMode="auto">
          <a:xfrm>
            <a:off x="3962400" y="5018088"/>
            <a:ext cx="2743200" cy="1600200"/>
            <a:chOff x="3962400" y="5018088"/>
            <a:chExt cx="2743200" cy="1600200"/>
          </a:xfrm>
        </p:grpSpPr>
        <p:pic>
          <p:nvPicPr>
            <p:cNvPr id="22559" name="Picture 4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5105400"/>
              <a:ext cx="1981200"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60" name="TextBox 45"/>
            <p:cNvSpPr txBox="1">
              <a:spLocks noChangeArrowheads="1"/>
            </p:cNvSpPr>
            <p:nvPr/>
          </p:nvSpPr>
          <p:spPr bwMode="auto">
            <a:xfrm>
              <a:off x="4267200" y="5018088"/>
              <a:ext cx="10826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Memory</a:t>
              </a:r>
            </a:p>
          </p:txBody>
        </p:sp>
        <p:sp>
          <p:nvSpPr>
            <p:cNvPr id="22561" name="Left Arrow 50"/>
            <p:cNvSpPr>
              <a:spLocks noChangeArrowheads="1"/>
            </p:cNvSpPr>
            <p:nvPr/>
          </p:nvSpPr>
          <p:spPr bwMode="auto">
            <a:xfrm>
              <a:off x="5867400" y="5257800"/>
              <a:ext cx="838200" cy="533400"/>
            </a:xfrm>
            <a:prstGeom prst="leftArrow">
              <a:avLst>
                <a:gd name="adj1" fmla="val 50000"/>
                <a:gd name="adj2" fmla="val 50002"/>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grpSp>
      <p:grpSp>
        <p:nvGrpSpPr>
          <p:cNvPr id="8" name="Group 49"/>
          <p:cNvGrpSpPr>
            <a:grpSpLocks/>
          </p:cNvGrpSpPr>
          <p:nvPr/>
        </p:nvGrpSpPr>
        <p:grpSpPr bwMode="auto">
          <a:xfrm>
            <a:off x="2286000" y="4724400"/>
            <a:ext cx="1600200" cy="1371600"/>
            <a:chOff x="2286000" y="4724400"/>
            <a:chExt cx="1600200" cy="1371600"/>
          </a:xfrm>
        </p:grpSpPr>
        <p:sp>
          <p:nvSpPr>
            <p:cNvPr id="22557" name="Curved Right Arrow 51"/>
            <p:cNvSpPr>
              <a:spLocks noChangeArrowheads="1"/>
            </p:cNvSpPr>
            <p:nvPr/>
          </p:nvSpPr>
          <p:spPr bwMode="auto">
            <a:xfrm>
              <a:off x="2286000" y="5105400"/>
              <a:ext cx="1600200" cy="990600"/>
            </a:xfrm>
            <a:prstGeom prst="curvedRightArrow">
              <a:avLst>
                <a:gd name="adj1" fmla="val 25000"/>
                <a:gd name="adj2" fmla="val 50000"/>
                <a:gd name="adj3" fmla="val 25001"/>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22558" name="TextBox 52"/>
            <p:cNvSpPr txBox="1">
              <a:spLocks noChangeArrowheads="1"/>
            </p:cNvSpPr>
            <p:nvPr/>
          </p:nvSpPr>
          <p:spPr bwMode="auto">
            <a:xfrm>
              <a:off x="2438400" y="4724400"/>
              <a:ext cx="12112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10101010</a:t>
              </a:r>
            </a:p>
          </p:txBody>
        </p:sp>
      </p:grpSp>
      <p:pic>
        <p:nvPicPr>
          <p:cNvPr id="22545" name="Picture 5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648200"/>
            <a:ext cx="1828800" cy="173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45"/>
          <p:cNvGrpSpPr>
            <a:grpSpLocks/>
          </p:cNvGrpSpPr>
          <p:nvPr/>
        </p:nvGrpSpPr>
        <p:grpSpPr bwMode="auto">
          <a:xfrm>
            <a:off x="3733800" y="990600"/>
            <a:ext cx="2286000" cy="2743200"/>
            <a:chOff x="3733800" y="990600"/>
            <a:chExt cx="2286000" cy="2743200"/>
          </a:xfrm>
        </p:grpSpPr>
        <p:sp>
          <p:nvSpPr>
            <p:cNvPr id="22547" name="Right Arrow 16"/>
            <p:cNvSpPr>
              <a:spLocks noChangeArrowheads="1"/>
            </p:cNvSpPr>
            <p:nvPr/>
          </p:nvSpPr>
          <p:spPr bwMode="auto">
            <a:xfrm>
              <a:off x="3733800" y="2057400"/>
              <a:ext cx="838200" cy="609600"/>
            </a:xfrm>
            <a:prstGeom prst="rightArrow">
              <a:avLst>
                <a:gd name="adj1" fmla="val 50000"/>
                <a:gd name="adj2" fmla="val 50003"/>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22548" name="Vertical Scroll 17"/>
            <p:cNvSpPr>
              <a:spLocks noChangeArrowheads="1"/>
            </p:cNvSpPr>
            <p:nvPr/>
          </p:nvSpPr>
          <p:spPr bwMode="auto">
            <a:xfrm>
              <a:off x="4419600" y="990600"/>
              <a:ext cx="1600200" cy="27432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solidFill>
                  <a:srgbClr val="000066"/>
                </a:solidFill>
              </a:endParaRPr>
            </a:p>
          </p:txBody>
        </p:sp>
        <p:sp>
          <p:nvSpPr>
            <p:cNvPr id="22549" name="TextBox 18"/>
            <p:cNvSpPr txBox="1">
              <a:spLocks noChangeArrowheads="1"/>
            </p:cNvSpPr>
            <p:nvPr/>
          </p:nvSpPr>
          <p:spPr bwMode="auto">
            <a:xfrm>
              <a:off x="4545013" y="1981200"/>
              <a:ext cx="1287462"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Lines of</a:t>
              </a:r>
            </a:p>
            <a:p>
              <a:r>
                <a:rPr lang="en-US" sz="1800">
                  <a:solidFill>
                    <a:srgbClr val="000066"/>
                  </a:solidFill>
                </a:rPr>
                <a:t>Assembly</a:t>
              </a:r>
            </a:p>
            <a:p>
              <a:r>
                <a:rPr lang="en-US" sz="1800">
                  <a:solidFill>
                    <a:srgbClr val="000066"/>
                  </a:solidFill>
                </a:rPr>
                <a:t>code</a:t>
              </a:r>
            </a:p>
          </p:txBody>
        </p:sp>
        <p:cxnSp>
          <p:nvCxnSpPr>
            <p:cNvPr id="22550" name="Straight Connector 23"/>
            <p:cNvCxnSpPr>
              <a:cxnSpLocks noChangeShapeType="1"/>
            </p:cNvCxnSpPr>
            <p:nvPr/>
          </p:nvCxnSpPr>
          <p:spPr bwMode="auto">
            <a:xfrm>
              <a:off x="4800600" y="28940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22551" name="Straight Connector 24"/>
            <p:cNvCxnSpPr>
              <a:cxnSpLocks noChangeShapeType="1"/>
            </p:cNvCxnSpPr>
            <p:nvPr/>
          </p:nvCxnSpPr>
          <p:spPr bwMode="auto">
            <a:xfrm>
              <a:off x="4800600" y="30464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22552" name="Straight Connector 25"/>
            <p:cNvCxnSpPr>
              <a:cxnSpLocks noChangeShapeType="1"/>
            </p:cNvCxnSpPr>
            <p:nvPr/>
          </p:nvCxnSpPr>
          <p:spPr bwMode="auto">
            <a:xfrm>
              <a:off x="4800600" y="31988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22553" name="Straight Connector 26"/>
            <p:cNvCxnSpPr>
              <a:cxnSpLocks noChangeShapeType="1"/>
            </p:cNvCxnSpPr>
            <p:nvPr/>
          </p:nvCxnSpPr>
          <p:spPr bwMode="auto">
            <a:xfrm>
              <a:off x="4800600" y="33512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sp>
          <p:nvSpPr>
            <p:cNvPr id="22554" name="TextBox 54"/>
            <p:cNvSpPr txBox="1">
              <a:spLocks noChangeArrowheads="1"/>
            </p:cNvSpPr>
            <p:nvPr/>
          </p:nvSpPr>
          <p:spPr bwMode="auto">
            <a:xfrm>
              <a:off x="4724400" y="1177925"/>
              <a:ext cx="99218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add a,b</a:t>
              </a:r>
            </a:p>
          </p:txBody>
        </p:sp>
        <p:sp>
          <p:nvSpPr>
            <p:cNvPr id="22555" name="TextBox 55"/>
            <p:cNvSpPr txBox="1">
              <a:spLocks noChangeArrowheads="1"/>
            </p:cNvSpPr>
            <p:nvPr/>
          </p:nvSpPr>
          <p:spPr bwMode="auto">
            <a:xfrm>
              <a:off x="4724400" y="1406525"/>
              <a:ext cx="99218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sub a,b</a:t>
              </a:r>
            </a:p>
          </p:txBody>
        </p:sp>
        <p:sp>
          <p:nvSpPr>
            <p:cNvPr id="22556" name="TextBox 56"/>
            <p:cNvSpPr txBox="1">
              <a:spLocks noChangeArrowheads="1"/>
            </p:cNvSpPr>
            <p:nvPr/>
          </p:nvSpPr>
          <p:spPr bwMode="auto">
            <a:xfrm>
              <a:off x="4614863" y="1635125"/>
              <a:ext cx="1211262"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move a…</a:t>
              </a:r>
            </a:p>
          </p:txBody>
        </p:sp>
      </p:gr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Hardware Organization of a </a:t>
            </a:r>
            <a:br>
              <a:rPr lang="en-US">
                <a:latin typeface="Helvetica" charset="0"/>
                <a:ea typeface="ＭＳ Ｐゴシック" charset="0"/>
                <a:cs typeface="ＭＳ Ｐゴシック" charset="0"/>
              </a:rPr>
            </a:br>
            <a:r>
              <a:rPr lang="en-US">
                <a:latin typeface="Helvetica" charset="0"/>
                <a:ea typeface="ＭＳ Ｐゴシック" charset="0"/>
                <a:cs typeface="ＭＳ Ｐゴシック" charset="0"/>
              </a:rPr>
              <a:t>Computer System (Von Neumann)</a:t>
            </a:r>
          </a:p>
        </p:txBody>
      </p:sp>
      <p:sp>
        <p:nvSpPr>
          <p:cNvPr id="3" name="Content Placeholder 2"/>
          <p:cNvSpPr>
            <a:spLocks noGrp="1"/>
          </p:cNvSpPr>
          <p:nvPr>
            <p:ph idx="1"/>
          </p:nvPr>
        </p:nvSpPr>
        <p:spPr/>
        <p:txBody>
          <a:bodyPr/>
          <a:lstStyle/>
          <a:p>
            <a:pPr>
              <a:defRPr/>
            </a:pPr>
            <a:r>
              <a:rPr lang="en-US">
                <a:latin typeface="Helvetica" charset="0"/>
                <a:ea typeface="ＭＳ Ｐゴシック" charset="0"/>
                <a:cs typeface="ＭＳ Ｐゴシック" charset="0"/>
              </a:rPr>
              <a:t>General Architecture</a:t>
            </a:r>
          </a:p>
        </p:txBody>
      </p:sp>
      <p:pic>
        <p:nvPicPr>
          <p:cNvPr id="24579"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600200"/>
            <a:ext cx="655955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6"/>
          <p:cNvGrpSpPr>
            <a:grpSpLocks/>
          </p:cNvGrpSpPr>
          <p:nvPr/>
        </p:nvGrpSpPr>
        <p:grpSpPr bwMode="auto">
          <a:xfrm>
            <a:off x="4292600" y="2971800"/>
            <a:ext cx="1320800" cy="2667000"/>
            <a:chOff x="4292600" y="2971800"/>
            <a:chExt cx="1320800" cy="2667000"/>
          </a:xfrm>
        </p:grpSpPr>
        <p:sp>
          <p:nvSpPr>
            <p:cNvPr id="24590" name="Freeform 4"/>
            <p:cNvSpPr>
              <a:spLocks noChangeArrowheads="1"/>
            </p:cNvSpPr>
            <p:nvPr/>
          </p:nvSpPr>
          <p:spPr bwMode="auto">
            <a:xfrm>
              <a:off x="4292600" y="3327400"/>
              <a:ext cx="1320800" cy="2311400"/>
            </a:xfrm>
            <a:custGeom>
              <a:avLst/>
              <a:gdLst>
                <a:gd name="T0" fmla="*/ 901700 w 1320800"/>
                <a:gd name="T1" fmla="*/ 2311400 h 2311400"/>
                <a:gd name="T2" fmla="*/ 889000 w 1320800"/>
                <a:gd name="T3" fmla="*/ 927100 h 2311400"/>
                <a:gd name="T4" fmla="*/ 0 w 1320800"/>
                <a:gd name="T5" fmla="*/ 939800 h 2311400"/>
                <a:gd name="T6" fmla="*/ 12700 w 1320800"/>
                <a:gd name="T7" fmla="*/ 0 h 2311400"/>
                <a:gd name="T8" fmla="*/ 1320800 w 1320800"/>
                <a:gd name="T9" fmla="*/ 0 h 2311400"/>
                <a:gd name="T10" fmla="*/ 0 60000 65536"/>
                <a:gd name="T11" fmla="*/ 0 60000 65536"/>
                <a:gd name="T12" fmla="*/ 0 60000 65536"/>
                <a:gd name="T13" fmla="*/ 0 60000 65536"/>
                <a:gd name="T14" fmla="*/ 0 60000 65536"/>
                <a:gd name="T15" fmla="*/ 0 w 1320800"/>
                <a:gd name="T16" fmla="*/ 0 h 2311400"/>
                <a:gd name="T17" fmla="*/ 1320800 w 1320800"/>
                <a:gd name="T18" fmla="*/ 2311400 h 2311400"/>
              </a:gdLst>
              <a:ahLst/>
              <a:cxnLst>
                <a:cxn ang="T10">
                  <a:pos x="T0" y="T1"/>
                </a:cxn>
                <a:cxn ang="T11">
                  <a:pos x="T2" y="T3"/>
                </a:cxn>
                <a:cxn ang="T12">
                  <a:pos x="T4" y="T5"/>
                </a:cxn>
                <a:cxn ang="T13">
                  <a:pos x="T6" y="T7"/>
                </a:cxn>
                <a:cxn ang="T14">
                  <a:pos x="T8" y="T9"/>
                </a:cxn>
              </a:cxnLst>
              <a:rect l="T15" t="T16" r="T17" b="T18"/>
              <a:pathLst>
                <a:path w="1320800" h="2311400">
                  <a:moveTo>
                    <a:pt x="901700" y="2311400"/>
                  </a:moveTo>
                  <a:lnTo>
                    <a:pt x="889000" y="927100"/>
                  </a:lnTo>
                  <a:lnTo>
                    <a:pt x="0" y="939800"/>
                  </a:lnTo>
                  <a:lnTo>
                    <a:pt x="12700" y="0"/>
                  </a:lnTo>
                  <a:lnTo>
                    <a:pt x="1320800" y="0"/>
                  </a:lnTo>
                </a:path>
              </a:pathLst>
            </a:custGeom>
            <a:noFill/>
            <a:ln w="63500">
              <a:solidFill>
                <a:srgbClr val="FF0000"/>
              </a:solidFill>
              <a:round/>
              <a:headEnd/>
              <a:tailEnd type="triangl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p>
          </p:txBody>
        </p:sp>
        <p:sp>
          <p:nvSpPr>
            <p:cNvPr id="24591" name="TextBox 5"/>
            <p:cNvSpPr txBox="1">
              <a:spLocks noChangeArrowheads="1"/>
            </p:cNvSpPr>
            <p:nvPr/>
          </p:nvSpPr>
          <p:spPr bwMode="auto">
            <a:xfrm>
              <a:off x="4343400" y="2971800"/>
              <a:ext cx="65918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load</a:t>
              </a:r>
            </a:p>
          </p:txBody>
        </p:sp>
      </p:grpSp>
      <p:grpSp>
        <p:nvGrpSpPr>
          <p:cNvPr id="5" name="Group 22"/>
          <p:cNvGrpSpPr>
            <a:grpSpLocks/>
          </p:cNvGrpSpPr>
          <p:nvPr/>
        </p:nvGrpSpPr>
        <p:grpSpPr bwMode="auto">
          <a:xfrm>
            <a:off x="6477000" y="1524000"/>
            <a:ext cx="1600200" cy="2743200"/>
            <a:chOff x="6477000" y="1524000"/>
            <a:chExt cx="1600200" cy="2743200"/>
          </a:xfrm>
        </p:grpSpPr>
        <p:sp>
          <p:nvSpPr>
            <p:cNvPr id="24582" name="Vertical Scroll 12"/>
            <p:cNvSpPr>
              <a:spLocks noChangeArrowheads="1"/>
            </p:cNvSpPr>
            <p:nvPr/>
          </p:nvSpPr>
          <p:spPr bwMode="auto">
            <a:xfrm>
              <a:off x="6477000" y="1524000"/>
              <a:ext cx="1600200" cy="27432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p>
          </p:txBody>
        </p:sp>
        <p:sp>
          <p:nvSpPr>
            <p:cNvPr id="24583" name="TextBox 13"/>
            <p:cNvSpPr txBox="1">
              <a:spLocks noChangeArrowheads="1"/>
            </p:cNvSpPr>
            <p:nvPr/>
          </p:nvSpPr>
          <p:spPr bwMode="auto">
            <a:xfrm>
              <a:off x="6705601" y="2438400"/>
              <a:ext cx="1082348" cy="1094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Lines of</a:t>
              </a:r>
            </a:p>
            <a:p>
              <a:r>
                <a:rPr lang="en-US" sz="1800">
                  <a:solidFill>
                    <a:srgbClr val="FF0000"/>
                  </a:solidFill>
                </a:rPr>
                <a:t>Binary</a:t>
              </a:r>
            </a:p>
            <a:p>
              <a:r>
                <a:rPr lang="en-US" sz="1800">
                  <a:solidFill>
                    <a:srgbClr val="FF0000"/>
                  </a:solidFill>
                </a:rPr>
                <a:t>code &amp; </a:t>
              </a:r>
            </a:p>
            <a:p>
              <a:r>
                <a:rPr lang="en-US" sz="1800">
                  <a:solidFill>
                    <a:srgbClr val="FF0000"/>
                  </a:solidFill>
                </a:rPr>
                <a:t>data</a:t>
              </a:r>
            </a:p>
          </p:txBody>
        </p:sp>
        <p:sp>
          <p:nvSpPr>
            <p:cNvPr id="24584" name="TextBox 14"/>
            <p:cNvSpPr txBox="1">
              <a:spLocks noChangeArrowheads="1"/>
            </p:cNvSpPr>
            <p:nvPr/>
          </p:nvSpPr>
          <p:spPr bwMode="auto">
            <a:xfrm>
              <a:off x="6629400" y="1711151"/>
              <a:ext cx="121169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10101010</a:t>
              </a:r>
            </a:p>
          </p:txBody>
        </p:sp>
        <p:sp>
          <p:nvSpPr>
            <p:cNvPr id="24585" name="TextBox 15"/>
            <p:cNvSpPr txBox="1">
              <a:spLocks noChangeArrowheads="1"/>
            </p:cNvSpPr>
            <p:nvPr/>
          </p:nvSpPr>
          <p:spPr bwMode="auto">
            <a:xfrm>
              <a:off x="6629400" y="1939751"/>
              <a:ext cx="121169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00001010</a:t>
              </a:r>
            </a:p>
          </p:txBody>
        </p:sp>
        <p:sp>
          <p:nvSpPr>
            <p:cNvPr id="24586" name="TextBox 16"/>
            <p:cNvSpPr txBox="1">
              <a:spLocks noChangeArrowheads="1"/>
            </p:cNvSpPr>
            <p:nvPr/>
          </p:nvSpPr>
          <p:spPr bwMode="auto">
            <a:xfrm>
              <a:off x="6642024" y="2168351"/>
              <a:ext cx="1186443"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01010111</a:t>
              </a:r>
            </a:p>
          </p:txBody>
        </p:sp>
        <p:sp>
          <p:nvSpPr>
            <p:cNvPr id="24587" name="TextBox 17"/>
            <p:cNvSpPr txBox="1">
              <a:spLocks noChangeArrowheads="1"/>
            </p:cNvSpPr>
            <p:nvPr/>
          </p:nvSpPr>
          <p:spPr bwMode="auto">
            <a:xfrm>
              <a:off x="6654648" y="3463751"/>
              <a:ext cx="1161195"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11101110</a:t>
              </a:r>
            </a:p>
          </p:txBody>
        </p:sp>
        <p:sp>
          <p:nvSpPr>
            <p:cNvPr id="24588" name="TextBox 18"/>
            <p:cNvSpPr txBox="1">
              <a:spLocks noChangeArrowheads="1"/>
            </p:cNvSpPr>
            <p:nvPr/>
          </p:nvSpPr>
          <p:spPr bwMode="auto">
            <a:xfrm>
              <a:off x="6648336" y="3692351"/>
              <a:ext cx="1173819"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00111011</a:t>
              </a:r>
            </a:p>
          </p:txBody>
        </p:sp>
        <p:sp>
          <p:nvSpPr>
            <p:cNvPr id="24589" name="TextBox 19"/>
            <p:cNvSpPr txBox="1">
              <a:spLocks noChangeArrowheads="1"/>
            </p:cNvSpPr>
            <p:nvPr/>
          </p:nvSpPr>
          <p:spPr bwMode="auto">
            <a:xfrm>
              <a:off x="6642024" y="3920951"/>
              <a:ext cx="1186443"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10000111</a:t>
              </a:r>
            </a:p>
          </p:txBody>
        </p:sp>
      </p:gr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Hardware Organization of a </a:t>
            </a:r>
            <a:br>
              <a:rPr lang="en-US">
                <a:latin typeface="Helvetica" charset="0"/>
                <a:ea typeface="ＭＳ Ｐゴシック" charset="0"/>
                <a:cs typeface="ＭＳ Ｐゴシック" charset="0"/>
              </a:rPr>
            </a:br>
            <a:r>
              <a:rPr lang="en-US">
                <a:latin typeface="Helvetica" charset="0"/>
                <a:ea typeface="ＭＳ Ｐゴシック" charset="0"/>
                <a:cs typeface="ＭＳ Ｐゴシック" charset="0"/>
              </a:rPr>
              <a:t>Computer System</a:t>
            </a:r>
          </a:p>
        </p:txBody>
      </p:sp>
      <p:sp>
        <p:nvSpPr>
          <p:cNvPr id="3" name="Content Placeholder 2"/>
          <p:cNvSpPr>
            <a:spLocks noGrp="1"/>
          </p:cNvSpPr>
          <p:nvPr>
            <p:ph idx="1"/>
          </p:nvPr>
        </p:nvSpPr>
        <p:spPr/>
        <p:txBody>
          <a:bodyPr/>
          <a:lstStyle/>
          <a:p>
            <a:pPr>
              <a:defRPr/>
            </a:pPr>
            <a:r>
              <a:rPr lang="en-US">
                <a:latin typeface="Helvetica" charset="0"/>
                <a:ea typeface="ＭＳ Ｐゴシック" charset="0"/>
                <a:cs typeface="ＭＳ Ｐゴシック" charset="0"/>
              </a:rPr>
              <a:t>General Architecture</a:t>
            </a:r>
          </a:p>
        </p:txBody>
      </p:sp>
      <p:pic>
        <p:nvPicPr>
          <p:cNvPr id="26627"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00200"/>
            <a:ext cx="655955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628" name="Group 22"/>
          <p:cNvGrpSpPr>
            <a:grpSpLocks/>
          </p:cNvGrpSpPr>
          <p:nvPr/>
        </p:nvGrpSpPr>
        <p:grpSpPr bwMode="auto">
          <a:xfrm>
            <a:off x="6477000" y="1524000"/>
            <a:ext cx="1600200" cy="2743200"/>
            <a:chOff x="6477000" y="1524000"/>
            <a:chExt cx="1600200" cy="2743200"/>
          </a:xfrm>
        </p:grpSpPr>
        <p:sp>
          <p:nvSpPr>
            <p:cNvPr id="26637" name="Vertical Scroll 12"/>
            <p:cNvSpPr>
              <a:spLocks noChangeArrowheads="1"/>
            </p:cNvSpPr>
            <p:nvPr/>
          </p:nvSpPr>
          <p:spPr bwMode="auto">
            <a:xfrm>
              <a:off x="6477000" y="1524000"/>
              <a:ext cx="1600200" cy="27432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p>
          </p:txBody>
        </p:sp>
        <p:sp>
          <p:nvSpPr>
            <p:cNvPr id="26638" name="TextBox 13"/>
            <p:cNvSpPr txBox="1">
              <a:spLocks noChangeArrowheads="1"/>
            </p:cNvSpPr>
            <p:nvPr/>
          </p:nvSpPr>
          <p:spPr bwMode="auto">
            <a:xfrm>
              <a:off x="6705601" y="2438400"/>
              <a:ext cx="1082348" cy="1094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Lines of</a:t>
              </a:r>
            </a:p>
            <a:p>
              <a:r>
                <a:rPr lang="en-US" sz="1800">
                  <a:solidFill>
                    <a:srgbClr val="FF0000"/>
                  </a:solidFill>
                </a:rPr>
                <a:t>Binary</a:t>
              </a:r>
            </a:p>
            <a:p>
              <a:r>
                <a:rPr lang="en-US" sz="1800">
                  <a:solidFill>
                    <a:srgbClr val="FF0000"/>
                  </a:solidFill>
                </a:rPr>
                <a:t>code &amp; </a:t>
              </a:r>
            </a:p>
            <a:p>
              <a:r>
                <a:rPr lang="en-US" sz="1800">
                  <a:solidFill>
                    <a:srgbClr val="FF0000"/>
                  </a:solidFill>
                </a:rPr>
                <a:t>data</a:t>
              </a:r>
            </a:p>
          </p:txBody>
        </p:sp>
        <p:sp>
          <p:nvSpPr>
            <p:cNvPr id="26639" name="TextBox 14"/>
            <p:cNvSpPr txBox="1">
              <a:spLocks noChangeArrowheads="1"/>
            </p:cNvSpPr>
            <p:nvPr/>
          </p:nvSpPr>
          <p:spPr bwMode="auto">
            <a:xfrm>
              <a:off x="6629400" y="1711151"/>
              <a:ext cx="121169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10101010</a:t>
              </a:r>
            </a:p>
          </p:txBody>
        </p:sp>
        <p:sp>
          <p:nvSpPr>
            <p:cNvPr id="26640" name="TextBox 15"/>
            <p:cNvSpPr txBox="1">
              <a:spLocks noChangeArrowheads="1"/>
            </p:cNvSpPr>
            <p:nvPr/>
          </p:nvSpPr>
          <p:spPr bwMode="auto">
            <a:xfrm>
              <a:off x="6629400" y="1939751"/>
              <a:ext cx="121169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00001010</a:t>
              </a:r>
            </a:p>
          </p:txBody>
        </p:sp>
        <p:sp>
          <p:nvSpPr>
            <p:cNvPr id="26641" name="TextBox 16"/>
            <p:cNvSpPr txBox="1">
              <a:spLocks noChangeArrowheads="1"/>
            </p:cNvSpPr>
            <p:nvPr/>
          </p:nvSpPr>
          <p:spPr bwMode="auto">
            <a:xfrm>
              <a:off x="6642024" y="2168351"/>
              <a:ext cx="1186443"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01010111</a:t>
              </a:r>
            </a:p>
          </p:txBody>
        </p:sp>
        <p:sp>
          <p:nvSpPr>
            <p:cNvPr id="26642" name="TextBox 17"/>
            <p:cNvSpPr txBox="1">
              <a:spLocks noChangeArrowheads="1"/>
            </p:cNvSpPr>
            <p:nvPr/>
          </p:nvSpPr>
          <p:spPr bwMode="auto">
            <a:xfrm>
              <a:off x="6654648" y="3463751"/>
              <a:ext cx="1161195"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11101110</a:t>
              </a:r>
            </a:p>
          </p:txBody>
        </p:sp>
        <p:sp>
          <p:nvSpPr>
            <p:cNvPr id="26643" name="TextBox 18"/>
            <p:cNvSpPr txBox="1">
              <a:spLocks noChangeArrowheads="1"/>
            </p:cNvSpPr>
            <p:nvPr/>
          </p:nvSpPr>
          <p:spPr bwMode="auto">
            <a:xfrm>
              <a:off x="6648336" y="3692351"/>
              <a:ext cx="1173819"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00111011</a:t>
              </a:r>
            </a:p>
          </p:txBody>
        </p:sp>
        <p:sp>
          <p:nvSpPr>
            <p:cNvPr id="26644" name="TextBox 19"/>
            <p:cNvSpPr txBox="1">
              <a:spLocks noChangeArrowheads="1"/>
            </p:cNvSpPr>
            <p:nvPr/>
          </p:nvSpPr>
          <p:spPr bwMode="auto">
            <a:xfrm>
              <a:off x="6642024" y="3920951"/>
              <a:ext cx="1186443"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10000111</a:t>
              </a:r>
            </a:p>
          </p:txBody>
        </p:sp>
      </p:grpSp>
      <p:grpSp>
        <p:nvGrpSpPr>
          <p:cNvPr id="5" name="Group 26"/>
          <p:cNvGrpSpPr>
            <a:grpSpLocks/>
          </p:cNvGrpSpPr>
          <p:nvPr/>
        </p:nvGrpSpPr>
        <p:grpSpPr bwMode="auto">
          <a:xfrm>
            <a:off x="2286000" y="2971800"/>
            <a:ext cx="3340100" cy="457200"/>
            <a:chOff x="2286000" y="2971800"/>
            <a:chExt cx="3340100" cy="457200"/>
          </a:xfrm>
        </p:grpSpPr>
        <p:sp>
          <p:nvSpPr>
            <p:cNvPr id="26635" name="Freeform 20"/>
            <p:cNvSpPr>
              <a:spLocks noChangeArrowheads="1"/>
            </p:cNvSpPr>
            <p:nvPr/>
          </p:nvSpPr>
          <p:spPr bwMode="auto">
            <a:xfrm>
              <a:off x="2387600" y="3048000"/>
              <a:ext cx="3238500" cy="381000"/>
            </a:xfrm>
            <a:custGeom>
              <a:avLst/>
              <a:gdLst>
                <a:gd name="T0" fmla="*/ 3238500 w 3238500"/>
                <a:gd name="T1" fmla="*/ 381000 h 381000"/>
                <a:gd name="T2" fmla="*/ 0 w 3238500"/>
                <a:gd name="T3" fmla="*/ 381000 h 381000"/>
                <a:gd name="T4" fmla="*/ 0 w 3238500"/>
                <a:gd name="T5" fmla="*/ 0 h 381000"/>
                <a:gd name="T6" fmla="*/ 0 60000 65536"/>
                <a:gd name="T7" fmla="*/ 0 60000 65536"/>
                <a:gd name="T8" fmla="*/ 0 60000 65536"/>
                <a:gd name="T9" fmla="*/ 0 w 3238500"/>
                <a:gd name="T10" fmla="*/ 0 h 381000"/>
                <a:gd name="T11" fmla="*/ 3238500 w 3238500"/>
                <a:gd name="T12" fmla="*/ 381000 h 381000"/>
              </a:gdLst>
              <a:ahLst/>
              <a:cxnLst>
                <a:cxn ang="T6">
                  <a:pos x="T0" y="T1"/>
                </a:cxn>
                <a:cxn ang="T7">
                  <a:pos x="T2" y="T3"/>
                </a:cxn>
                <a:cxn ang="T8">
                  <a:pos x="T4" y="T5"/>
                </a:cxn>
              </a:cxnLst>
              <a:rect l="T9" t="T10" r="T11" b="T12"/>
              <a:pathLst>
                <a:path w="3238500" h="381000">
                  <a:moveTo>
                    <a:pt x="3238500" y="381000"/>
                  </a:moveTo>
                  <a:lnTo>
                    <a:pt x="0" y="381000"/>
                  </a:lnTo>
                  <a:lnTo>
                    <a:pt x="0" y="0"/>
                  </a:lnTo>
                </a:path>
              </a:pathLst>
            </a:custGeom>
            <a:noFill/>
            <a:ln w="63500">
              <a:solidFill>
                <a:srgbClr val="FF0000"/>
              </a:solidFill>
              <a:round/>
              <a:headEnd/>
              <a:tailEnd type="stealth"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p>
          </p:txBody>
        </p:sp>
        <p:sp>
          <p:nvSpPr>
            <p:cNvPr id="26636" name="Isosceles Triangle 22"/>
            <p:cNvSpPr>
              <a:spLocks noChangeArrowheads="1"/>
            </p:cNvSpPr>
            <p:nvPr/>
          </p:nvSpPr>
          <p:spPr bwMode="auto">
            <a:xfrm>
              <a:off x="2286000" y="2971800"/>
              <a:ext cx="228600" cy="304800"/>
            </a:xfrm>
            <a:prstGeom prst="triangle">
              <a:avLst>
                <a:gd name="adj" fmla="val 50000"/>
              </a:avLst>
            </a:prstGeom>
            <a:solidFill>
              <a:srgbClr val="FF0000"/>
            </a:solidFill>
            <a:ln w="19050">
              <a:solidFill>
                <a:srgbClr val="FF0000"/>
              </a:solidFill>
              <a:round/>
              <a:headEnd/>
              <a:tailEnd type="none" w="sm" len="sm"/>
            </a:ln>
          </p:spPr>
          <p:txBody>
            <a:bodyPr lIns="45720" rIns="45720" anchor="ctr">
              <a:spAutoFit/>
            </a:bodyPr>
            <a:lstStyle/>
            <a:p>
              <a:endParaRPr lang="en-US"/>
            </a:p>
          </p:txBody>
        </p:sp>
      </p:grpSp>
      <p:grpSp>
        <p:nvGrpSpPr>
          <p:cNvPr id="6" name="Group 25"/>
          <p:cNvGrpSpPr>
            <a:grpSpLocks/>
          </p:cNvGrpSpPr>
          <p:nvPr/>
        </p:nvGrpSpPr>
        <p:grpSpPr bwMode="auto">
          <a:xfrm>
            <a:off x="2057400" y="3035300"/>
            <a:ext cx="3581400" cy="1003300"/>
            <a:chOff x="2057400" y="3035300"/>
            <a:chExt cx="3581400" cy="1003300"/>
          </a:xfrm>
        </p:grpSpPr>
        <p:sp>
          <p:nvSpPr>
            <p:cNvPr id="26633" name="Freeform 21"/>
            <p:cNvSpPr>
              <a:spLocks noChangeArrowheads="1"/>
            </p:cNvSpPr>
            <p:nvPr/>
          </p:nvSpPr>
          <p:spPr bwMode="auto">
            <a:xfrm>
              <a:off x="2057400" y="3035300"/>
              <a:ext cx="3556000" cy="876300"/>
            </a:xfrm>
            <a:custGeom>
              <a:avLst/>
              <a:gdLst>
                <a:gd name="T0" fmla="*/ 0 w 3556000"/>
                <a:gd name="T1" fmla="*/ 0 h 876300"/>
                <a:gd name="T2" fmla="*/ 0 w 3556000"/>
                <a:gd name="T3" fmla="*/ 876300 h 876300"/>
                <a:gd name="T4" fmla="*/ 3556000 w 3556000"/>
                <a:gd name="T5" fmla="*/ 876300 h 876300"/>
                <a:gd name="T6" fmla="*/ 0 60000 65536"/>
                <a:gd name="T7" fmla="*/ 0 60000 65536"/>
                <a:gd name="T8" fmla="*/ 0 60000 65536"/>
                <a:gd name="T9" fmla="*/ 0 w 3556000"/>
                <a:gd name="T10" fmla="*/ 0 h 876300"/>
                <a:gd name="T11" fmla="*/ 3556000 w 3556000"/>
                <a:gd name="T12" fmla="*/ 876300 h 876300"/>
              </a:gdLst>
              <a:ahLst/>
              <a:cxnLst>
                <a:cxn ang="T6">
                  <a:pos x="T0" y="T1"/>
                </a:cxn>
                <a:cxn ang="T7">
                  <a:pos x="T2" y="T3"/>
                </a:cxn>
                <a:cxn ang="T8">
                  <a:pos x="T4" y="T5"/>
                </a:cxn>
              </a:cxnLst>
              <a:rect l="T9" t="T10" r="T11" b="T12"/>
              <a:pathLst>
                <a:path w="3556000" h="876300">
                  <a:moveTo>
                    <a:pt x="0" y="0"/>
                  </a:moveTo>
                  <a:lnTo>
                    <a:pt x="0" y="876300"/>
                  </a:lnTo>
                  <a:lnTo>
                    <a:pt x="3556000" y="876300"/>
                  </a:lnTo>
                </a:path>
              </a:pathLst>
            </a:custGeom>
            <a:noFill/>
            <a:ln w="63500">
              <a:solidFill>
                <a:srgbClr val="FF0000"/>
              </a:solidFill>
              <a:round/>
              <a:headEnd/>
              <a:tailEnd type="triangl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p>
          </p:txBody>
        </p:sp>
        <p:sp>
          <p:nvSpPr>
            <p:cNvPr id="26634" name="Isosceles Triangle 24"/>
            <p:cNvSpPr>
              <a:spLocks noChangeArrowheads="1"/>
            </p:cNvSpPr>
            <p:nvPr/>
          </p:nvSpPr>
          <p:spPr bwMode="auto">
            <a:xfrm rot="5400000">
              <a:off x="5372100" y="3771900"/>
              <a:ext cx="228600" cy="304800"/>
            </a:xfrm>
            <a:prstGeom prst="triangle">
              <a:avLst>
                <a:gd name="adj" fmla="val 50000"/>
              </a:avLst>
            </a:prstGeom>
            <a:solidFill>
              <a:srgbClr val="FF0000"/>
            </a:solidFill>
            <a:ln w="19050">
              <a:solidFill>
                <a:srgbClr val="FF0000"/>
              </a:solidFill>
              <a:round/>
              <a:headEnd/>
              <a:tailEnd type="none" w="sm" len="sm"/>
            </a:ln>
          </p:spPr>
          <p:txBody>
            <a:bodyPr lIns="45720" rIns="45720" anchor="ctr">
              <a:spAutoFit/>
            </a:bodyPr>
            <a:lstStyle/>
            <a:p>
              <a:endParaRPr lang="en-US"/>
            </a:p>
          </p:txBody>
        </p:sp>
      </p:grpSp>
      <p:sp>
        <p:nvSpPr>
          <p:cNvPr id="29" name="Right Arrow 28"/>
          <p:cNvSpPr>
            <a:spLocks noChangeArrowheads="1"/>
          </p:cNvSpPr>
          <p:nvPr/>
        </p:nvSpPr>
        <p:spPr bwMode="auto">
          <a:xfrm>
            <a:off x="2514600" y="2362200"/>
            <a:ext cx="381000" cy="228600"/>
          </a:xfrm>
          <a:prstGeom prst="rightArrow">
            <a:avLst>
              <a:gd name="adj1" fmla="val 50000"/>
              <a:gd name="adj2" fmla="val 50000"/>
            </a:avLst>
          </a:prstGeom>
          <a:solidFill>
            <a:srgbClr val="FF0000"/>
          </a:solidFill>
          <a:ln w="19050">
            <a:solidFill>
              <a:srgbClr val="FF0000"/>
            </a:solidFill>
            <a:round/>
            <a:headEnd/>
            <a:tailEnd type="none" w="sm" len="sm"/>
          </a:ln>
        </p:spPr>
        <p:txBody>
          <a:bodyPr wrap="none" lIns="45720" rIns="45720" anchor="ctr">
            <a:spAutoFit/>
          </a:bodyPr>
          <a:lstStyle/>
          <a:p>
            <a:endParaRPr lang="en-US"/>
          </a:p>
        </p:txBody>
      </p:sp>
      <p:sp>
        <p:nvSpPr>
          <p:cNvPr id="30" name="Left Arrow 29"/>
          <p:cNvSpPr>
            <a:spLocks noChangeArrowheads="1"/>
          </p:cNvSpPr>
          <p:nvPr/>
        </p:nvSpPr>
        <p:spPr bwMode="auto">
          <a:xfrm>
            <a:off x="2514600" y="2743200"/>
            <a:ext cx="381000" cy="228600"/>
          </a:xfrm>
          <a:prstGeom prst="leftArrow">
            <a:avLst>
              <a:gd name="adj1" fmla="val 50000"/>
              <a:gd name="adj2" fmla="val 50000"/>
            </a:avLst>
          </a:prstGeom>
          <a:solidFill>
            <a:srgbClr val="FF0000"/>
          </a:solidFill>
          <a:ln w="19050">
            <a:solidFill>
              <a:srgbClr val="FF0000"/>
            </a:solidFill>
            <a:round/>
            <a:headEnd/>
            <a:tailEnd type="none" w="sm" len="sm"/>
          </a:ln>
        </p:spPr>
        <p:txBody>
          <a:bodyPr wrap="none" lIns="45720" rIns="45720" anchor="ctr">
            <a:spAutoFit/>
          </a:bodyPr>
          <a:lstStyle/>
          <a:p>
            <a:endParaRPr lang="en-US"/>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Hardware Organization of a </a:t>
            </a:r>
            <a:br>
              <a:rPr lang="en-US">
                <a:latin typeface="Helvetica" charset="0"/>
                <a:ea typeface="ＭＳ Ｐゴシック" charset="0"/>
                <a:cs typeface="ＭＳ Ｐゴシック" charset="0"/>
              </a:rPr>
            </a:br>
            <a:r>
              <a:rPr lang="en-US">
                <a:latin typeface="Helvetica" charset="0"/>
                <a:ea typeface="ＭＳ Ｐゴシック" charset="0"/>
                <a:cs typeface="ＭＳ Ｐゴシック" charset="0"/>
              </a:rPr>
              <a:t>Computer System</a:t>
            </a:r>
          </a:p>
        </p:txBody>
      </p:sp>
      <p:sp>
        <p:nvSpPr>
          <p:cNvPr id="3" name="Content Placeholder 2"/>
          <p:cNvSpPr>
            <a:spLocks noGrp="1"/>
          </p:cNvSpPr>
          <p:nvPr>
            <p:ph idx="1"/>
          </p:nvPr>
        </p:nvSpPr>
        <p:spPr/>
        <p:txBody>
          <a:bodyPr/>
          <a:lstStyle/>
          <a:p>
            <a:pPr>
              <a:defRPr/>
            </a:pPr>
            <a:r>
              <a:rPr lang="en-US">
                <a:latin typeface="Helvetica" charset="0"/>
                <a:ea typeface="ＭＳ Ｐゴシック" charset="0"/>
                <a:cs typeface="ＭＳ Ｐゴシック" charset="0"/>
              </a:rPr>
              <a:t>General Architecture</a:t>
            </a:r>
          </a:p>
        </p:txBody>
      </p:sp>
      <p:pic>
        <p:nvPicPr>
          <p:cNvPr id="27651"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00200"/>
            <a:ext cx="655955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652" name="Group 20"/>
          <p:cNvGrpSpPr>
            <a:grpSpLocks/>
          </p:cNvGrpSpPr>
          <p:nvPr/>
        </p:nvGrpSpPr>
        <p:grpSpPr bwMode="auto">
          <a:xfrm>
            <a:off x="4292600" y="2971800"/>
            <a:ext cx="1320800" cy="2667000"/>
            <a:chOff x="4292600" y="2971800"/>
            <a:chExt cx="1320800" cy="2667000"/>
          </a:xfrm>
        </p:grpSpPr>
        <p:sp>
          <p:nvSpPr>
            <p:cNvPr id="27662" name="Freeform 4"/>
            <p:cNvSpPr>
              <a:spLocks noChangeArrowheads="1"/>
            </p:cNvSpPr>
            <p:nvPr/>
          </p:nvSpPr>
          <p:spPr bwMode="auto">
            <a:xfrm>
              <a:off x="4292600" y="3327400"/>
              <a:ext cx="1320800" cy="2311400"/>
            </a:xfrm>
            <a:custGeom>
              <a:avLst/>
              <a:gdLst>
                <a:gd name="T0" fmla="*/ 901700 w 1320800"/>
                <a:gd name="T1" fmla="*/ 2311400 h 2311400"/>
                <a:gd name="T2" fmla="*/ 889000 w 1320800"/>
                <a:gd name="T3" fmla="*/ 927100 h 2311400"/>
                <a:gd name="T4" fmla="*/ 0 w 1320800"/>
                <a:gd name="T5" fmla="*/ 939800 h 2311400"/>
                <a:gd name="T6" fmla="*/ 12700 w 1320800"/>
                <a:gd name="T7" fmla="*/ 0 h 2311400"/>
                <a:gd name="T8" fmla="*/ 1320800 w 1320800"/>
                <a:gd name="T9" fmla="*/ 0 h 2311400"/>
                <a:gd name="T10" fmla="*/ 0 60000 65536"/>
                <a:gd name="T11" fmla="*/ 0 60000 65536"/>
                <a:gd name="T12" fmla="*/ 0 60000 65536"/>
                <a:gd name="T13" fmla="*/ 0 60000 65536"/>
                <a:gd name="T14" fmla="*/ 0 60000 65536"/>
                <a:gd name="T15" fmla="*/ 0 w 1320800"/>
                <a:gd name="T16" fmla="*/ 0 h 2311400"/>
                <a:gd name="T17" fmla="*/ 1320800 w 1320800"/>
                <a:gd name="T18" fmla="*/ 2311400 h 2311400"/>
              </a:gdLst>
              <a:ahLst/>
              <a:cxnLst>
                <a:cxn ang="T10">
                  <a:pos x="T0" y="T1"/>
                </a:cxn>
                <a:cxn ang="T11">
                  <a:pos x="T2" y="T3"/>
                </a:cxn>
                <a:cxn ang="T12">
                  <a:pos x="T4" y="T5"/>
                </a:cxn>
                <a:cxn ang="T13">
                  <a:pos x="T6" y="T7"/>
                </a:cxn>
                <a:cxn ang="T14">
                  <a:pos x="T8" y="T9"/>
                </a:cxn>
              </a:cxnLst>
              <a:rect l="T15" t="T16" r="T17" b="T18"/>
              <a:pathLst>
                <a:path w="1320800" h="2311400">
                  <a:moveTo>
                    <a:pt x="901700" y="2311400"/>
                  </a:moveTo>
                  <a:lnTo>
                    <a:pt x="889000" y="927100"/>
                  </a:lnTo>
                  <a:lnTo>
                    <a:pt x="0" y="939800"/>
                  </a:lnTo>
                  <a:lnTo>
                    <a:pt x="12700" y="0"/>
                  </a:lnTo>
                  <a:lnTo>
                    <a:pt x="1320800" y="0"/>
                  </a:lnTo>
                </a:path>
              </a:pathLst>
            </a:custGeom>
            <a:noFill/>
            <a:ln w="63500">
              <a:solidFill>
                <a:srgbClr val="FF0000"/>
              </a:solidFill>
              <a:round/>
              <a:headEnd type="triangle" w="med" len="me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p>
          </p:txBody>
        </p:sp>
        <p:sp>
          <p:nvSpPr>
            <p:cNvPr id="27663" name="TextBox 5"/>
            <p:cNvSpPr txBox="1">
              <a:spLocks noChangeArrowheads="1"/>
            </p:cNvSpPr>
            <p:nvPr/>
          </p:nvSpPr>
          <p:spPr bwMode="auto">
            <a:xfrm>
              <a:off x="4298429" y="2971800"/>
              <a:ext cx="749123"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store</a:t>
              </a:r>
            </a:p>
          </p:txBody>
        </p:sp>
      </p:grpSp>
      <p:grpSp>
        <p:nvGrpSpPr>
          <p:cNvPr id="27653" name="Group 22"/>
          <p:cNvGrpSpPr>
            <a:grpSpLocks/>
          </p:cNvGrpSpPr>
          <p:nvPr/>
        </p:nvGrpSpPr>
        <p:grpSpPr bwMode="auto">
          <a:xfrm>
            <a:off x="6477000" y="1524000"/>
            <a:ext cx="1600200" cy="2743200"/>
            <a:chOff x="6477000" y="1524000"/>
            <a:chExt cx="1600200" cy="2743200"/>
          </a:xfrm>
        </p:grpSpPr>
        <p:sp>
          <p:nvSpPr>
            <p:cNvPr id="27654" name="Vertical Scroll 12"/>
            <p:cNvSpPr>
              <a:spLocks noChangeArrowheads="1"/>
            </p:cNvSpPr>
            <p:nvPr/>
          </p:nvSpPr>
          <p:spPr bwMode="auto">
            <a:xfrm>
              <a:off x="6477000" y="1524000"/>
              <a:ext cx="1600200" cy="27432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p>
          </p:txBody>
        </p:sp>
        <p:sp>
          <p:nvSpPr>
            <p:cNvPr id="27655" name="TextBox 13"/>
            <p:cNvSpPr txBox="1">
              <a:spLocks noChangeArrowheads="1"/>
            </p:cNvSpPr>
            <p:nvPr/>
          </p:nvSpPr>
          <p:spPr bwMode="auto">
            <a:xfrm>
              <a:off x="6705601" y="2438400"/>
              <a:ext cx="1082348" cy="1094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Lines of</a:t>
              </a:r>
            </a:p>
            <a:p>
              <a:r>
                <a:rPr lang="en-US" sz="1800">
                  <a:solidFill>
                    <a:srgbClr val="FF0000"/>
                  </a:solidFill>
                </a:rPr>
                <a:t>Binary</a:t>
              </a:r>
            </a:p>
            <a:p>
              <a:r>
                <a:rPr lang="en-US" sz="1800">
                  <a:solidFill>
                    <a:srgbClr val="FF0000"/>
                  </a:solidFill>
                </a:rPr>
                <a:t>code &amp; </a:t>
              </a:r>
            </a:p>
            <a:p>
              <a:r>
                <a:rPr lang="en-US" sz="1800">
                  <a:solidFill>
                    <a:srgbClr val="FF0000"/>
                  </a:solidFill>
                </a:rPr>
                <a:t>data</a:t>
              </a:r>
            </a:p>
          </p:txBody>
        </p:sp>
        <p:sp>
          <p:nvSpPr>
            <p:cNvPr id="27656" name="TextBox 14"/>
            <p:cNvSpPr txBox="1">
              <a:spLocks noChangeArrowheads="1"/>
            </p:cNvSpPr>
            <p:nvPr/>
          </p:nvSpPr>
          <p:spPr bwMode="auto">
            <a:xfrm>
              <a:off x="6629400" y="1711151"/>
              <a:ext cx="121169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10101010</a:t>
              </a:r>
            </a:p>
          </p:txBody>
        </p:sp>
        <p:sp>
          <p:nvSpPr>
            <p:cNvPr id="27657" name="TextBox 15"/>
            <p:cNvSpPr txBox="1">
              <a:spLocks noChangeArrowheads="1"/>
            </p:cNvSpPr>
            <p:nvPr/>
          </p:nvSpPr>
          <p:spPr bwMode="auto">
            <a:xfrm>
              <a:off x="6629400" y="1939751"/>
              <a:ext cx="121169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00001010</a:t>
              </a:r>
            </a:p>
          </p:txBody>
        </p:sp>
        <p:sp>
          <p:nvSpPr>
            <p:cNvPr id="27658" name="TextBox 16"/>
            <p:cNvSpPr txBox="1">
              <a:spLocks noChangeArrowheads="1"/>
            </p:cNvSpPr>
            <p:nvPr/>
          </p:nvSpPr>
          <p:spPr bwMode="auto">
            <a:xfrm>
              <a:off x="6642024" y="2168351"/>
              <a:ext cx="1186443"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01010111</a:t>
              </a:r>
            </a:p>
          </p:txBody>
        </p:sp>
        <p:sp>
          <p:nvSpPr>
            <p:cNvPr id="27659" name="TextBox 17"/>
            <p:cNvSpPr txBox="1">
              <a:spLocks noChangeArrowheads="1"/>
            </p:cNvSpPr>
            <p:nvPr/>
          </p:nvSpPr>
          <p:spPr bwMode="auto">
            <a:xfrm>
              <a:off x="6654648" y="3463751"/>
              <a:ext cx="1161195"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11101110</a:t>
              </a:r>
            </a:p>
          </p:txBody>
        </p:sp>
        <p:sp>
          <p:nvSpPr>
            <p:cNvPr id="27660" name="TextBox 18"/>
            <p:cNvSpPr txBox="1">
              <a:spLocks noChangeArrowheads="1"/>
            </p:cNvSpPr>
            <p:nvPr/>
          </p:nvSpPr>
          <p:spPr bwMode="auto">
            <a:xfrm>
              <a:off x="6648336" y="3692351"/>
              <a:ext cx="1173819"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00111011</a:t>
              </a:r>
            </a:p>
          </p:txBody>
        </p:sp>
        <p:sp>
          <p:nvSpPr>
            <p:cNvPr id="27661" name="TextBox 19"/>
            <p:cNvSpPr txBox="1">
              <a:spLocks noChangeArrowheads="1"/>
            </p:cNvSpPr>
            <p:nvPr/>
          </p:nvSpPr>
          <p:spPr bwMode="auto">
            <a:xfrm>
              <a:off x="6642024" y="3920951"/>
              <a:ext cx="1186443"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10000111</a:t>
              </a:r>
            </a:p>
          </p:txBody>
        </p:sp>
      </p:gr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latin typeface="Helvetica" charset="0"/>
                <a:ea typeface="ＭＳ Ｐゴシック" charset="0"/>
                <a:cs typeface="ＭＳ Ｐゴシック" charset="0"/>
              </a:rPr>
              <a:t>Inside the CPU - </a:t>
            </a:r>
            <a:r>
              <a:rPr lang="en-US" dirty="0">
                <a:latin typeface="Helvetica" charset="0"/>
                <a:ea typeface="ＭＳ Ｐゴシック" charset="0"/>
                <a:cs typeface="ＭＳ Ｐゴシック" charset="0"/>
              </a:rPr>
              <a:t>Building Blocks</a:t>
            </a:r>
          </a:p>
        </p:txBody>
      </p:sp>
      <p:sp>
        <p:nvSpPr>
          <p:cNvPr id="3" name="Content Placeholder 2"/>
          <p:cNvSpPr>
            <a:spLocks noGrp="1"/>
          </p:cNvSpPr>
          <p:nvPr>
            <p:ph idx="1"/>
          </p:nvPr>
        </p:nvSpPr>
        <p:spPr>
          <a:xfrm>
            <a:off x="290513" y="1066800"/>
            <a:ext cx="2833687" cy="5378450"/>
          </a:xfrm>
        </p:spPr>
        <p:txBody>
          <a:bodyPr/>
          <a:lstStyle/>
          <a:p>
            <a:pPr>
              <a:buFont typeface="Wingdings" pitchFamily="-1" charset="2"/>
              <a:buChar char="•"/>
              <a:defRPr/>
            </a:pPr>
            <a:r>
              <a:rPr lang="en-US" dirty="0" smtClean="0"/>
              <a:t>Registers</a:t>
            </a:r>
          </a:p>
          <a:p>
            <a:pPr lvl="1">
              <a:buFont typeface="Wingdings" pitchFamily="-1" charset="2"/>
              <a:buChar char="n"/>
              <a:defRPr/>
            </a:pPr>
            <a:r>
              <a:rPr lang="en-US" dirty="0" smtClean="0"/>
              <a:t>Data (16 in IA64)</a:t>
            </a:r>
          </a:p>
          <a:p>
            <a:pPr lvl="1">
              <a:buFont typeface="Wingdings" pitchFamily="-1" charset="2"/>
              <a:buChar char="n"/>
              <a:defRPr/>
            </a:pPr>
            <a:r>
              <a:rPr lang="en-US" dirty="0" smtClean="0"/>
              <a:t>Instruction register (IR) = current instruction</a:t>
            </a:r>
          </a:p>
          <a:p>
            <a:pPr lvl="1">
              <a:buFont typeface="Wingdings" pitchFamily="-1" charset="2"/>
              <a:buChar char="n"/>
              <a:defRPr/>
            </a:pPr>
            <a:r>
              <a:rPr lang="en-US" dirty="0" smtClean="0"/>
              <a:t>Program counter (PC) = pointer to next instruction in memory</a:t>
            </a:r>
          </a:p>
          <a:p>
            <a:pPr>
              <a:buFont typeface="Wingdings" pitchFamily="-1" charset="2"/>
              <a:buChar char="•"/>
              <a:defRPr/>
            </a:pPr>
            <a:r>
              <a:rPr lang="en-US" dirty="0" smtClean="0"/>
              <a:t>Control Unit (not shown)</a:t>
            </a:r>
          </a:p>
          <a:p>
            <a:pPr lvl="1">
              <a:buFont typeface="Wingdings" pitchFamily="-1" charset="2"/>
              <a:buChar char="n"/>
              <a:defRPr/>
            </a:pPr>
            <a:r>
              <a:rPr lang="en-US" dirty="0" smtClean="0"/>
              <a:t>Communicate with RAM</a:t>
            </a:r>
          </a:p>
        </p:txBody>
      </p:sp>
      <p:pic>
        <p:nvPicPr>
          <p:cNvPr id="2867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143000"/>
            <a:ext cx="4038600" cy="562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Rectangle 4"/>
          <p:cNvSpPr>
            <a:spLocks noChangeArrowheads="1"/>
          </p:cNvSpPr>
          <p:nvPr/>
        </p:nvSpPr>
        <p:spPr bwMode="auto">
          <a:xfrm>
            <a:off x="4191000" y="1905000"/>
            <a:ext cx="457200" cy="152400"/>
          </a:xfrm>
          <a:prstGeom prst="rect">
            <a:avLst/>
          </a:prstGeom>
          <a:solidFill>
            <a:srgbClr val="D0B8FF"/>
          </a:solidFill>
          <a:ln w="25400">
            <a:solidFill>
              <a:schemeClr val="tx1"/>
            </a:solidFill>
            <a:round/>
            <a:headEnd/>
            <a:tailEnd type="none" w="sm" len="sm"/>
          </a:ln>
        </p:spPr>
        <p:txBody>
          <a:bodyPr lIns="45720" rIns="45720" anchor="ctr">
            <a:spAutoFit/>
          </a:bodyPr>
          <a:lstStyle/>
          <a:p>
            <a:endParaRPr lang="en-US"/>
          </a:p>
        </p:txBody>
      </p:sp>
      <p:sp>
        <p:nvSpPr>
          <p:cNvPr id="28677" name="Rectangle 5"/>
          <p:cNvSpPr>
            <a:spLocks noChangeArrowheads="1"/>
          </p:cNvSpPr>
          <p:nvPr/>
        </p:nvSpPr>
        <p:spPr bwMode="auto">
          <a:xfrm>
            <a:off x="4648200" y="1905000"/>
            <a:ext cx="457200" cy="152400"/>
          </a:xfrm>
          <a:prstGeom prst="rect">
            <a:avLst/>
          </a:prstGeom>
          <a:solidFill>
            <a:srgbClr val="D0B8FF"/>
          </a:solidFill>
          <a:ln w="25400">
            <a:solidFill>
              <a:schemeClr val="tx1"/>
            </a:solidFill>
            <a:round/>
            <a:headEnd/>
            <a:tailEnd type="none" w="sm" len="sm"/>
          </a:ln>
        </p:spPr>
        <p:txBody>
          <a:bodyPr lIns="45720" rIns="45720" anchor="ctr">
            <a:spAutoFit/>
          </a:bodyPr>
          <a:lstStyle/>
          <a:p>
            <a:endParaRPr lang="en-US"/>
          </a:p>
        </p:txBody>
      </p:sp>
      <p:sp>
        <p:nvSpPr>
          <p:cNvPr id="28678" name="Rectangle 6"/>
          <p:cNvSpPr>
            <a:spLocks noChangeArrowheads="1"/>
          </p:cNvSpPr>
          <p:nvPr/>
        </p:nvSpPr>
        <p:spPr bwMode="auto">
          <a:xfrm>
            <a:off x="5105400" y="1905000"/>
            <a:ext cx="457200" cy="152400"/>
          </a:xfrm>
          <a:prstGeom prst="rect">
            <a:avLst/>
          </a:prstGeom>
          <a:solidFill>
            <a:srgbClr val="D0B8FF"/>
          </a:solidFill>
          <a:ln w="25400">
            <a:solidFill>
              <a:schemeClr val="tx1"/>
            </a:solidFill>
            <a:round/>
            <a:headEnd/>
            <a:tailEnd type="none" w="sm" len="sm"/>
          </a:ln>
        </p:spPr>
        <p:txBody>
          <a:bodyPr lIns="45720" rIns="45720" anchor="ctr">
            <a:spAutoFit/>
          </a:bodyPr>
          <a:lstStyle/>
          <a:p>
            <a:endParaRPr lang="en-US"/>
          </a:p>
        </p:txBody>
      </p:sp>
      <p:sp>
        <p:nvSpPr>
          <p:cNvPr id="28679" name="Rectangle 7"/>
          <p:cNvSpPr>
            <a:spLocks noChangeArrowheads="1"/>
          </p:cNvSpPr>
          <p:nvPr/>
        </p:nvSpPr>
        <p:spPr bwMode="auto">
          <a:xfrm>
            <a:off x="5562600" y="1905000"/>
            <a:ext cx="457200" cy="152400"/>
          </a:xfrm>
          <a:prstGeom prst="rect">
            <a:avLst/>
          </a:prstGeom>
          <a:solidFill>
            <a:srgbClr val="D0B8FF"/>
          </a:solidFill>
          <a:ln w="25400">
            <a:solidFill>
              <a:schemeClr val="tx1"/>
            </a:solidFill>
            <a:round/>
            <a:headEnd/>
            <a:tailEnd type="none" w="sm" len="sm"/>
          </a:ln>
        </p:spPr>
        <p:txBody>
          <a:bodyPr lIns="45720" rIns="45720" anchor="ctr">
            <a:spAutoFit/>
          </a:bodyPr>
          <a:lstStyle/>
          <a:p>
            <a:endParaRPr lang="en-US"/>
          </a:p>
        </p:txBody>
      </p:sp>
      <p:sp>
        <p:nvSpPr>
          <p:cNvPr id="28680" name="Rectangle 8"/>
          <p:cNvSpPr>
            <a:spLocks noChangeArrowheads="1"/>
          </p:cNvSpPr>
          <p:nvPr/>
        </p:nvSpPr>
        <p:spPr bwMode="auto">
          <a:xfrm>
            <a:off x="6019800" y="1905000"/>
            <a:ext cx="457200" cy="152400"/>
          </a:xfrm>
          <a:prstGeom prst="rect">
            <a:avLst/>
          </a:prstGeom>
          <a:solidFill>
            <a:srgbClr val="D0B8FF"/>
          </a:solidFill>
          <a:ln w="25400">
            <a:solidFill>
              <a:schemeClr val="tx1"/>
            </a:solidFill>
            <a:round/>
            <a:headEnd/>
            <a:tailEnd type="none" w="sm" len="sm"/>
          </a:ln>
        </p:spPr>
        <p:txBody>
          <a:bodyPr lIns="45720" rIns="45720" anchor="ctr">
            <a:spAutoFit/>
          </a:bodyPr>
          <a:lstStyle/>
          <a:p>
            <a:endParaRPr lang="en-US"/>
          </a:p>
        </p:txBody>
      </p:sp>
      <p:sp>
        <p:nvSpPr>
          <p:cNvPr id="28681" name="TextBox 10"/>
          <p:cNvSpPr txBox="1">
            <a:spLocks noChangeArrowheads="1"/>
          </p:cNvSpPr>
          <p:nvPr/>
        </p:nvSpPr>
        <p:spPr bwMode="auto">
          <a:xfrm>
            <a:off x="5029200" y="1676400"/>
            <a:ext cx="1143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200" b="0"/>
              <a:t>Data registers</a:t>
            </a:r>
          </a:p>
        </p:txBody>
      </p:sp>
      <p:cxnSp>
        <p:nvCxnSpPr>
          <p:cNvPr id="28682" name="Straight Connector 12"/>
          <p:cNvCxnSpPr>
            <a:cxnSpLocks noChangeShapeType="1"/>
            <a:stCxn id="28678" idx="2"/>
          </p:cNvCxnSpPr>
          <p:nvPr/>
        </p:nvCxnSpPr>
        <p:spPr bwMode="auto">
          <a:xfrm rot="5400000">
            <a:off x="5257801" y="2133600"/>
            <a:ext cx="152400" cy="3175"/>
          </a:xfrm>
          <a:prstGeom prst="line">
            <a:avLst/>
          </a:prstGeom>
          <a:noFill/>
          <a:ln w="50800">
            <a:solidFill>
              <a:srgbClr val="000090"/>
            </a:solidFill>
            <a:round/>
            <a:headEnd/>
            <a:tailEnd type="none" w="sm" len="sm"/>
          </a:ln>
          <a:extLst>
            <a:ext uri="{909E8E84-426E-40dd-AFC4-6F175D3DCCD1}">
              <a14:hiddenFill xmlns:a14="http://schemas.microsoft.com/office/drawing/2010/main">
                <a:noFill/>
              </a14:hiddenFill>
            </a:ext>
          </a:extLst>
        </p:spPr>
      </p:cxnSp>
      <p:sp>
        <p:nvSpPr>
          <p:cNvPr id="15" name="Rectangle 14"/>
          <p:cNvSpPr/>
          <p:nvPr/>
        </p:nvSpPr>
        <p:spPr bwMode="auto">
          <a:xfrm>
            <a:off x="7924800" y="1905000"/>
            <a:ext cx="914400" cy="3810000"/>
          </a:xfrm>
          <a:prstGeom prst="rect">
            <a:avLst/>
          </a:prstGeom>
          <a:solidFill>
            <a:schemeClr val="accent5">
              <a:lumMod val="40000"/>
              <a:lumOff val="60000"/>
            </a:schemeClr>
          </a:solidFill>
          <a:ln w="19050" cap="flat" cmpd="sng" algn="ctr">
            <a:solidFill>
              <a:schemeClr val="tx2"/>
            </a:solidFill>
            <a:prstDash val="solid"/>
            <a:round/>
            <a:headEnd type="none" w="med" len="med"/>
            <a:tailEnd type="none" w="sm" len="sm"/>
          </a:ln>
          <a:effectLst/>
        </p:spPr>
        <p:txBody>
          <a:bodyPr lIns="45720" rIns="45720" anchor="ctr">
            <a:spAutoFit/>
          </a:bodyPr>
          <a:lstStyle/>
          <a:p>
            <a:pPr>
              <a:defRPr/>
            </a:pPr>
            <a:endParaRPr lang="en-US">
              <a:latin typeface="Helvetica" pitchFamily="-108" charset="0"/>
              <a:ea typeface="+mn-ea"/>
              <a:cs typeface="+mn-cs"/>
            </a:endParaRPr>
          </a:p>
        </p:txBody>
      </p:sp>
      <p:sp>
        <p:nvSpPr>
          <p:cNvPr id="28684" name="TextBox 15"/>
          <p:cNvSpPr txBox="1">
            <a:spLocks noChangeArrowheads="1"/>
          </p:cNvSpPr>
          <p:nvPr/>
        </p:nvSpPr>
        <p:spPr bwMode="auto">
          <a:xfrm>
            <a:off x="8001000" y="3733800"/>
            <a:ext cx="70961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RAM</a:t>
            </a:r>
          </a:p>
        </p:txBody>
      </p:sp>
      <p:pic>
        <p:nvPicPr>
          <p:cNvPr id="28685" name="Picture 1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2362200"/>
            <a:ext cx="8382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 name="Straight Connector 18"/>
          <p:cNvCxnSpPr/>
          <p:nvPr/>
        </p:nvCxnSpPr>
        <p:spPr bwMode="auto">
          <a:xfrm>
            <a:off x="4419600" y="3048000"/>
            <a:ext cx="3505200" cy="1588"/>
          </a:xfrm>
          <a:prstGeom prst="line">
            <a:avLst/>
          </a:prstGeom>
          <a:ln>
            <a:solidFill>
              <a:schemeClr val="tx2">
                <a:lumMod val="75000"/>
                <a:lumOff val="25000"/>
              </a:schemeClr>
            </a:solidFill>
            <a:headEnd type="none" w="med" len="med"/>
            <a:tailEnd type="none" w="sm" len="sm"/>
          </a:ln>
        </p:spPr>
        <p:style>
          <a:lnRef idx="2">
            <a:schemeClr val="accent2"/>
          </a:lnRef>
          <a:fillRef idx="0">
            <a:schemeClr val="accent2"/>
          </a:fillRef>
          <a:effectRef idx="1">
            <a:schemeClr val="accent2"/>
          </a:effectRef>
          <a:fontRef idx="minor">
            <a:schemeClr val="tx1"/>
          </a:fontRef>
        </p:style>
      </p:cxnSp>
      <p:cxnSp>
        <p:nvCxnSpPr>
          <p:cNvPr id="20" name="Straight Connector 19"/>
          <p:cNvCxnSpPr/>
          <p:nvPr/>
        </p:nvCxnSpPr>
        <p:spPr bwMode="auto">
          <a:xfrm>
            <a:off x="3810000" y="2209800"/>
            <a:ext cx="4114800" cy="1588"/>
          </a:xfrm>
          <a:prstGeom prst="line">
            <a:avLst/>
          </a:prstGeom>
          <a:ln>
            <a:solidFill>
              <a:schemeClr val="accent4">
                <a:lumMod val="75000"/>
                <a:lumOff val="25000"/>
              </a:schemeClr>
            </a:solidFill>
            <a:headEnd type="none" w="med" len="med"/>
            <a:tailEnd type="none" w="sm" len="sm"/>
          </a:ln>
        </p:spPr>
        <p:style>
          <a:lnRef idx="2">
            <a:schemeClr val="accent2"/>
          </a:lnRef>
          <a:fillRef idx="0">
            <a:schemeClr val="accent2"/>
          </a:fillRef>
          <a:effectRef idx="1">
            <a:schemeClr val="accent2"/>
          </a:effectRef>
          <a:fontRef idx="minor">
            <a:schemeClr val="tx1"/>
          </a:fontRef>
        </p:style>
      </p:cxn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Arithmetic Logic Unit (ALU) of CPU</a:t>
            </a:r>
          </a:p>
        </p:txBody>
      </p:sp>
      <p:sp>
        <p:nvSpPr>
          <p:cNvPr id="3" name="Content Placeholder 2"/>
          <p:cNvSpPr>
            <a:spLocks noGrp="1"/>
          </p:cNvSpPr>
          <p:nvPr>
            <p:ph idx="1"/>
          </p:nvPr>
        </p:nvSpPr>
        <p:spPr/>
        <p:txBody>
          <a:bodyPr/>
          <a:lstStyle/>
          <a:p>
            <a:pPr>
              <a:defRPr/>
            </a:pPr>
            <a:r>
              <a:rPr lang="en-US" dirty="0">
                <a:latin typeface="Helvetica" charset="0"/>
                <a:ea typeface="ＭＳ Ｐゴシック" charset="0"/>
                <a:cs typeface="ＭＳ Ｐゴシック" charset="0"/>
              </a:rPr>
              <a:t>Performs two types of operations</a:t>
            </a:r>
          </a:p>
          <a:p>
            <a:pPr lvl="1">
              <a:defRPr/>
            </a:pPr>
            <a:r>
              <a:rPr lang="en-US" dirty="0">
                <a:latin typeface="Helvetica" charset="0"/>
                <a:ea typeface="ＭＳ Ｐゴシック" charset="0"/>
              </a:rPr>
              <a:t>Arithmetic: ADD, SUBTRACT, etc.</a:t>
            </a:r>
          </a:p>
          <a:p>
            <a:pPr lvl="1">
              <a:defRPr/>
            </a:pPr>
            <a:r>
              <a:rPr lang="en-US" dirty="0">
                <a:latin typeface="Helvetica" charset="0"/>
                <a:ea typeface="ＭＳ Ｐゴシック" charset="0"/>
              </a:rPr>
              <a:t>Logic: AND, OR, NOT, XOR, &gt;, &lt;</a:t>
            </a:r>
          </a:p>
          <a:p>
            <a:pPr>
              <a:defRPr/>
            </a:pPr>
            <a:r>
              <a:rPr lang="en-US" dirty="0">
                <a:latin typeface="Helvetica" charset="0"/>
                <a:ea typeface="ＭＳ Ｐゴシック" charset="0"/>
                <a:cs typeface="ＭＳ Ｐゴシック" charset="0"/>
              </a:rPr>
              <a:t>In the picture,</a:t>
            </a:r>
          </a:p>
          <a:p>
            <a:pPr lvl="1">
              <a:defRPr/>
            </a:pPr>
            <a:r>
              <a:rPr lang="en-US" dirty="0">
                <a:latin typeface="Helvetica" charset="0"/>
                <a:ea typeface="ＭＳ Ｐゴシック" charset="0"/>
              </a:rPr>
              <a:t>A and B are the input data or operands</a:t>
            </a:r>
          </a:p>
          <a:p>
            <a:pPr lvl="1">
              <a:defRPr/>
            </a:pPr>
            <a:r>
              <a:rPr lang="en-US" dirty="0">
                <a:latin typeface="Helvetica" charset="0"/>
                <a:ea typeface="ＭＳ Ｐゴシック" charset="0"/>
              </a:rPr>
              <a:t>F = function to perform, i.e. +, -, AND, XOR, etc.</a:t>
            </a:r>
          </a:p>
          <a:p>
            <a:pPr lvl="1">
              <a:defRPr/>
            </a:pPr>
            <a:r>
              <a:rPr lang="en-US" dirty="0">
                <a:latin typeface="Helvetica" charset="0"/>
                <a:ea typeface="ＭＳ Ｐゴシック" charset="0"/>
              </a:rPr>
              <a:t>R = result</a:t>
            </a:r>
          </a:p>
          <a:p>
            <a:pPr lvl="1">
              <a:defRPr/>
            </a:pPr>
            <a:r>
              <a:rPr lang="en-US" dirty="0">
                <a:latin typeface="Helvetica" charset="0"/>
                <a:ea typeface="ＭＳ Ｐゴシック" charset="0"/>
              </a:rPr>
              <a:t>D = any flags due to operation, such as a carry, overflow, sign, etc.</a:t>
            </a:r>
          </a:p>
          <a:p>
            <a:pPr>
              <a:defRPr/>
            </a:pPr>
            <a:r>
              <a:rPr lang="en-US" dirty="0">
                <a:latin typeface="Helvetica" charset="0"/>
                <a:ea typeface="ＭＳ Ｐゴシック" charset="0"/>
                <a:cs typeface="ＭＳ Ｐゴシック" charset="0"/>
              </a:rPr>
              <a:t>A, B, and R are all stored in registers</a:t>
            </a:r>
          </a:p>
          <a:p>
            <a:pPr lvl="1">
              <a:defRPr/>
            </a:pPr>
            <a:r>
              <a:rPr lang="en-US" dirty="0">
                <a:latin typeface="Helvetica" charset="0"/>
                <a:ea typeface="ＭＳ Ｐゴシック" charset="0"/>
              </a:rPr>
              <a:t>As we will see, one type of instruction moves instructions and data to/from CPU from/to memory</a:t>
            </a:r>
          </a:p>
          <a:p>
            <a:pPr lvl="2">
              <a:defRPr/>
            </a:pPr>
            <a:r>
              <a:rPr lang="en-US" sz="2000" dirty="0">
                <a:latin typeface="Helvetica" charset="0"/>
                <a:ea typeface="ＭＳ Ｐゴシック" charset="0"/>
              </a:rPr>
              <a:t>i.e. fetch A and B from memory, move R to memory</a:t>
            </a:r>
          </a:p>
          <a:p>
            <a:pPr lvl="1">
              <a:defRPr/>
            </a:pPr>
            <a:r>
              <a:rPr lang="en-US" dirty="0">
                <a:latin typeface="Helvetica" charset="0"/>
                <a:ea typeface="ＭＳ Ｐゴシック" charset="0"/>
              </a:rPr>
              <a:t>Another type of instruction uses ALU to operate on this data</a:t>
            </a:r>
          </a:p>
        </p:txBody>
      </p:sp>
      <p:pic>
        <p:nvPicPr>
          <p:cNvPr id="29699"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1600200"/>
            <a:ext cx="27940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Layout of a Program in Memory</a:t>
            </a:r>
          </a:p>
        </p:txBody>
      </p:sp>
      <p:pic>
        <p:nvPicPr>
          <p:cNvPr id="30722"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600200"/>
            <a:ext cx="5870575" cy="481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290513" y="1220788"/>
            <a:ext cx="3976687" cy="5224462"/>
          </a:xfrm>
        </p:spPr>
        <p:txBody>
          <a:bodyPr/>
          <a:lstStyle/>
          <a:p>
            <a:pPr>
              <a:defRPr/>
            </a:pPr>
            <a:r>
              <a:rPr lang="en-US" dirty="0" smtClean="0">
                <a:latin typeface="Helvetica" charset="0"/>
                <a:ea typeface="ＭＳ Ｐゴシック" charset="0"/>
                <a:cs typeface="ＭＳ Ｐゴシック" charset="0"/>
              </a:rPr>
              <a:t>Program memory is divided into 4 sections</a:t>
            </a:r>
          </a:p>
          <a:p>
            <a:pPr marL="955675" lvl="1" indent="-457200">
              <a:buFont typeface="+mj-lt"/>
              <a:buAutoNum type="arabicPeriod"/>
              <a:defRPr/>
            </a:pPr>
            <a:r>
              <a:rPr lang="en-US" dirty="0" smtClean="0">
                <a:latin typeface="Helvetica" charset="0"/>
                <a:ea typeface="ＭＳ Ｐゴシック" charset="0"/>
                <a:cs typeface="ＭＳ Ｐゴシック" charset="0"/>
              </a:rPr>
              <a:t>Code</a:t>
            </a:r>
          </a:p>
          <a:p>
            <a:pPr marL="955675" lvl="1" indent="-457200">
              <a:buFont typeface="+mj-lt"/>
              <a:buAutoNum type="arabicPeriod"/>
              <a:defRPr/>
            </a:pPr>
            <a:r>
              <a:rPr lang="en-US" dirty="0" smtClean="0">
                <a:latin typeface="Helvetica" charset="0"/>
                <a:ea typeface="ＭＳ Ｐゴシック" charset="0"/>
                <a:cs typeface="ＭＳ Ｐゴシック" charset="0"/>
              </a:rPr>
              <a:t>Data</a:t>
            </a:r>
          </a:p>
          <a:p>
            <a:pPr marL="955675" lvl="1" indent="-457200">
              <a:buFont typeface="+mj-lt"/>
              <a:buAutoNum type="arabicPeriod"/>
              <a:defRPr/>
            </a:pPr>
            <a:r>
              <a:rPr lang="en-US" dirty="0" smtClean="0">
                <a:latin typeface="Helvetica" charset="0"/>
                <a:ea typeface="ＭＳ Ｐゴシック" charset="0"/>
                <a:cs typeface="ＭＳ Ｐゴシック" charset="0"/>
              </a:rPr>
              <a:t>Heap</a:t>
            </a:r>
          </a:p>
          <a:p>
            <a:pPr marL="955675" lvl="1" indent="-457200">
              <a:buFont typeface="+mj-lt"/>
              <a:buAutoNum type="arabicPeriod"/>
              <a:defRPr/>
            </a:pPr>
            <a:r>
              <a:rPr lang="en-US" dirty="0" smtClean="0">
                <a:latin typeface="Helvetica" charset="0"/>
                <a:ea typeface="ＭＳ Ｐゴシック" charset="0"/>
                <a:cs typeface="ＭＳ Ｐゴシック" charset="0"/>
              </a:rPr>
              <a:t>Stack</a:t>
            </a:r>
            <a:endParaRPr lang="en-US" dirty="0">
              <a:latin typeface="Helvetica" charset="0"/>
              <a:ea typeface="ＭＳ Ｐゴシック" charset="0"/>
            </a:endParaRPr>
          </a:p>
          <a:p>
            <a:pPr>
              <a:defRPr/>
            </a:pPr>
            <a:r>
              <a:rPr lang="en-US" dirty="0">
                <a:latin typeface="Helvetica" charset="0"/>
                <a:ea typeface="ＭＳ Ｐゴシック" charset="0"/>
                <a:cs typeface="ＭＳ Ｐゴシック" charset="0"/>
              </a:rPr>
              <a:t>Stack grows down from high memory by convention on IA32</a:t>
            </a:r>
          </a:p>
          <a:p>
            <a:pPr>
              <a:defRPr/>
            </a:pPr>
            <a:r>
              <a:rPr lang="en-US" dirty="0" smtClean="0">
                <a:latin typeface="Helvetica" charset="0"/>
                <a:ea typeface="ＭＳ Ｐゴシック" charset="0"/>
                <a:cs typeface="ＭＳ Ｐゴシック" charset="0"/>
              </a:rPr>
              <a:t>Heap </a:t>
            </a:r>
            <a:r>
              <a:rPr lang="en-US" dirty="0">
                <a:latin typeface="Helvetica" charset="0"/>
                <a:ea typeface="ＭＳ Ｐゴシック" charset="0"/>
                <a:cs typeface="ＭＳ Ｐゴシック" charset="0"/>
              </a:rPr>
              <a:t>grows up from low memory by </a:t>
            </a:r>
            <a:r>
              <a:rPr lang="en-US" dirty="0" smtClean="0">
                <a:latin typeface="Helvetica" charset="0"/>
                <a:ea typeface="ＭＳ Ｐゴシック" charset="0"/>
                <a:cs typeface="ＭＳ Ｐゴシック" charset="0"/>
              </a:rPr>
              <a:t>convention</a:t>
            </a:r>
            <a:endParaRPr lang="en-US" dirty="0">
              <a:latin typeface="Helvetica" charset="0"/>
              <a:ea typeface="ＭＳ Ｐゴシック" charset="0"/>
              <a:cs typeface="ＭＳ Ｐゴシック" charset="0"/>
            </a:endParaRPr>
          </a:p>
          <a:p>
            <a:pPr>
              <a:defRPr/>
            </a:pPr>
            <a:endParaRPr lang="en-US" dirty="0">
              <a:latin typeface="Helvetica" charset="0"/>
              <a:ea typeface="ＭＳ Ｐゴシック" charset="0"/>
              <a:cs typeface="ＭＳ Ｐゴシック" charset="0"/>
            </a:endParaRPr>
          </a:p>
        </p:txBody>
      </p:sp>
      <p:cxnSp>
        <p:nvCxnSpPr>
          <p:cNvPr id="30724" name="Straight Arrow Connector 5"/>
          <p:cNvCxnSpPr>
            <a:cxnSpLocks noChangeShapeType="1"/>
          </p:cNvCxnSpPr>
          <p:nvPr/>
        </p:nvCxnSpPr>
        <p:spPr bwMode="auto">
          <a:xfrm rot="5400000" flipH="1" flipV="1">
            <a:off x="2705101" y="4000500"/>
            <a:ext cx="3124200" cy="3175"/>
          </a:xfrm>
          <a:prstGeom prst="straightConnector1">
            <a:avLst/>
          </a:prstGeom>
          <a:noFill/>
          <a:ln w="19050">
            <a:solidFill>
              <a:schemeClr val="tx2"/>
            </a:solidFill>
            <a:round/>
            <a:headEnd/>
            <a:tailEnd type="arrow" w="med" len="med"/>
          </a:ln>
          <a:extLst>
            <a:ext uri="{909E8E84-426E-40dd-AFC4-6F175D3DCCD1}">
              <a14:hiddenFill xmlns:a14="http://schemas.microsoft.com/office/drawing/2010/main">
                <a:noFill/>
              </a14:hiddenFill>
            </a:ext>
          </a:extLst>
        </p:spPr>
      </p:cxnSp>
      <p:sp>
        <p:nvSpPr>
          <p:cNvPr id="30725" name="TextBox 6"/>
          <p:cNvSpPr txBox="1">
            <a:spLocks noChangeArrowheads="1"/>
          </p:cNvSpPr>
          <p:nvPr/>
        </p:nvSpPr>
        <p:spPr bwMode="auto">
          <a:xfrm>
            <a:off x="4038600" y="2071688"/>
            <a:ext cx="508000"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400" b="0">
                <a:latin typeface="Courier" charset="0"/>
                <a:cs typeface="Courier" charset="0"/>
              </a:rPr>
              <a:t>MAX</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dissolve">
                                      <p:cBhvr>
                                        <p:cTn id="19" dur="500"/>
                                        <p:tgtEl>
                                          <p:spTgt spid="3">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dissolv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latin typeface="Helvetica" charset="0"/>
                <a:ea typeface="ＭＳ Ｐゴシック" charset="0"/>
                <a:cs typeface="ＭＳ Ｐゴシック" charset="0"/>
              </a:rPr>
              <a:t>Cache For Faster Data/Code Access</a:t>
            </a:r>
            <a:endParaRPr lang="en-US" dirty="0">
              <a:latin typeface="Helvetica" charset="0"/>
              <a:ea typeface="ＭＳ Ｐゴシック" charset="0"/>
              <a:cs typeface="ＭＳ Ｐゴシック" charset="0"/>
            </a:endParaRPr>
          </a:p>
        </p:txBody>
      </p:sp>
      <p:sp>
        <p:nvSpPr>
          <p:cNvPr id="3" name="Content Placeholder 2"/>
          <p:cNvSpPr>
            <a:spLocks noGrp="1"/>
          </p:cNvSpPr>
          <p:nvPr>
            <p:ph idx="1"/>
          </p:nvPr>
        </p:nvSpPr>
        <p:spPr/>
        <p:txBody>
          <a:bodyPr/>
          <a:lstStyle/>
          <a:p>
            <a:pPr marL="0" indent="0">
              <a:buFont typeface="Wingdings" charset="0"/>
              <a:buNone/>
              <a:defRPr/>
            </a:pPr>
            <a:r>
              <a:rPr lang="en-US" dirty="0" smtClean="0">
                <a:latin typeface="Helvetica" charset="0"/>
                <a:ea typeface="ＭＳ Ｐゴシック" charset="0"/>
                <a:cs typeface="ＭＳ Ｐゴシック" charset="0"/>
              </a:rPr>
              <a:t> </a:t>
            </a:r>
            <a:endParaRPr lang="en-US" dirty="0">
              <a:latin typeface="Helvetica" charset="0"/>
              <a:ea typeface="ＭＳ Ｐゴシック" charset="0"/>
              <a:cs typeface="ＭＳ Ｐゴシック" charset="0"/>
            </a:endParaRPr>
          </a:p>
        </p:txBody>
      </p:sp>
      <p:pic>
        <p:nvPicPr>
          <p:cNvPr id="32771"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00200"/>
            <a:ext cx="655320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72" name="Group 22"/>
          <p:cNvGrpSpPr>
            <a:grpSpLocks/>
          </p:cNvGrpSpPr>
          <p:nvPr/>
        </p:nvGrpSpPr>
        <p:grpSpPr bwMode="auto">
          <a:xfrm>
            <a:off x="6477000" y="1524000"/>
            <a:ext cx="1600200" cy="2743200"/>
            <a:chOff x="6477000" y="1524000"/>
            <a:chExt cx="1600200" cy="2743200"/>
          </a:xfrm>
        </p:grpSpPr>
        <p:sp>
          <p:nvSpPr>
            <p:cNvPr id="32777" name="Vertical Scroll 12"/>
            <p:cNvSpPr>
              <a:spLocks noChangeArrowheads="1"/>
            </p:cNvSpPr>
            <p:nvPr/>
          </p:nvSpPr>
          <p:spPr bwMode="auto">
            <a:xfrm>
              <a:off x="6477000" y="1524000"/>
              <a:ext cx="1600200" cy="27432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p>
          </p:txBody>
        </p:sp>
        <p:sp>
          <p:nvSpPr>
            <p:cNvPr id="32778" name="TextBox 13"/>
            <p:cNvSpPr txBox="1">
              <a:spLocks noChangeArrowheads="1"/>
            </p:cNvSpPr>
            <p:nvPr/>
          </p:nvSpPr>
          <p:spPr bwMode="auto">
            <a:xfrm>
              <a:off x="6705601" y="2438400"/>
              <a:ext cx="1082348" cy="1094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00"/>
                  </a:solidFill>
                </a:rPr>
                <a:t>Lines of</a:t>
              </a:r>
            </a:p>
            <a:p>
              <a:r>
                <a:rPr lang="en-US" sz="1800">
                  <a:solidFill>
                    <a:srgbClr val="000000"/>
                  </a:solidFill>
                </a:rPr>
                <a:t>Binary</a:t>
              </a:r>
            </a:p>
            <a:p>
              <a:r>
                <a:rPr lang="en-US" sz="1800">
                  <a:solidFill>
                    <a:srgbClr val="000000"/>
                  </a:solidFill>
                </a:rPr>
                <a:t>code &amp; </a:t>
              </a:r>
            </a:p>
            <a:p>
              <a:r>
                <a:rPr lang="en-US" sz="1800">
                  <a:solidFill>
                    <a:srgbClr val="000000"/>
                  </a:solidFill>
                </a:rPr>
                <a:t>data</a:t>
              </a:r>
            </a:p>
          </p:txBody>
        </p:sp>
        <p:sp>
          <p:nvSpPr>
            <p:cNvPr id="32779" name="TextBox 14"/>
            <p:cNvSpPr txBox="1">
              <a:spLocks noChangeArrowheads="1"/>
            </p:cNvSpPr>
            <p:nvPr/>
          </p:nvSpPr>
          <p:spPr bwMode="auto">
            <a:xfrm>
              <a:off x="6629400" y="1711151"/>
              <a:ext cx="121169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00"/>
                  </a:solidFill>
                </a:rPr>
                <a:t>10101010</a:t>
              </a:r>
            </a:p>
          </p:txBody>
        </p:sp>
        <p:sp>
          <p:nvSpPr>
            <p:cNvPr id="32780" name="TextBox 15"/>
            <p:cNvSpPr txBox="1">
              <a:spLocks noChangeArrowheads="1"/>
            </p:cNvSpPr>
            <p:nvPr/>
          </p:nvSpPr>
          <p:spPr bwMode="auto">
            <a:xfrm>
              <a:off x="6629400" y="1939751"/>
              <a:ext cx="121169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00"/>
                  </a:solidFill>
                </a:rPr>
                <a:t>00001010</a:t>
              </a:r>
            </a:p>
          </p:txBody>
        </p:sp>
        <p:sp>
          <p:nvSpPr>
            <p:cNvPr id="32781" name="TextBox 16"/>
            <p:cNvSpPr txBox="1">
              <a:spLocks noChangeArrowheads="1"/>
            </p:cNvSpPr>
            <p:nvPr/>
          </p:nvSpPr>
          <p:spPr bwMode="auto">
            <a:xfrm>
              <a:off x="6642024" y="2168351"/>
              <a:ext cx="1186443"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00"/>
                  </a:solidFill>
                </a:rPr>
                <a:t>01010111</a:t>
              </a:r>
            </a:p>
          </p:txBody>
        </p:sp>
        <p:sp>
          <p:nvSpPr>
            <p:cNvPr id="32782" name="TextBox 17"/>
            <p:cNvSpPr txBox="1">
              <a:spLocks noChangeArrowheads="1"/>
            </p:cNvSpPr>
            <p:nvPr/>
          </p:nvSpPr>
          <p:spPr bwMode="auto">
            <a:xfrm>
              <a:off x="6654648" y="3463751"/>
              <a:ext cx="1161195"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00"/>
                  </a:solidFill>
                </a:rPr>
                <a:t>11101110</a:t>
              </a:r>
            </a:p>
          </p:txBody>
        </p:sp>
        <p:sp>
          <p:nvSpPr>
            <p:cNvPr id="32783" name="TextBox 18"/>
            <p:cNvSpPr txBox="1">
              <a:spLocks noChangeArrowheads="1"/>
            </p:cNvSpPr>
            <p:nvPr/>
          </p:nvSpPr>
          <p:spPr bwMode="auto">
            <a:xfrm>
              <a:off x="6648336" y="3692351"/>
              <a:ext cx="1173819"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00"/>
                  </a:solidFill>
                </a:rPr>
                <a:t>00111011</a:t>
              </a:r>
            </a:p>
          </p:txBody>
        </p:sp>
        <p:sp>
          <p:nvSpPr>
            <p:cNvPr id="32784" name="TextBox 19"/>
            <p:cNvSpPr txBox="1">
              <a:spLocks noChangeArrowheads="1"/>
            </p:cNvSpPr>
            <p:nvPr/>
          </p:nvSpPr>
          <p:spPr bwMode="auto">
            <a:xfrm>
              <a:off x="6642024" y="3920951"/>
              <a:ext cx="1186443"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00"/>
                  </a:solidFill>
                </a:rPr>
                <a:t>10000111</a:t>
              </a:r>
            </a:p>
          </p:txBody>
        </p:sp>
      </p:grpSp>
      <p:grpSp>
        <p:nvGrpSpPr>
          <p:cNvPr id="7" name="Group 6"/>
          <p:cNvGrpSpPr>
            <a:grpSpLocks/>
          </p:cNvGrpSpPr>
          <p:nvPr/>
        </p:nvGrpSpPr>
        <p:grpSpPr bwMode="auto">
          <a:xfrm>
            <a:off x="3276600" y="2590800"/>
            <a:ext cx="2286000" cy="1676400"/>
            <a:chOff x="3276600" y="2590800"/>
            <a:chExt cx="2286000" cy="1676400"/>
          </a:xfrm>
        </p:grpSpPr>
        <p:sp>
          <p:nvSpPr>
            <p:cNvPr id="4" name="Curved Left Arrow 3"/>
            <p:cNvSpPr/>
            <p:nvPr/>
          </p:nvSpPr>
          <p:spPr bwMode="auto">
            <a:xfrm>
              <a:off x="3276600" y="3200400"/>
              <a:ext cx="2286000" cy="1066800"/>
            </a:xfrm>
            <a:prstGeom prst="curvedLeftArrow">
              <a:avLst/>
            </a:prstGeom>
            <a:solidFill>
              <a:schemeClr val="accent1">
                <a:lumMod val="60000"/>
                <a:lumOff val="40000"/>
              </a:schemeClr>
            </a:solidFill>
            <a:ln w="19050" cap="flat" cmpd="sng" algn="ctr">
              <a:solidFill>
                <a:schemeClr val="tx2"/>
              </a:solidFill>
              <a:prstDash val="solid"/>
              <a:round/>
              <a:headEnd type="none" w="med" len="med"/>
              <a:tailEnd type="none" w="sm" len="sm"/>
            </a:ln>
            <a:effectLst/>
          </p:spPr>
          <p:txBody>
            <a:bodyPr wrap="none" lIns="45720" rIns="45720" anchor="ctr">
              <a:spAutoFit/>
            </a:bodyPr>
            <a:lstStyle/>
            <a:p>
              <a:pPr>
                <a:defRPr/>
              </a:pPr>
              <a:endParaRPr lang="en-US">
                <a:latin typeface="Helvetica" pitchFamily="-108" charset="0"/>
              </a:endParaRPr>
            </a:p>
          </p:txBody>
        </p:sp>
        <p:sp>
          <p:nvSpPr>
            <p:cNvPr id="32776" name="TextBox 4"/>
            <p:cNvSpPr txBox="1">
              <a:spLocks noChangeArrowheads="1"/>
            </p:cNvSpPr>
            <p:nvPr/>
          </p:nvSpPr>
          <p:spPr bwMode="auto">
            <a:xfrm>
              <a:off x="4114800" y="2590800"/>
              <a:ext cx="787395"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2000">
                  <a:solidFill>
                    <a:srgbClr val="FF0000"/>
                  </a:solidFill>
                </a:rPr>
                <a:t>Slow</a:t>
              </a:r>
            </a:p>
          </p:txBody>
        </p:sp>
      </p:grpSp>
      <p:sp>
        <p:nvSpPr>
          <p:cNvPr id="6" name="Rectangle 5"/>
          <p:cNvSpPr/>
          <p:nvPr/>
        </p:nvSpPr>
        <p:spPr bwMode="auto">
          <a:xfrm>
            <a:off x="1143000" y="2819400"/>
            <a:ext cx="785813" cy="595313"/>
          </a:xfrm>
          <a:prstGeom prst="rect">
            <a:avLst/>
          </a:prstGeom>
          <a:noFill/>
          <a:ln w="19050" cap="flat" cmpd="sng" algn="ctr">
            <a:solidFill>
              <a:schemeClr val="tx2"/>
            </a:solidFill>
            <a:prstDash val="solid"/>
            <a:round/>
            <a:headEnd type="none" w="med" len="med"/>
            <a:tailEnd type="none" w="sm" len="sm"/>
          </a:ln>
          <a:effectLst/>
        </p:spPr>
        <p:txBody>
          <a:bodyPr wrap="none" lIns="45720" rIns="45720" anchor="ctr">
            <a:spAutoFit/>
          </a:bodyPr>
          <a:lstStyle/>
          <a:p>
            <a:pPr>
              <a:defRPr/>
            </a:pPr>
            <a:r>
              <a:rPr lang="en-US" dirty="0">
                <a:solidFill>
                  <a:schemeClr val="accent1">
                    <a:lumMod val="60000"/>
                    <a:lumOff val="40000"/>
                  </a:schemeClr>
                </a:solidFill>
                <a:latin typeface="Helvetica" pitchFamily="-108" charset="0"/>
              </a:rPr>
              <a:t>Fast</a:t>
            </a:r>
          </a:p>
          <a:p>
            <a:pPr>
              <a:defRPr/>
            </a:pPr>
            <a:r>
              <a:rPr lang="en-US" dirty="0">
                <a:solidFill>
                  <a:schemeClr val="accent1">
                    <a:lumMod val="60000"/>
                    <a:lumOff val="40000"/>
                  </a:schemeClr>
                </a:solidFill>
                <a:latin typeface="Helvetica" pitchFamily="-108" charset="0"/>
              </a:rPr>
              <a:t>Cache</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latin typeface="Helvetica" charset="0"/>
                <a:ea typeface="ＭＳ Ｐゴシック" charset="0"/>
                <a:cs typeface="ＭＳ Ｐゴシック" charset="0"/>
              </a:rPr>
              <a:t>Goal of </a:t>
            </a:r>
            <a:r>
              <a:rPr lang="en-US" dirty="0" smtClean="0">
                <a:latin typeface="Helvetica" charset="0"/>
                <a:ea typeface="ＭＳ Ｐゴシック" charset="0"/>
                <a:cs typeface="ＭＳ Ｐゴシック" charset="0"/>
              </a:rPr>
              <a:t>2400:</a:t>
            </a:r>
            <a:endParaRPr lang="en-US" dirty="0">
              <a:latin typeface="Helvetica" charset="0"/>
              <a:ea typeface="ＭＳ Ｐゴシック" charset="0"/>
              <a:cs typeface="ＭＳ Ｐゴシック" charset="0"/>
            </a:endParaRPr>
          </a:p>
        </p:txBody>
      </p:sp>
      <p:sp>
        <p:nvSpPr>
          <p:cNvPr id="3" name="Content Placeholder 2"/>
          <p:cNvSpPr>
            <a:spLocks noGrp="1"/>
          </p:cNvSpPr>
          <p:nvPr>
            <p:ph idx="1"/>
          </p:nvPr>
        </p:nvSpPr>
        <p:spPr>
          <a:xfrm>
            <a:off x="290513" y="1220788"/>
            <a:ext cx="8307387" cy="1827212"/>
          </a:xfrm>
        </p:spPr>
        <p:txBody>
          <a:bodyPr/>
          <a:lstStyle/>
          <a:p>
            <a:pPr>
              <a:defRPr/>
            </a:pPr>
            <a:r>
              <a:rPr lang="en-US" sz="2800" dirty="0" smtClean="0">
                <a:latin typeface="Helvetica" charset="0"/>
                <a:ea typeface="ＭＳ Ｐゴシック" charset="0"/>
                <a:cs typeface="ＭＳ Ｐゴシック" charset="0"/>
              </a:rPr>
              <a:t>Learn how a computer works!</a:t>
            </a:r>
          </a:p>
          <a:p>
            <a:pPr marL="498475" lvl="1" indent="0">
              <a:buFont typeface="Wingdings" charset="0"/>
              <a:buNone/>
              <a:defRPr/>
            </a:pPr>
            <a:endParaRPr lang="en-US" dirty="0">
              <a:latin typeface="Helvetica" charset="0"/>
              <a:ea typeface="ＭＳ Ｐゴシック" charset="0"/>
              <a:cs typeface="ＭＳ Ｐゴシック" charset="0"/>
            </a:endParaRPr>
          </a:p>
          <a:p>
            <a:pPr marL="498475" lvl="1" indent="0">
              <a:buFont typeface="Wingdings" charset="0"/>
              <a:buNone/>
              <a:defRPr/>
            </a:pPr>
            <a:r>
              <a:rPr lang="en-US" dirty="0" smtClean="0">
                <a:latin typeface="Helvetica" charset="0"/>
                <a:ea typeface="ＭＳ Ｐゴシック" charset="0"/>
                <a:cs typeface="ＭＳ Ｐゴシック" charset="0"/>
              </a:rPr>
              <a:t>More precisely, how software </a:t>
            </a:r>
            <a:r>
              <a:rPr lang="en-US" dirty="0">
                <a:latin typeface="Helvetica" charset="0"/>
                <a:ea typeface="ＭＳ Ｐゴシック" charset="0"/>
                <a:cs typeface="ＭＳ Ｐゴシック" charset="0"/>
              </a:rPr>
              <a:t>executes on </a:t>
            </a:r>
            <a:r>
              <a:rPr lang="en-US" dirty="0" smtClean="0">
                <a:latin typeface="Helvetica" charset="0"/>
                <a:ea typeface="ＭＳ Ｐゴシック" charset="0"/>
                <a:cs typeface="ＭＳ Ｐゴシック" charset="0"/>
              </a:rPr>
              <a:t>modern computer hardware</a:t>
            </a:r>
            <a:endParaRPr lang="en-US" i="1" dirty="0">
              <a:solidFill>
                <a:srgbClr val="FF0000"/>
              </a:solidFill>
              <a:latin typeface="Helvetica" charset="0"/>
              <a:ea typeface="ＭＳ Ｐゴシック" charset="0"/>
              <a:cs typeface="ＭＳ Ｐゴシック" charset="0"/>
            </a:endParaRPr>
          </a:p>
        </p:txBody>
      </p:sp>
      <p:grpSp>
        <p:nvGrpSpPr>
          <p:cNvPr id="4" name="Group 23"/>
          <p:cNvGrpSpPr>
            <a:grpSpLocks/>
          </p:cNvGrpSpPr>
          <p:nvPr/>
        </p:nvGrpSpPr>
        <p:grpSpPr bwMode="auto">
          <a:xfrm>
            <a:off x="304800" y="3581400"/>
            <a:ext cx="1600200" cy="2743200"/>
            <a:chOff x="304800" y="3581400"/>
            <a:chExt cx="1600200" cy="2743200"/>
          </a:xfrm>
        </p:grpSpPr>
        <p:sp>
          <p:nvSpPr>
            <p:cNvPr id="7183" name="Vertical Scroll 3"/>
            <p:cNvSpPr>
              <a:spLocks noChangeArrowheads="1"/>
            </p:cNvSpPr>
            <p:nvPr/>
          </p:nvSpPr>
          <p:spPr bwMode="auto">
            <a:xfrm>
              <a:off x="304800" y="3581400"/>
              <a:ext cx="1600200" cy="27432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p>
          </p:txBody>
        </p:sp>
        <p:sp>
          <p:nvSpPr>
            <p:cNvPr id="7184" name="TextBox 4"/>
            <p:cNvSpPr txBox="1">
              <a:spLocks noChangeArrowheads="1"/>
            </p:cNvSpPr>
            <p:nvPr/>
          </p:nvSpPr>
          <p:spPr bwMode="auto">
            <a:xfrm>
              <a:off x="559232" y="4572000"/>
              <a:ext cx="1031014" cy="844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Python, </a:t>
              </a:r>
            </a:p>
            <a:p>
              <a:r>
                <a:rPr lang="en-US" sz="1800"/>
                <a:t>Java,</a:t>
              </a:r>
            </a:p>
            <a:p>
              <a:r>
                <a:rPr lang="en-US" sz="1800"/>
                <a:t>C code</a:t>
              </a:r>
            </a:p>
          </p:txBody>
        </p:sp>
        <p:cxnSp>
          <p:nvCxnSpPr>
            <p:cNvPr id="7185" name="Straight Connector 6"/>
            <p:cNvCxnSpPr>
              <a:cxnSpLocks noChangeShapeType="1"/>
            </p:cNvCxnSpPr>
            <p:nvPr/>
          </p:nvCxnSpPr>
          <p:spPr bwMode="auto">
            <a:xfrm>
              <a:off x="685800" y="39624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7186" name="Straight Connector 7"/>
            <p:cNvCxnSpPr>
              <a:cxnSpLocks noChangeShapeType="1"/>
            </p:cNvCxnSpPr>
            <p:nvPr/>
          </p:nvCxnSpPr>
          <p:spPr bwMode="auto">
            <a:xfrm>
              <a:off x="685800" y="41148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7187" name="Straight Connector 8"/>
            <p:cNvCxnSpPr>
              <a:cxnSpLocks noChangeShapeType="1"/>
            </p:cNvCxnSpPr>
            <p:nvPr/>
          </p:nvCxnSpPr>
          <p:spPr bwMode="auto">
            <a:xfrm>
              <a:off x="685800" y="42672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7188" name="Straight Connector 9"/>
            <p:cNvCxnSpPr>
              <a:cxnSpLocks noChangeShapeType="1"/>
            </p:cNvCxnSpPr>
            <p:nvPr/>
          </p:nvCxnSpPr>
          <p:spPr bwMode="auto">
            <a:xfrm>
              <a:off x="685800" y="44196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7189" name="Straight Connector 11"/>
            <p:cNvCxnSpPr>
              <a:cxnSpLocks noChangeShapeType="1"/>
            </p:cNvCxnSpPr>
            <p:nvPr/>
          </p:nvCxnSpPr>
          <p:spPr bwMode="auto">
            <a:xfrm>
              <a:off x="685800" y="54848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7190" name="Straight Connector 12"/>
            <p:cNvCxnSpPr>
              <a:cxnSpLocks noChangeShapeType="1"/>
            </p:cNvCxnSpPr>
            <p:nvPr/>
          </p:nvCxnSpPr>
          <p:spPr bwMode="auto">
            <a:xfrm>
              <a:off x="685800" y="56372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7191" name="Straight Connector 13"/>
            <p:cNvCxnSpPr>
              <a:cxnSpLocks noChangeShapeType="1"/>
            </p:cNvCxnSpPr>
            <p:nvPr/>
          </p:nvCxnSpPr>
          <p:spPr bwMode="auto">
            <a:xfrm>
              <a:off x="685800" y="57896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7192" name="Straight Connector 14"/>
            <p:cNvCxnSpPr>
              <a:cxnSpLocks noChangeShapeType="1"/>
            </p:cNvCxnSpPr>
            <p:nvPr/>
          </p:nvCxnSpPr>
          <p:spPr bwMode="auto">
            <a:xfrm>
              <a:off x="685800" y="59420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grpSp>
      <p:pic>
        <p:nvPicPr>
          <p:cNvPr id="16402" name="Picture 2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54813" y="3810000"/>
            <a:ext cx="2389187" cy="241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21"/>
          <p:cNvGrpSpPr>
            <a:grpSpLocks/>
          </p:cNvGrpSpPr>
          <p:nvPr/>
        </p:nvGrpSpPr>
        <p:grpSpPr bwMode="auto">
          <a:xfrm>
            <a:off x="2057400" y="4648200"/>
            <a:ext cx="4876800" cy="609600"/>
            <a:chOff x="2057400" y="4648200"/>
            <a:chExt cx="4876800" cy="609600"/>
          </a:xfrm>
        </p:grpSpPr>
        <p:sp>
          <p:nvSpPr>
            <p:cNvPr id="7181" name="Right Arrow 15"/>
            <p:cNvSpPr>
              <a:spLocks noChangeArrowheads="1"/>
            </p:cNvSpPr>
            <p:nvPr/>
          </p:nvSpPr>
          <p:spPr bwMode="auto">
            <a:xfrm>
              <a:off x="2057400" y="4648200"/>
              <a:ext cx="838200" cy="609600"/>
            </a:xfrm>
            <a:prstGeom prst="rightArrow">
              <a:avLst>
                <a:gd name="adj1" fmla="val 50000"/>
                <a:gd name="adj2" fmla="val 50003"/>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p>
          </p:txBody>
        </p:sp>
        <p:sp>
          <p:nvSpPr>
            <p:cNvPr id="7182" name="Right Arrow 19"/>
            <p:cNvSpPr>
              <a:spLocks noChangeArrowheads="1"/>
            </p:cNvSpPr>
            <p:nvPr/>
          </p:nvSpPr>
          <p:spPr bwMode="auto">
            <a:xfrm>
              <a:off x="6096000" y="4648200"/>
              <a:ext cx="838200" cy="609600"/>
            </a:xfrm>
            <a:prstGeom prst="rightArrow">
              <a:avLst>
                <a:gd name="adj1" fmla="val 50000"/>
                <a:gd name="adj2" fmla="val 50003"/>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p>
          </p:txBody>
        </p:sp>
      </p:grpSp>
      <p:grpSp>
        <p:nvGrpSpPr>
          <p:cNvPr id="6" name="Group 22"/>
          <p:cNvGrpSpPr>
            <a:grpSpLocks/>
          </p:cNvGrpSpPr>
          <p:nvPr/>
        </p:nvGrpSpPr>
        <p:grpSpPr bwMode="auto">
          <a:xfrm>
            <a:off x="3048000" y="3048000"/>
            <a:ext cx="5753100" cy="3200400"/>
            <a:chOff x="3048000" y="3200400"/>
            <a:chExt cx="5753100" cy="3200400"/>
          </a:xfrm>
        </p:grpSpPr>
        <p:sp>
          <p:nvSpPr>
            <p:cNvPr id="17" name="Cloud 16"/>
            <p:cNvSpPr/>
            <p:nvPr/>
          </p:nvSpPr>
          <p:spPr bwMode="auto">
            <a:xfrm>
              <a:off x="3048000" y="3200400"/>
              <a:ext cx="2895600" cy="3200400"/>
            </a:xfrm>
            <a:prstGeom prst="cloud">
              <a:avLst/>
            </a:prstGeom>
            <a:noFill/>
            <a:ln w="19050" cap="flat" cmpd="sng" algn="ctr">
              <a:solidFill>
                <a:schemeClr val="tx2"/>
              </a:solidFill>
              <a:prstDash val="solid"/>
              <a:round/>
              <a:headEnd type="none" w="med" len="med"/>
              <a:tailEnd type="none" w="sm" len="sm"/>
            </a:ln>
            <a:effectLst/>
          </p:spPr>
          <p:txBody>
            <a:bodyPr lIns="45720" rIns="45720" anchor="ctr">
              <a:spAutoFit/>
            </a:bodyPr>
            <a:lstStyle/>
            <a:p>
              <a:pPr>
                <a:defRPr/>
              </a:pPr>
              <a:endParaRPr lang="en-US">
                <a:latin typeface="Helvetica" pitchFamily="-108" charset="0"/>
                <a:ea typeface="+mn-ea"/>
                <a:cs typeface="+mn-cs"/>
              </a:endParaRPr>
            </a:p>
          </p:txBody>
        </p:sp>
        <p:pic>
          <p:nvPicPr>
            <p:cNvPr id="7177" name="Picture 1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3733800"/>
              <a:ext cx="2025650" cy="204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8" name="TextBox 20"/>
            <p:cNvSpPr txBox="1">
              <a:spLocks noChangeArrowheads="1"/>
            </p:cNvSpPr>
            <p:nvPr/>
          </p:nvSpPr>
          <p:spPr bwMode="auto">
            <a:xfrm>
              <a:off x="3368458" y="3810000"/>
              <a:ext cx="1416486"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2400 Magic</a:t>
              </a:r>
            </a:p>
          </p:txBody>
        </p:sp>
        <p:sp>
          <p:nvSpPr>
            <p:cNvPr id="7179" name="TextBox 22"/>
            <p:cNvSpPr txBox="1">
              <a:spLocks noChangeArrowheads="1"/>
            </p:cNvSpPr>
            <p:nvPr/>
          </p:nvSpPr>
          <p:spPr bwMode="auto">
            <a:xfrm>
              <a:off x="7270750" y="3581400"/>
              <a:ext cx="153035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More Magic!</a:t>
              </a:r>
            </a:p>
          </p:txBody>
        </p:sp>
        <p:sp>
          <p:nvSpPr>
            <p:cNvPr id="7180" name="TextBox 23"/>
            <p:cNvSpPr txBox="1">
              <a:spLocks noChangeArrowheads="1"/>
            </p:cNvSpPr>
            <p:nvPr/>
          </p:nvSpPr>
          <p:spPr bwMode="auto">
            <a:xfrm>
              <a:off x="6148388" y="4038600"/>
              <a:ext cx="6334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App</a:t>
              </a:r>
            </a:p>
            <a:p>
              <a:r>
                <a:rPr lang="en-US" sz="1800"/>
                <a:t>.exe</a:t>
              </a:r>
            </a:p>
          </p:txBody>
        </p:sp>
      </p:grpSp>
      <p:sp>
        <p:nvSpPr>
          <p:cNvPr id="26" name="TextBox 25"/>
          <p:cNvSpPr txBox="1">
            <a:spLocks noChangeArrowheads="1"/>
          </p:cNvSpPr>
          <p:nvPr/>
        </p:nvSpPr>
        <p:spPr bwMode="auto">
          <a:xfrm>
            <a:off x="2071688" y="6248400"/>
            <a:ext cx="48164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i="1">
                <a:solidFill>
                  <a:srgbClr val="FF0000"/>
                </a:solidFill>
              </a:rPr>
              <a:t>Great Material but Challenging!</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6402"/>
                                        </p:tgtEl>
                                        <p:attrNameLst>
                                          <p:attrName>style.visibility</p:attrName>
                                        </p:attrNameLst>
                                      </p:cBhvr>
                                      <p:to>
                                        <p:strVal val="visible"/>
                                      </p:to>
                                    </p:set>
                                    <p:animEffect transition="in" filter="fade">
                                      <p:cBhvr>
                                        <p:cTn id="12" dur="500"/>
                                        <p:tgtEl>
                                          <p:spTgt spid="164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20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latin typeface="Helvetica" charset="0"/>
                <a:ea typeface="ＭＳ Ｐゴシック" charset="0"/>
                <a:cs typeface="ＭＳ Ｐゴシック" charset="0"/>
              </a:rPr>
              <a:t>Cache For Faster Data/Code Access</a:t>
            </a:r>
          </a:p>
        </p:txBody>
      </p:sp>
      <p:sp>
        <p:nvSpPr>
          <p:cNvPr id="3" name="Content Placeholder 2"/>
          <p:cNvSpPr>
            <a:spLocks noGrp="1"/>
          </p:cNvSpPr>
          <p:nvPr>
            <p:ph idx="1"/>
          </p:nvPr>
        </p:nvSpPr>
        <p:spPr>
          <a:xfrm>
            <a:off x="290513" y="1220788"/>
            <a:ext cx="8307387" cy="3732212"/>
          </a:xfrm>
        </p:spPr>
        <p:txBody>
          <a:bodyPr/>
          <a:lstStyle/>
          <a:p>
            <a:pPr>
              <a:buFont typeface="Wingdings" pitchFamily="-1" charset="2"/>
              <a:buChar char="•"/>
              <a:defRPr/>
            </a:pPr>
            <a:r>
              <a:rPr lang="en-US" dirty="0" smtClean="0"/>
              <a:t>Caching</a:t>
            </a:r>
          </a:p>
          <a:p>
            <a:pPr lvl="1">
              <a:buFont typeface="Wingdings" pitchFamily="-1" charset="2"/>
              <a:buChar char="n"/>
              <a:defRPr/>
            </a:pPr>
            <a:r>
              <a:rPr lang="en-US" dirty="0" smtClean="0"/>
              <a:t>Going to memory is quite slow compared to the speed of the CPU</a:t>
            </a:r>
          </a:p>
          <a:p>
            <a:pPr lvl="2">
              <a:buFont typeface="Wingdings" pitchFamily="-1" charset="2"/>
              <a:buChar char="l"/>
              <a:defRPr/>
            </a:pPr>
            <a:r>
              <a:rPr lang="en-US" sz="2000" dirty="0" smtClean="0"/>
              <a:t>RAM access time is ~ microseconds.  </a:t>
            </a:r>
          </a:p>
          <a:p>
            <a:pPr lvl="2">
              <a:buFont typeface="Wingdings" pitchFamily="-1" charset="2"/>
              <a:buChar char="l"/>
              <a:defRPr/>
            </a:pPr>
            <a:r>
              <a:rPr lang="en-US" sz="2000" dirty="0" smtClean="0"/>
              <a:t>CPU executes multiple instructions per nanosecond.</a:t>
            </a:r>
          </a:p>
          <a:p>
            <a:pPr lvl="2">
              <a:buFont typeface="Wingdings" pitchFamily="-1" charset="2"/>
              <a:buChar char="l"/>
              <a:defRPr/>
            </a:pPr>
            <a:r>
              <a:rPr lang="en-US" sz="2000" dirty="0" smtClean="0"/>
              <a:t>So CPU waits ~1000 cycles to fetch data from memory!</a:t>
            </a:r>
          </a:p>
          <a:p>
            <a:pPr lvl="1">
              <a:buFont typeface="Wingdings" pitchFamily="-1" charset="2"/>
              <a:buChar char="n"/>
              <a:defRPr/>
            </a:pPr>
            <a:endParaRPr lang="en-US" dirty="0" smtClean="0"/>
          </a:p>
          <a:p>
            <a:pPr lvl="1">
              <a:buFont typeface="Wingdings" pitchFamily="-1" charset="2"/>
              <a:buChar char="n"/>
              <a:defRPr/>
            </a:pPr>
            <a:r>
              <a:rPr lang="en-US" dirty="0" smtClean="0"/>
              <a:t>Solution: create a smaller but faster buffer called a cache, and cache data there that is going to be used soon</a:t>
            </a:r>
          </a:p>
          <a:p>
            <a:pPr lvl="2">
              <a:buFont typeface="Wingdings" pitchFamily="-1" charset="2"/>
              <a:buChar char="l"/>
              <a:defRPr/>
            </a:pPr>
            <a:r>
              <a:rPr lang="en-US" sz="2000" dirty="0" smtClean="0"/>
              <a:t>In reality, cache data that was more recently used</a:t>
            </a:r>
          </a:p>
        </p:txBody>
      </p:sp>
      <p:sp>
        <p:nvSpPr>
          <p:cNvPr id="4" name="Content Placeholder 2"/>
          <p:cNvSpPr txBox="1">
            <a:spLocks/>
          </p:cNvSpPr>
          <p:nvPr/>
        </p:nvSpPr>
        <p:spPr bwMode="auto">
          <a:xfrm>
            <a:off x="304800" y="5181600"/>
            <a:ext cx="8307388"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9" tIns="44446" rIns="90479" bIns="44446"/>
          <a:lstStyle>
            <a:lvl1pPr marL="342900" indent="-342900">
              <a:defRPr sz="2400" b="1">
                <a:solidFill>
                  <a:schemeClr val="tx1"/>
                </a:solidFill>
                <a:latin typeface="Helvetica" charset="0"/>
                <a:ea typeface="ＭＳ Ｐゴシック" charset="0"/>
                <a:cs typeface="ＭＳ Ｐゴシック" charset="0"/>
              </a:defRPr>
            </a:lvl1pPr>
            <a:lvl2pPr marL="744538" indent="-246063">
              <a:defRPr sz="2400" b="1">
                <a:solidFill>
                  <a:schemeClr val="tx1"/>
                </a:solidFill>
                <a:latin typeface="Helvetica" charset="0"/>
                <a:ea typeface="ＭＳ Ｐゴシック" charset="0"/>
              </a:defRPr>
            </a:lvl2pPr>
            <a:lvl3pPr marL="1146175" indent="-238125">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lvl="1" algn="l">
              <a:spcBef>
                <a:spcPct val="25000"/>
              </a:spcBef>
              <a:buClr>
                <a:schemeClr val="hlink"/>
              </a:buClr>
              <a:buSzPct val="75000"/>
              <a:buFont typeface="Wingdings" charset="0"/>
              <a:buChar char="n"/>
            </a:pPr>
            <a:r>
              <a:rPr lang="en-US" sz="2000"/>
              <a:t>Why not cache all data in registers?</a:t>
            </a:r>
          </a:p>
          <a:p>
            <a:pPr lvl="2" algn="l">
              <a:lnSpc>
                <a:spcPct val="107000"/>
              </a:lnSpc>
              <a:spcBef>
                <a:spcPct val="10000"/>
              </a:spcBef>
              <a:buClr>
                <a:srgbClr val="005400"/>
              </a:buClr>
              <a:buSzPct val="90000"/>
              <a:buFont typeface="Wingdings" charset="0"/>
              <a:buChar char="l"/>
            </a:pPr>
            <a:r>
              <a:rPr lang="en-US" sz="2000">
                <a:solidFill>
                  <a:schemeClr val="folHlink"/>
                </a:solidFill>
              </a:rPr>
              <a:t>Too expensive/byte</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txEl>
                                              <p:pRg st="0" end="0"/>
                                            </p:txEl>
                                          </p:spTgt>
                                        </p:tgtEl>
                                        <p:attrNameLst>
                                          <p:attrName>style.visibility</p:attrName>
                                        </p:attrNameLst>
                                      </p:cBhvr>
                                      <p:to>
                                        <p:strVal val="visible"/>
                                      </p:to>
                                    </p:set>
                                    <p:animEffect transition="in" filter="fade">
                                      <p:cBhvr>
                                        <p:cTn id="34" dur="500"/>
                                        <p:tgtEl>
                                          <p:spTgt spid="4">
                                            <p:txEl>
                                              <p:pRg st="0" end="0"/>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txEl>
                                              <p:pRg st="1" end="1"/>
                                            </p:txEl>
                                          </p:spTgt>
                                        </p:tgtEl>
                                        <p:attrNameLst>
                                          <p:attrName>style.visibility</p:attrName>
                                        </p:attrNameLst>
                                      </p:cBhvr>
                                      <p:to>
                                        <p:strVal val="visible"/>
                                      </p:to>
                                    </p:set>
                                    <p:animEffect transition="in" filter="fade">
                                      <p:cBhvr>
                                        <p:cTn id="39"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4" grpId="0" build="p" bldLvl="3"/>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Memory Hierarchy</a:t>
            </a:r>
          </a:p>
        </p:txBody>
      </p:sp>
      <p:pic>
        <p:nvPicPr>
          <p:cNvPr id="3481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371600"/>
            <a:ext cx="7689850" cy="445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Oval 4"/>
          <p:cNvSpPr>
            <a:spLocks noChangeArrowheads="1"/>
          </p:cNvSpPr>
          <p:nvPr/>
        </p:nvSpPr>
        <p:spPr bwMode="auto">
          <a:xfrm>
            <a:off x="2514600" y="2133600"/>
            <a:ext cx="5943600" cy="1905000"/>
          </a:xfrm>
          <a:prstGeom prst="ellipse">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Memory Hierarchy</a:t>
            </a:r>
          </a:p>
        </p:txBody>
      </p:sp>
      <p:sp>
        <p:nvSpPr>
          <p:cNvPr id="3" name="Content Placeholder 2"/>
          <p:cNvSpPr>
            <a:spLocks noGrp="1"/>
          </p:cNvSpPr>
          <p:nvPr>
            <p:ph idx="1"/>
          </p:nvPr>
        </p:nvSpPr>
        <p:spPr>
          <a:xfrm>
            <a:off x="290513" y="1220788"/>
            <a:ext cx="3367087" cy="5224462"/>
          </a:xfrm>
        </p:spPr>
        <p:txBody>
          <a:bodyPr/>
          <a:lstStyle/>
          <a:p>
            <a:pPr>
              <a:defRPr/>
            </a:pPr>
            <a:r>
              <a:rPr lang="en-US">
                <a:latin typeface="Helvetica" charset="0"/>
                <a:ea typeface="ＭＳ Ｐゴシック" charset="0"/>
                <a:cs typeface="ＭＳ Ｐゴシック" charset="0"/>
              </a:rPr>
              <a:t>Intel Core i7 organization</a:t>
            </a:r>
          </a:p>
          <a:p>
            <a:pPr lvl="1">
              <a:defRPr/>
            </a:pPr>
            <a:r>
              <a:rPr lang="en-US">
                <a:latin typeface="Helvetica" charset="0"/>
                <a:ea typeface="ＭＳ Ｐゴシック" charset="0"/>
              </a:rPr>
              <a:t>4 cores</a:t>
            </a:r>
          </a:p>
          <a:p>
            <a:pPr lvl="1">
              <a:defRPr/>
            </a:pPr>
            <a:r>
              <a:rPr lang="en-US">
                <a:latin typeface="Helvetica" charset="0"/>
                <a:ea typeface="ＭＳ Ｐゴシック" charset="0"/>
              </a:rPr>
              <a:t>Each core has an L1 data cache, an L1 instruction cache, and a larger but slower L2 unified cache</a:t>
            </a:r>
          </a:p>
          <a:p>
            <a:pPr lvl="1">
              <a:defRPr/>
            </a:pPr>
            <a:r>
              <a:rPr lang="en-US">
                <a:latin typeface="Helvetica" charset="0"/>
                <a:ea typeface="ＭＳ Ｐゴシック" charset="0"/>
              </a:rPr>
              <a:t>Across cores, there is an L3 unified cache</a:t>
            </a:r>
          </a:p>
          <a:p>
            <a:pPr>
              <a:defRPr/>
            </a:pPr>
            <a:endParaRPr lang="en-US">
              <a:latin typeface="Helvetica" charset="0"/>
              <a:ea typeface="ＭＳ Ｐゴシック" charset="0"/>
              <a:cs typeface="ＭＳ Ｐゴシック" charset="0"/>
            </a:endParaRPr>
          </a:p>
        </p:txBody>
      </p:sp>
      <p:pic>
        <p:nvPicPr>
          <p:cNvPr id="3584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00438" y="1371600"/>
            <a:ext cx="5567362" cy="493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4572000"/>
            <a:ext cx="5029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6"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143000"/>
            <a:ext cx="5791200" cy="332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en-US" dirty="0" smtClean="0">
                <a:latin typeface="Helvetica" charset="0"/>
                <a:ea typeface="ＭＳ Ｐゴシック" charset="0"/>
                <a:cs typeface="ＭＳ Ｐゴシック" charset="0"/>
              </a:rPr>
              <a:t>Pipelining to Improve Throughput</a:t>
            </a:r>
            <a:endParaRPr lang="en-US" dirty="0">
              <a:latin typeface="Helvetica" charset="0"/>
              <a:ea typeface="ＭＳ Ｐゴシック" charset="0"/>
              <a:cs typeface="ＭＳ Ｐゴシック" charset="0"/>
            </a:endParaRPr>
          </a:p>
        </p:txBody>
      </p:sp>
      <p:sp>
        <p:nvSpPr>
          <p:cNvPr id="3" name="Content Placeholder 2"/>
          <p:cNvSpPr>
            <a:spLocks noGrp="1"/>
          </p:cNvSpPr>
          <p:nvPr>
            <p:ph idx="1"/>
          </p:nvPr>
        </p:nvSpPr>
        <p:spPr>
          <a:xfrm>
            <a:off x="290513" y="1220788"/>
            <a:ext cx="3214687" cy="5224462"/>
          </a:xfrm>
        </p:spPr>
        <p:txBody>
          <a:bodyPr/>
          <a:lstStyle/>
          <a:p>
            <a:pPr>
              <a:buFont typeface="Wingdings" pitchFamily="-1" charset="2"/>
              <a:buChar char="•"/>
              <a:defRPr/>
            </a:pPr>
            <a:r>
              <a:rPr lang="en-US" dirty="0" smtClean="0"/>
              <a:t>Pipelining</a:t>
            </a:r>
          </a:p>
          <a:p>
            <a:pPr lvl="1">
              <a:buFont typeface="Wingdings" pitchFamily="-1" charset="2"/>
              <a:buChar char="n"/>
              <a:defRPr/>
            </a:pPr>
            <a:r>
              <a:rPr lang="en-US" dirty="0" smtClean="0"/>
              <a:t>Instructions can be broken up into stages.</a:t>
            </a:r>
          </a:p>
          <a:p>
            <a:pPr lvl="1">
              <a:buFont typeface="Wingdings" pitchFamily="-1" charset="2"/>
              <a:buChar char="n"/>
              <a:defRPr/>
            </a:pPr>
            <a:r>
              <a:rPr lang="en-US" dirty="0" smtClean="0"/>
              <a:t>Design CPU with multiple stages or “pipeline”.  </a:t>
            </a:r>
          </a:p>
          <a:p>
            <a:pPr lvl="1">
              <a:buFont typeface="Wingdings" pitchFamily="-1" charset="2"/>
              <a:buChar char="n"/>
              <a:defRPr/>
            </a:pPr>
            <a:r>
              <a:rPr lang="en-US" dirty="0" smtClean="0"/>
              <a:t>As a stage finishes, it accepts the result from the previous stage -&gt; Faster!</a:t>
            </a:r>
          </a:p>
          <a:p>
            <a:pPr lvl="1">
              <a:buFont typeface="Wingdings" pitchFamily="-1" charset="2"/>
              <a:buChar char="n"/>
              <a:defRPr/>
            </a:pPr>
            <a:r>
              <a:rPr lang="en-US" dirty="0" smtClean="0"/>
              <a:t>Sequential non-pipelined is slower, some stages empty.</a:t>
            </a:r>
          </a:p>
        </p:txBody>
      </p:sp>
      <p:cxnSp>
        <p:nvCxnSpPr>
          <p:cNvPr id="26629" name="Straight Connector 7"/>
          <p:cNvCxnSpPr>
            <a:cxnSpLocks noChangeShapeType="1"/>
          </p:cNvCxnSpPr>
          <p:nvPr/>
        </p:nvCxnSpPr>
        <p:spPr bwMode="auto">
          <a:xfrm flipV="1">
            <a:off x="1905000" y="5562600"/>
            <a:ext cx="5334000" cy="762000"/>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26630" name="Straight Connector 10"/>
          <p:cNvCxnSpPr>
            <a:cxnSpLocks noChangeShapeType="1"/>
          </p:cNvCxnSpPr>
          <p:nvPr/>
        </p:nvCxnSpPr>
        <p:spPr bwMode="auto">
          <a:xfrm flipV="1">
            <a:off x="2133600" y="3886200"/>
            <a:ext cx="3505200" cy="1219200"/>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6630"/>
                                        </p:tgtEl>
                                        <p:attrNameLst>
                                          <p:attrName>style.visibility</p:attrName>
                                        </p:attrNameLst>
                                      </p:cBhvr>
                                      <p:to>
                                        <p:strVal val="visible"/>
                                      </p:to>
                                    </p:set>
                                    <p:animEffect transition="in" filter="dissolve">
                                      <p:cBhvr>
                                        <p:cTn id="32" dur="500"/>
                                        <p:tgtEl>
                                          <p:spTgt spid="2663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26629"/>
                                        </p:tgtEl>
                                        <p:attrNameLst>
                                          <p:attrName>style.visibility</p:attrName>
                                        </p:attrNameLst>
                                      </p:cBhvr>
                                      <p:to>
                                        <p:strVal val="visible"/>
                                      </p:to>
                                    </p:set>
                                    <p:animEffect transition="in" filter="dissolve">
                                      <p:cBhvr>
                                        <p:cTn id="37" dur="500"/>
                                        <p:tgtEl>
                                          <p:spTgt spid="26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2400 In a Nutshell</a:t>
            </a:r>
          </a:p>
        </p:txBody>
      </p:sp>
      <p:sp>
        <p:nvSpPr>
          <p:cNvPr id="9218" name="Vertical Scroll 3"/>
          <p:cNvSpPr>
            <a:spLocks noChangeArrowheads="1"/>
          </p:cNvSpPr>
          <p:nvPr/>
        </p:nvSpPr>
        <p:spPr bwMode="auto">
          <a:xfrm>
            <a:off x="76200" y="990600"/>
            <a:ext cx="1600200" cy="27432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solidFill>
                <a:srgbClr val="000066"/>
              </a:solidFill>
            </a:endParaRPr>
          </a:p>
        </p:txBody>
      </p:sp>
      <p:sp>
        <p:nvSpPr>
          <p:cNvPr id="9219" name="TextBox 4"/>
          <p:cNvSpPr txBox="1">
            <a:spLocks noChangeArrowheads="1"/>
          </p:cNvSpPr>
          <p:nvPr/>
        </p:nvSpPr>
        <p:spPr bwMode="auto">
          <a:xfrm>
            <a:off x="330200" y="1981200"/>
            <a:ext cx="103187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Python,</a:t>
            </a:r>
          </a:p>
          <a:p>
            <a:r>
              <a:rPr lang="en-US" sz="1800">
                <a:solidFill>
                  <a:srgbClr val="000066"/>
                </a:solidFill>
              </a:rPr>
              <a:t>Java, C</a:t>
            </a:r>
          </a:p>
          <a:p>
            <a:r>
              <a:rPr lang="en-US" sz="1800">
                <a:solidFill>
                  <a:srgbClr val="000066"/>
                </a:solidFill>
              </a:rPr>
              <a:t>code</a:t>
            </a:r>
          </a:p>
        </p:txBody>
      </p:sp>
      <p:cxnSp>
        <p:nvCxnSpPr>
          <p:cNvPr id="9220" name="Straight Connector 5"/>
          <p:cNvCxnSpPr>
            <a:cxnSpLocks noChangeShapeType="1"/>
          </p:cNvCxnSpPr>
          <p:nvPr/>
        </p:nvCxnSpPr>
        <p:spPr bwMode="auto">
          <a:xfrm>
            <a:off x="457200" y="13716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9221" name="Straight Connector 6"/>
          <p:cNvCxnSpPr>
            <a:cxnSpLocks noChangeShapeType="1"/>
          </p:cNvCxnSpPr>
          <p:nvPr/>
        </p:nvCxnSpPr>
        <p:spPr bwMode="auto">
          <a:xfrm>
            <a:off x="457200" y="15240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9222" name="Straight Connector 7"/>
          <p:cNvCxnSpPr>
            <a:cxnSpLocks noChangeShapeType="1"/>
          </p:cNvCxnSpPr>
          <p:nvPr/>
        </p:nvCxnSpPr>
        <p:spPr bwMode="auto">
          <a:xfrm>
            <a:off x="457200" y="16764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9223" name="Straight Connector 8"/>
          <p:cNvCxnSpPr>
            <a:cxnSpLocks noChangeShapeType="1"/>
          </p:cNvCxnSpPr>
          <p:nvPr/>
        </p:nvCxnSpPr>
        <p:spPr bwMode="auto">
          <a:xfrm>
            <a:off x="457200" y="18288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9224" name="Straight Connector 9"/>
          <p:cNvCxnSpPr>
            <a:cxnSpLocks noChangeShapeType="1"/>
          </p:cNvCxnSpPr>
          <p:nvPr/>
        </p:nvCxnSpPr>
        <p:spPr bwMode="auto">
          <a:xfrm>
            <a:off x="457200" y="28940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9225" name="Straight Connector 10"/>
          <p:cNvCxnSpPr>
            <a:cxnSpLocks noChangeShapeType="1"/>
          </p:cNvCxnSpPr>
          <p:nvPr/>
        </p:nvCxnSpPr>
        <p:spPr bwMode="auto">
          <a:xfrm>
            <a:off x="457200" y="30464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9226" name="Straight Connector 11"/>
          <p:cNvCxnSpPr>
            <a:cxnSpLocks noChangeShapeType="1"/>
          </p:cNvCxnSpPr>
          <p:nvPr/>
        </p:nvCxnSpPr>
        <p:spPr bwMode="auto">
          <a:xfrm>
            <a:off x="457200" y="31988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9227" name="Straight Connector 12"/>
          <p:cNvCxnSpPr>
            <a:cxnSpLocks noChangeShapeType="1"/>
          </p:cNvCxnSpPr>
          <p:nvPr/>
        </p:nvCxnSpPr>
        <p:spPr bwMode="auto">
          <a:xfrm>
            <a:off x="457200" y="33512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grpSp>
        <p:nvGrpSpPr>
          <p:cNvPr id="3" name="Group 50"/>
          <p:cNvGrpSpPr>
            <a:grpSpLocks/>
          </p:cNvGrpSpPr>
          <p:nvPr/>
        </p:nvGrpSpPr>
        <p:grpSpPr bwMode="auto">
          <a:xfrm>
            <a:off x="1524000" y="1752600"/>
            <a:ext cx="2362200" cy="1143000"/>
            <a:chOff x="1524000" y="1752600"/>
            <a:chExt cx="2362200" cy="1143000"/>
          </a:xfrm>
        </p:grpSpPr>
        <p:grpSp>
          <p:nvGrpSpPr>
            <p:cNvPr id="9262" name="Group 44"/>
            <p:cNvGrpSpPr>
              <a:grpSpLocks/>
            </p:cNvGrpSpPr>
            <p:nvPr/>
          </p:nvGrpSpPr>
          <p:grpSpPr bwMode="auto">
            <a:xfrm>
              <a:off x="1524000" y="1752600"/>
              <a:ext cx="2133600" cy="1143000"/>
              <a:chOff x="1524000" y="1752600"/>
              <a:chExt cx="2133600" cy="1143000"/>
            </a:xfrm>
          </p:grpSpPr>
          <p:sp>
            <p:nvSpPr>
              <p:cNvPr id="9264" name="Right Arrow 13"/>
              <p:cNvSpPr>
                <a:spLocks noChangeArrowheads="1"/>
              </p:cNvSpPr>
              <p:nvPr/>
            </p:nvSpPr>
            <p:spPr bwMode="auto">
              <a:xfrm>
                <a:off x="1524000" y="2057400"/>
                <a:ext cx="838200" cy="609600"/>
              </a:xfrm>
              <a:prstGeom prst="rightArrow">
                <a:avLst>
                  <a:gd name="adj1" fmla="val 50000"/>
                  <a:gd name="adj2" fmla="val 50003"/>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9265" name="Rounded Rectangle 14"/>
              <p:cNvSpPr>
                <a:spLocks noChangeArrowheads="1"/>
              </p:cNvSpPr>
              <p:nvPr/>
            </p:nvSpPr>
            <p:spPr bwMode="auto">
              <a:xfrm>
                <a:off x="2438400" y="1752600"/>
                <a:ext cx="1219200" cy="1143000"/>
              </a:xfrm>
              <a:prstGeom prst="roundRect">
                <a:avLst>
                  <a:gd name="adj" fmla="val 16667"/>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grpSp>
        <p:sp>
          <p:nvSpPr>
            <p:cNvPr id="9263" name="TextBox 15"/>
            <p:cNvSpPr txBox="1">
              <a:spLocks noChangeArrowheads="1"/>
            </p:cNvSpPr>
            <p:nvPr/>
          </p:nvSpPr>
          <p:spPr bwMode="auto">
            <a:xfrm>
              <a:off x="2136775" y="1917700"/>
              <a:ext cx="174942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Pre-processor</a:t>
              </a:r>
            </a:p>
            <a:p>
              <a:r>
                <a:rPr lang="en-US" sz="1800">
                  <a:solidFill>
                    <a:srgbClr val="000066"/>
                  </a:solidFill>
                </a:rPr>
                <a:t>&amp;</a:t>
              </a:r>
            </a:p>
            <a:p>
              <a:r>
                <a:rPr lang="en-US" sz="1800">
                  <a:solidFill>
                    <a:srgbClr val="000066"/>
                  </a:solidFill>
                </a:rPr>
                <a:t>Compiler</a:t>
              </a:r>
            </a:p>
          </p:txBody>
        </p:sp>
      </p:grpSp>
      <p:grpSp>
        <p:nvGrpSpPr>
          <p:cNvPr id="5" name="Group 46"/>
          <p:cNvGrpSpPr>
            <a:grpSpLocks/>
          </p:cNvGrpSpPr>
          <p:nvPr/>
        </p:nvGrpSpPr>
        <p:grpSpPr bwMode="auto">
          <a:xfrm>
            <a:off x="5867400" y="1752600"/>
            <a:ext cx="2203450" cy="1143000"/>
            <a:chOff x="5867400" y="1752600"/>
            <a:chExt cx="2203450" cy="1143000"/>
          </a:xfrm>
        </p:grpSpPr>
        <p:sp>
          <p:nvSpPr>
            <p:cNvPr id="9259" name="Right Arrow 27"/>
            <p:cNvSpPr>
              <a:spLocks noChangeArrowheads="1"/>
            </p:cNvSpPr>
            <p:nvPr/>
          </p:nvSpPr>
          <p:spPr bwMode="auto">
            <a:xfrm>
              <a:off x="5867400" y="2057400"/>
              <a:ext cx="838200" cy="609600"/>
            </a:xfrm>
            <a:prstGeom prst="rightArrow">
              <a:avLst>
                <a:gd name="adj1" fmla="val 50000"/>
                <a:gd name="adj2" fmla="val 50003"/>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9260" name="Rounded Rectangle 28"/>
            <p:cNvSpPr>
              <a:spLocks noChangeArrowheads="1"/>
            </p:cNvSpPr>
            <p:nvPr/>
          </p:nvSpPr>
          <p:spPr bwMode="auto">
            <a:xfrm>
              <a:off x="6781800" y="1752600"/>
              <a:ext cx="1219200" cy="1143000"/>
            </a:xfrm>
            <a:prstGeom prst="roundRect">
              <a:avLst>
                <a:gd name="adj" fmla="val 16667"/>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9261" name="TextBox 29"/>
            <p:cNvSpPr txBox="1">
              <a:spLocks noChangeArrowheads="1"/>
            </p:cNvSpPr>
            <p:nvPr/>
          </p:nvSpPr>
          <p:spPr bwMode="auto">
            <a:xfrm>
              <a:off x="6705600" y="1955800"/>
              <a:ext cx="1365250"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Assembler</a:t>
              </a:r>
            </a:p>
            <a:p>
              <a:r>
                <a:rPr lang="en-US" sz="1800">
                  <a:solidFill>
                    <a:srgbClr val="000066"/>
                  </a:solidFill>
                </a:rPr>
                <a:t>&amp;</a:t>
              </a:r>
            </a:p>
            <a:p>
              <a:r>
                <a:rPr lang="en-US" sz="1800">
                  <a:solidFill>
                    <a:srgbClr val="000066"/>
                  </a:solidFill>
                </a:rPr>
                <a:t>Linker</a:t>
              </a:r>
            </a:p>
          </p:txBody>
        </p:sp>
      </p:grpSp>
      <p:grpSp>
        <p:nvGrpSpPr>
          <p:cNvPr id="6" name="Group 47"/>
          <p:cNvGrpSpPr>
            <a:grpSpLocks/>
          </p:cNvGrpSpPr>
          <p:nvPr/>
        </p:nvGrpSpPr>
        <p:grpSpPr bwMode="auto">
          <a:xfrm>
            <a:off x="6629400" y="3048000"/>
            <a:ext cx="1600200" cy="3657600"/>
            <a:chOff x="6629400" y="3048000"/>
            <a:chExt cx="1600200" cy="3657600"/>
          </a:xfrm>
        </p:grpSpPr>
        <p:sp>
          <p:nvSpPr>
            <p:cNvPr id="9250" name="Down Arrow 31"/>
            <p:cNvSpPr>
              <a:spLocks noChangeArrowheads="1"/>
            </p:cNvSpPr>
            <p:nvPr/>
          </p:nvSpPr>
          <p:spPr bwMode="auto">
            <a:xfrm>
              <a:off x="7086600" y="3048000"/>
              <a:ext cx="609600" cy="762000"/>
            </a:xfrm>
            <a:prstGeom prst="downArrow">
              <a:avLst>
                <a:gd name="adj1" fmla="val 50000"/>
                <a:gd name="adj2" fmla="val 500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9251" name="Vertical Scroll 32"/>
            <p:cNvSpPr>
              <a:spLocks noChangeArrowheads="1"/>
            </p:cNvSpPr>
            <p:nvPr/>
          </p:nvSpPr>
          <p:spPr bwMode="auto">
            <a:xfrm>
              <a:off x="6629400" y="3962400"/>
              <a:ext cx="1600200" cy="27432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solidFill>
                  <a:srgbClr val="000066"/>
                </a:solidFill>
              </a:endParaRPr>
            </a:p>
          </p:txBody>
        </p:sp>
        <p:sp>
          <p:nvSpPr>
            <p:cNvPr id="9252" name="TextBox 33"/>
            <p:cNvSpPr txBox="1">
              <a:spLocks noChangeArrowheads="1"/>
            </p:cNvSpPr>
            <p:nvPr/>
          </p:nvSpPr>
          <p:spPr bwMode="auto">
            <a:xfrm>
              <a:off x="6858164" y="4876800"/>
              <a:ext cx="1082348" cy="1094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Lines of</a:t>
              </a:r>
            </a:p>
            <a:p>
              <a:r>
                <a:rPr lang="en-US" sz="1800">
                  <a:solidFill>
                    <a:srgbClr val="000066"/>
                  </a:solidFill>
                </a:rPr>
                <a:t>Binary</a:t>
              </a:r>
            </a:p>
            <a:p>
              <a:r>
                <a:rPr lang="en-US" sz="1800">
                  <a:solidFill>
                    <a:srgbClr val="000066"/>
                  </a:solidFill>
                </a:rPr>
                <a:t>code &amp;</a:t>
              </a:r>
            </a:p>
            <a:p>
              <a:r>
                <a:rPr lang="en-US" sz="1800">
                  <a:solidFill>
                    <a:srgbClr val="000066"/>
                  </a:solidFill>
                </a:rPr>
                <a:t>data</a:t>
              </a:r>
            </a:p>
          </p:txBody>
        </p:sp>
        <p:sp>
          <p:nvSpPr>
            <p:cNvPr id="9253" name="TextBox 42"/>
            <p:cNvSpPr txBox="1">
              <a:spLocks noChangeArrowheads="1"/>
            </p:cNvSpPr>
            <p:nvPr/>
          </p:nvSpPr>
          <p:spPr bwMode="auto">
            <a:xfrm>
              <a:off x="6781800" y="4149725"/>
              <a:ext cx="12112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10101010</a:t>
              </a:r>
            </a:p>
          </p:txBody>
        </p:sp>
        <p:sp>
          <p:nvSpPr>
            <p:cNvPr id="9254" name="TextBox 43"/>
            <p:cNvSpPr txBox="1">
              <a:spLocks noChangeArrowheads="1"/>
            </p:cNvSpPr>
            <p:nvPr/>
          </p:nvSpPr>
          <p:spPr bwMode="auto">
            <a:xfrm>
              <a:off x="6781800" y="4378325"/>
              <a:ext cx="12112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00001010</a:t>
              </a:r>
            </a:p>
          </p:txBody>
        </p:sp>
        <p:sp>
          <p:nvSpPr>
            <p:cNvPr id="9255" name="TextBox 44"/>
            <p:cNvSpPr txBox="1">
              <a:spLocks noChangeArrowheads="1"/>
            </p:cNvSpPr>
            <p:nvPr/>
          </p:nvSpPr>
          <p:spPr bwMode="auto">
            <a:xfrm>
              <a:off x="6794500" y="4606925"/>
              <a:ext cx="11858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01010111</a:t>
              </a:r>
            </a:p>
          </p:txBody>
        </p:sp>
        <p:sp>
          <p:nvSpPr>
            <p:cNvPr id="9256" name="TextBox 46"/>
            <p:cNvSpPr txBox="1">
              <a:spLocks noChangeArrowheads="1"/>
            </p:cNvSpPr>
            <p:nvPr/>
          </p:nvSpPr>
          <p:spPr bwMode="auto">
            <a:xfrm>
              <a:off x="6807200" y="5902325"/>
              <a:ext cx="11604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11101110</a:t>
              </a:r>
            </a:p>
          </p:txBody>
        </p:sp>
        <p:sp>
          <p:nvSpPr>
            <p:cNvPr id="9257" name="TextBox 47"/>
            <p:cNvSpPr txBox="1">
              <a:spLocks noChangeArrowheads="1"/>
            </p:cNvSpPr>
            <p:nvPr/>
          </p:nvSpPr>
          <p:spPr bwMode="auto">
            <a:xfrm>
              <a:off x="6800850" y="6130925"/>
              <a:ext cx="11731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00111011</a:t>
              </a:r>
            </a:p>
          </p:txBody>
        </p:sp>
        <p:sp>
          <p:nvSpPr>
            <p:cNvPr id="9258" name="TextBox 48"/>
            <p:cNvSpPr txBox="1">
              <a:spLocks noChangeArrowheads="1"/>
            </p:cNvSpPr>
            <p:nvPr/>
          </p:nvSpPr>
          <p:spPr bwMode="auto">
            <a:xfrm>
              <a:off x="6794500" y="6359525"/>
              <a:ext cx="11858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10000111</a:t>
              </a:r>
            </a:p>
          </p:txBody>
        </p:sp>
      </p:grpSp>
      <p:grpSp>
        <p:nvGrpSpPr>
          <p:cNvPr id="7" name="Group 48"/>
          <p:cNvGrpSpPr>
            <a:grpSpLocks/>
          </p:cNvGrpSpPr>
          <p:nvPr/>
        </p:nvGrpSpPr>
        <p:grpSpPr bwMode="auto">
          <a:xfrm>
            <a:off x="3962400" y="5018088"/>
            <a:ext cx="2743200" cy="1600200"/>
            <a:chOff x="3962400" y="5018088"/>
            <a:chExt cx="2743200" cy="1600200"/>
          </a:xfrm>
        </p:grpSpPr>
        <p:pic>
          <p:nvPicPr>
            <p:cNvPr id="9247" name="Picture 4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5105400"/>
              <a:ext cx="1981200"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48" name="TextBox 45"/>
            <p:cNvSpPr txBox="1">
              <a:spLocks noChangeArrowheads="1"/>
            </p:cNvSpPr>
            <p:nvPr/>
          </p:nvSpPr>
          <p:spPr bwMode="auto">
            <a:xfrm>
              <a:off x="4267200" y="5018088"/>
              <a:ext cx="10826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Memory</a:t>
              </a:r>
            </a:p>
          </p:txBody>
        </p:sp>
        <p:sp>
          <p:nvSpPr>
            <p:cNvPr id="9249" name="Left Arrow 50"/>
            <p:cNvSpPr>
              <a:spLocks noChangeArrowheads="1"/>
            </p:cNvSpPr>
            <p:nvPr/>
          </p:nvSpPr>
          <p:spPr bwMode="auto">
            <a:xfrm>
              <a:off x="5867400" y="5257800"/>
              <a:ext cx="838200" cy="533400"/>
            </a:xfrm>
            <a:prstGeom prst="leftArrow">
              <a:avLst>
                <a:gd name="adj1" fmla="val 50000"/>
                <a:gd name="adj2" fmla="val 50002"/>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grpSp>
      <p:grpSp>
        <p:nvGrpSpPr>
          <p:cNvPr id="8" name="Group 49"/>
          <p:cNvGrpSpPr>
            <a:grpSpLocks/>
          </p:cNvGrpSpPr>
          <p:nvPr/>
        </p:nvGrpSpPr>
        <p:grpSpPr bwMode="auto">
          <a:xfrm>
            <a:off x="2286000" y="4724400"/>
            <a:ext cx="1600200" cy="1371600"/>
            <a:chOff x="2286000" y="4724400"/>
            <a:chExt cx="1600200" cy="1371600"/>
          </a:xfrm>
        </p:grpSpPr>
        <p:sp>
          <p:nvSpPr>
            <p:cNvPr id="9245" name="Curved Right Arrow 51"/>
            <p:cNvSpPr>
              <a:spLocks noChangeArrowheads="1"/>
            </p:cNvSpPr>
            <p:nvPr/>
          </p:nvSpPr>
          <p:spPr bwMode="auto">
            <a:xfrm>
              <a:off x="2286000" y="5105400"/>
              <a:ext cx="1600200" cy="990600"/>
            </a:xfrm>
            <a:prstGeom prst="curvedRightArrow">
              <a:avLst>
                <a:gd name="adj1" fmla="val 25000"/>
                <a:gd name="adj2" fmla="val 50000"/>
                <a:gd name="adj3" fmla="val 25001"/>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9246" name="TextBox 52"/>
            <p:cNvSpPr txBox="1">
              <a:spLocks noChangeArrowheads="1"/>
            </p:cNvSpPr>
            <p:nvPr/>
          </p:nvSpPr>
          <p:spPr bwMode="auto">
            <a:xfrm>
              <a:off x="2438400" y="4724400"/>
              <a:ext cx="12112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10101010</a:t>
              </a:r>
            </a:p>
          </p:txBody>
        </p:sp>
      </p:grpSp>
      <p:pic>
        <p:nvPicPr>
          <p:cNvPr id="9233" name="Picture 5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648200"/>
            <a:ext cx="1828800" cy="173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45"/>
          <p:cNvGrpSpPr>
            <a:grpSpLocks/>
          </p:cNvGrpSpPr>
          <p:nvPr/>
        </p:nvGrpSpPr>
        <p:grpSpPr bwMode="auto">
          <a:xfrm>
            <a:off x="3733800" y="990600"/>
            <a:ext cx="2286000" cy="2743200"/>
            <a:chOff x="3733800" y="990600"/>
            <a:chExt cx="2286000" cy="2743200"/>
          </a:xfrm>
        </p:grpSpPr>
        <p:sp>
          <p:nvSpPr>
            <p:cNvPr id="9235" name="Right Arrow 16"/>
            <p:cNvSpPr>
              <a:spLocks noChangeArrowheads="1"/>
            </p:cNvSpPr>
            <p:nvPr/>
          </p:nvSpPr>
          <p:spPr bwMode="auto">
            <a:xfrm>
              <a:off x="3733800" y="2057400"/>
              <a:ext cx="838200" cy="609600"/>
            </a:xfrm>
            <a:prstGeom prst="rightArrow">
              <a:avLst>
                <a:gd name="adj1" fmla="val 50000"/>
                <a:gd name="adj2" fmla="val 50003"/>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9236" name="Vertical Scroll 17"/>
            <p:cNvSpPr>
              <a:spLocks noChangeArrowheads="1"/>
            </p:cNvSpPr>
            <p:nvPr/>
          </p:nvSpPr>
          <p:spPr bwMode="auto">
            <a:xfrm>
              <a:off x="4419600" y="990600"/>
              <a:ext cx="1600200" cy="27432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solidFill>
                  <a:srgbClr val="000066"/>
                </a:solidFill>
              </a:endParaRPr>
            </a:p>
          </p:txBody>
        </p:sp>
        <p:sp>
          <p:nvSpPr>
            <p:cNvPr id="9237" name="TextBox 18"/>
            <p:cNvSpPr txBox="1">
              <a:spLocks noChangeArrowheads="1"/>
            </p:cNvSpPr>
            <p:nvPr/>
          </p:nvSpPr>
          <p:spPr bwMode="auto">
            <a:xfrm>
              <a:off x="4545013" y="1981200"/>
              <a:ext cx="1287462"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Lines of</a:t>
              </a:r>
            </a:p>
            <a:p>
              <a:r>
                <a:rPr lang="en-US" sz="1800">
                  <a:solidFill>
                    <a:srgbClr val="000066"/>
                  </a:solidFill>
                </a:rPr>
                <a:t>Assembly</a:t>
              </a:r>
            </a:p>
            <a:p>
              <a:r>
                <a:rPr lang="en-US" sz="1800">
                  <a:solidFill>
                    <a:srgbClr val="000066"/>
                  </a:solidFill>
                </a:rPr>
                <a:t>code</a:t>
              </a:r>
            </a:p>
          </p:txBody>
        </p:sp>
        <p:cxnSp>
          <p:nvCxnSpPr>
            <p:cNvPr id="9238" name="Straight Connector 23"/>
            <p:cNvCxnSpPr>
              <a:cxnSpLocks noChangeShapeType="1"/>
            </p:cNvCxnSpPr>
            <p:nvPr/>
          </p:nvCxnSpPr>
          <p:spPr bwMode="auto">
            <a:xfrm>
              <a:off x="4800600" y="28940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9239" name="Straight Connector 24"/>
            <p:cNvCxnSpPr>
              <a:cxnSpLocks noChangeShapeType="1"/>
            </p:cNvCxnSpPr>
            <p:nvPr/>
          </p:nvCxnSpPr>
          <p:spPr bwMode="auto">
            <a:xfrm>
              <a:off x="4800600" y="30464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9240" name="Straight Connector 25"/>
            <p:cNvCxnSpPr>
              <a:cxnSpLocks noChangeShapeType="1"/>
            </p:cNvCxnSpPr>
            <p:nvPr/>
          </p:nvCxnSpPr>
          <p:spPr bwMode="auto">
            <a:xfrm>
              <a:off x="4800600" y="31988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9241" name="Straight Connector 26"/>
            <p:cNvCxnSpPr>
              <a:cxnSpLocks noChangeShapeType="1"/>
            </p:cNvCxnSpPr>
            <p:nvPr/>
          </p:nvCxnSpPr>
          <p:spPr bwMode="auto">
            <a:xfrm>
              <a:off x="4800600" y="33512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sp>
          <p:nvSpPr>
            <p:cNvPr id="9242" name="TextBox 54"/>
            <p:cNvSpPr txBox="1">
              <a:spLocks noChangeArrowheads="1"/>
            </p:cNvSpPr>
            <p:nvPr/>
          </p:nvSpPr>
          <p:spPr bwMode="auto">
            <a:xfrm>
              <a:off x="4724400" y="1177925"/>
              <a:ext cx="99218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add a,b</a:t>
              </a:r>
            </a:p>
          </p:txBody>
        </p:sp>
        <p:sp>
          <p:nvSpPr>
            <p:cNvPr id="9243" name="TextBox 55"/>
            <p:cNvSpPr txBox="1">
              <a:spLocks noChangeArrowheads="1"/>
            </p:cNvSpPr>
            <p:nvPr/>
          </p:nvSpPr>
          <p:spPr bwMode="auto">
            <a:xfrm>
              <a:off x="4724400" y="1406525"/>
              <a:ext cx="99218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sub a,b</a:t>
              </a:r>
            </a:p>
          </p:txBody>
        </p:sp>
        <p:sp>
          <p:nvSpPr>
            <p:cNvPr id="9244" name="TextBox 56"/>
            <p:cNvSpPr txBox="1">
              <a:spLocks noChangeArrowheads="1"/>
            </p:cNvSpPr>
            <p:nvPr/>
          </p:nvSpPr>
          <p:spPr bwMode="auto">
            <a:xfrm>
              <a:off x="4614863" y="1635125"/>
              <a:ext cx="1211262"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move a…</a:t>
              </a:r>
            </a:p>
          </p:txBody>
        </p:sp>
      </p:gr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4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5105400"/>
            <a:ext cx="1981200"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Chapter Mapping</a:t>
            </a:r>
          </a:p>
        </p:txBody>
      </p:sp>
      <p:sp>
        <p:nvSpPr>
          <p:cNvPr id="11267" name="Vertical Scroll 3"/>
          <p:cNvSpPr>
            <a:spLocks noChangeArrowheads="1"/>
          </p:cNvSpPr>
          <p:nvPr/>
        </p:nvSpPr>
        <p:spPr bwMode="auto">
          <a:xfrm>
            <a:off x="76200" y="990600"/>
            <a:ext cx="1600200" cy="27432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p>
        </p:txBody>
      </p:sp>
      <p:sp>
        <p:nvSpPr>
          <p:cNvPr id="11268" name="TextBox 4"/>
          <p:cNvSpPr txBox="1">
            <a:spLocks noChangeArrowheads="1"/>
          </p:cNvSpPr>
          <p:nvPr/>
        </p:nvSpPr>
        <p:spPr bwMode="auto">
          <a:xfrm>
            <a:off x="304800" y="1981200"/>
            <a:ext cx="108267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Lines of</a:t>
            </a:r>
          </a:p>
          <a:p>
            <a:r>
              <a:rPr lang="en-US" sz="1800"/>
              <a:t>Source</a:t>
            </a:r>
          </a:p>
          <a:p>
            <a:r>
              <a:rPr lang="en-US" sz="1800"/>
              <a:t>code</a:t>
            </a:r>
          </a:p>
        </p:txBody>
      </p:sp>
      <p:cxnSp>
        <p:nvCxnSpPr>
          <p:cNvPr id="11269" name="Straight Connector 5"/>
          <p:cNvCxnSpPr>
            <a:cxnSpLocks noChangeShapeType="1"/>
          </p:cNvCxnSpPr>
          <p:nvPr/>
        </p:nvCxnSpPr>
        <p:spPr bwMode="auto">
          <a:xfrm>
            <a:off x="457200" y="13716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11270" name="Straight Connector 6"/>
          <p:cNvCxnSpPr>
            <a:cxnSpLocks noChangeShapeType="1"/>
          </p:cNvCxnSpPr>
          <p:nvPr/>
        </p:nvCxnSpPr>
        <p:spPr bwMode="auto">
          <a:xfrm>
            <a:off x="457200" y="15240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11271" name="Straight Connector 7"/>
          <p:cNvCxnSpPr>
            <a:cxnSpLocks noChangeShapeType="1"/>
          </p:cNvCxnSpPr>
          <p:nvPr/>
        </p:nvCxnSpPr>
        <p:spPr bwMode="auto">
          <a:xfrm>
            <a:off x="457200" y="16764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11272" name="Straight Connector 8"/>
          <p:cNvCxnSpPr>
            <a:cxnSpLocks noChangeShapeType="1"/>
          </p:cNvCxnSpPr>
          <p:nvPr/>
        </p:nvCxnSpPr>
        <p:spPr bwMode="auto">
          <a:xfrm>
            <a:off x="457200" y="18288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11273" name="Straight Connector 9"/>
          <p:cNvCxnSpPr>
            <a:cxnSpLocks noChangeShapeType="1"/>
          </p:cNvCxnSpPr>
          <p:nvPr/>
        </p:nvCxnSpPr>
        <p:spPr bwMode="auto">
          <a:xfrm>
            <a:off x="457200" y="28940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11274" name="Straight Connector 10"/>
          <p:cNvCxnSpPr>
            <a:cxnSpLocks noChangeShapeType="1"/>
          </p:cNvCxnSpPr>
          <p:nvPr/>
        </p:nvCxnSpPr>
        <p:spPr bwMode="auto">
          <a:xfrm>
            <a:off x="457200" y="30464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11275" name="Straight Connector 11"/>
          <p:cNvCxnSpPr>
            <a:cxnSpLocks noChangeShapeType="1"/>
          </p:cNvCxnSpPr>
          <p:nvPr/>
        </p:nvCxnSpPr>
        <p:spPr bwMode="auto">
          <a:xfrm>
            <a:off x="457200" y="31988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11276" name="Straight Connector 12"/>
          <p:cNvCxnSpPr>
            <a:cxnSpLocks noChangeShapeType="1"/>
          </p:cNvCxnSpPr>
          <p:nvPr/>
        </p:nvCxnSpPr>
        <p:spPr bwMode="auto">
          <a:xfrm>
            <a:off x="457200" y="33512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sp>
        <p:nvSpPr>
          <p:cNvPr id="11277" name="Right Arrow 13"/>
          <p:cNvSpPr>
            <a:spLocks noChangeArrowheads="1"/>
          </p:cNvSpPr>
          <p:nvPr/>
        </p:nvSpPr>
        <p:spPr bwMode="auto">
          <a:xfrm>
            <a:off x="1524000" y="2057400"/>
            <a:ext cx="838200" cy="609600"/>
          </a:xfrm>
          <a:prstGeom prst="rightArrow">
            <a:avLst>
              <a:gd name="adj1" fmla="val 50000"/>
              <a:gd name="adj2" fmla="val 50003"/>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p>
        </p:txBody>
      </p:sp>
      <p:sp>
        <p:nvSpPr>
          <p:cNvPr id="11278" name="Rounded Rectangle 14"/>
          <p:cNvSpPr>
            <a:spLocks noChangeArrowheads="1"/>
          </p:cNvSpPr>
          <p:nvPr/>
        </p:nvSpPr>
        <p:spPr bwMode="auto">
          <a:xfrm>
            <a:off x="2438400" y="1752600"/>
            <a:ext cx="1219200" cy="1143000"/>
          </a:xfrm>
          <a:prstGeom prst="roundRect">
            <a:avLst>
              <a:gd name="adj" fmla="val 16667"/>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p>
        </p:txBody>
      </p:sp>
      <p:sp>
        <p:nvSpPr>
          <p:cNvPr id="11279" name="Right Arrow 16"/>
          <p:cNvSpPr>
            <a:spLocks noChangeArrowheads="1"/>
          </p:cNvSpPr>
          <p:nvPr/>
        </p:nvSpPr>
        <p:spPr bwMode="auto">
          <a:xfrm>
            <a:off x="3733800" y="2057400"/>
            <a:ext cx="838200" cy="609600"/>
          </a:xfrm>
          <a:prstGeom prst="rightArrow">
            <a:avLst>
              <a:gd name="adj1" fmla="val 50000"/>
              <a:gd name="adj2" fmla="val 50003"/>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p>
        </p:txBody>
      </p:sp>
      <p:sp>
        <p:nvSpPr>
          <p:cNvPr id="11280" name="Vertical Scroll 17"/>
          <p:cNvSpPr>
            <a:spLocks noChangeArrowheads="1"/>
          </p:cNvSpPr>
          <p:nvPr/>
        </p:nvSpPr>
        <p:spPr bwMode="auto">
          <a:xfrm>
            <a:off x="4419600" y="990600"/>
            <a:ext cx="1600200" cy="27432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p>
        </p:txBody>
      </p:sp>
      <p:sp>
        <p:nvSpPr>
          <p:cNvPr id="11281" name="TextBox 18"/>
          <p:cNvSpPr txBox="1">
            <a:spLocks noChangeArrowheads="1"/>
          </p:cNvSpPr>
          <p:nvPr/>
        </p:nvSpPr>
        <p:spPr bwMode="auto">
          <a:xfrm>
            <a:off x="4545013" y="1981200"/>
            <a:ext cx="1287462"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Lines of</a:t>
            </a:r>
          </a:p>
          <a:p>
            <a:r>
              <a:rPr lang="en-US" sz="1800"/>
              <a:t>Assembly</a:t>
            </a:r>
          </a:p>
          <a:p>
            <a:r>
              <a:rPr lang="en-US" sz="1800"/>
              <a:t>code</a:t>
            </a:r>
          </a:p>
        </p:txBody>
      </p:sp>
      <p:cxnSp>
        <p:nvCxnSpPr>
          <p:cNvPr id="11282" name="Straight Connector 23"/>
          <p:cNvCxnSpPr>
            <a:cxnSpLocks noChangeShapeType="1"/>
          </p:cNvCxnSpPr>
          <p:nvPr/>
        </p:nvCxnSpPr>
        <p:spPr bwMode="auto">
          <a:xfrm>
            <a:off x="4800600" y="28940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11283" name="Straight Connector 24"/>
          <p:cNvCxnSpPr>
            <a:cxnSpLocks noChangeShapeType="1"/>
          </p:cNvCxnSpPr>
          <p:nvPr/>
        </p:nvCxnSpPr>
        <p:spPr bwMode="auto">
          <a:xfrm>
            <a:off x="4800600" y="30464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11284" name="Straight Connector 25"/>
          <p:cNvCxnSpPr>
            <a:cxnSpLocks noChangeShapeType="1"/>
          </p:cNvCxnSpPr>
          <p:nvPr/>
        </p:nvCxnSpPr>
        <p:spPr bwMode="auto">
          <a:xfrm>
            <a:off x="4800600" y="31988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11285" name="Straight Connector 26"/>
          <p:cNvCxnSpPr>
            <a:cxnSpLocks noChangeShapeType="1"/>
          </p:cNvCxnSpPr>
          <p:nvPr/>
        </p:nvCxnSpPr>
        <p:spPr bwMode="auto">
          <a:xfrm>
            <a:off x="4800600" y="33512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sp>
        <p:nvSpPr>
          <p:cNvPr id="11286" name="Right Arrow 27"/>
          <p:cNvSpPr>
            <a:spLocks noChangeArrowheads="1"/>
          </p:cNvSpPr>
          <p:nvPr/>
        </p:nvSpPr>
        <p:spPr bwMode="auto">
          <a:xfrm>
            <a:off x="5867400" y="2057400"/>
            <a:ext cx="838200" cy="609600"/>
          </a:xfrm>
          <a:prstGeom prst="rightArrow">
            <a:avLst>
              <a:gd name="adj1" fmla="val 50000"/>
              <a:gd name="adj2" fmla="val 50003"/>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p>
        </p:txBody>
      </p:sp>
      <p:sp>
        <p:nvSpPr>
          <p:cNvPr id="11287" name="Rounded Rectangle 28"/>
          <p:cNvSpPr>
            <a:spLocks noChangeArrowheads="1"/>
          </p:cNvSpPr>
          <p:nvPr/>
        </p:nvSpPr>
        <p:spPr bwMode="auto">
          <a:xfrm>
            <a:off x="6781800" y="1752600"/>
            <a:ext cx="1219200" cy="1143000"/>
          </a:xfrm>
          <a:prstGeom prst="roundRect">
            <a:avLst>
              <a:gd name="adj" fmla="val 16667"/>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p>
        </p:txBody>
      </p:sp>
      <p:sp>
        <p:nvSpPr>
          <p:cNvPr id="11288" name="Down Arrow 31"/>
          <p:cNvSpPr>
            <a:spLocks noChangeArrowheads="1"/>
          </p:cNvSpPr>
          <p:nvPr/>
        </p:nvSpPr>
        <p:spPr bwMode="auto">
          <a:xfrm>
            <a:off x="7086600" y="3048000"/>
            <a:ext cx="609600" cy="762000"/>
          </a:xfrm>
          <a:prstGeom prst="downArrow">
            <a:avLst>
              <a:gd name="adj1" fmla="val 50000"/>
              <a:gd name="adj2" fmla="val 500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p>
        </p:txBody>
      </p:sp>
      <p:sp>
        <p:nvSpPr>
          <p:cNvPr id="11289" name="Vertical Scroll 32"/>
          <p:cNvSpPr>
            <a:spLocks noChangeArrowheads="1"/>
          </p:cNvSpPr>
          <p:nvPr/>
        </p:nvSpPr>
        <p:spPr bwMode="auto">
          <a:xfrm>
            <a:off x="6629400" y="3962400"/>
            <a:ext cx="1600200" cy="27432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p>
        </p:txBody>
      </p:sp>
      <p:sp>
        <p:nvSpPr>
          <p:cNvPr id="11290" name="TextBox 33"/>
          <p:cNvSpPr txBox="1">
            <a:spLocks noChangeArrowheads="1"/>
          </p:cNvSpPr>
          <p:nvPr/>
        </p:nvSpPr>
        <p:spPr bwMode="auto">
          <a:xfrm>
            <a:off x="6858000" y="4876800"/>
            <a:ext cx="1082675" cy="109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Lines of</a:t>
            </a:r>
          </a:p>
          <a:p>
            <a:r>
              <a:rPr lang="en-US" sz="1800"/>
              <a:t>Binary</a:t>
            </a:r>
          </a:p>
          <a:p>
            <a:r>
              <a:rPr lang="en-US" sz="1800"/>
              <a:t>code &amp; </a:t>
            </a:r>
          </a:p>
          <a:p>
            <a:r>
              <a:rPr lang="en-US" sz="1800"/>
              <a:t>data</a:t>
            </a:r>
          </a:p>
        </p:txBody>
      </p:sp>
      <p:sp>
        <p:nvSpPr>
          <p:cNvPr id="11291" name="TextBox 42"/>
          <p:cNvSpPr txBox="1">
            <a:spLocks noChangeArrowheads="1"/>
          </p:cNvSpPr>
          <p:nvPr/>
        </p:nvSpPr>
        <p:spPr bwMode="auto">
          <a:xfrm>
            <a:off x="6781800" y="4149725"/>
            <a:ext cx="12112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10101010</a:t>
            </a:r>
          </a:p>
        </p:txBody>
      </p:sp>
      <p:sp>
        <p:nvSpPr>
          <p:cNvPr id="11292" name="TextBox 43"/>
          <p:cNvSpPr txBox="1">
            <a:spLocks noChangeArrowheads="1"/>
          </p:cNvSpPr>
          <p:nvPr/>
        </p:nvSpPr>
        <p:spPr bwMode="auto">
          <a:xfrm>
            <a:off x="6781800" y="4378325"/>
            <a:ext cx="12112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00001010</a:t>
            </a:r>
          </a:p>
        </p:txBody>
      </p:sp>
      <p:sp>
        <p:nvSpPr>
          <p:cNvPr id="11293" name="TextBox 44"/>
          <p:cNvSpPr txBox="1">
            <a:spLocks noChangeArrowheads="1"/>
          </p:cNvSpPr>
          <p:nvPr/>
        </p:nvSpPr>
        <p:spPr bwMode="auto">
          <a:xfrm>
            <a:off x="6794500" y="4606925"/>
            <a:ext cx="11858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01010111</a:t>
            </a:r>
          </a:p>
        </p:txBody>
      </p:sp>
      <p:sp>
        <p:nvSpPr>
          <p:cNvPr id="11294" name="TextBox 45"/>
          <p:cNvSpPr txBox="1">
            <a:spLocks noChangeArrowheads="1"/>
          </p:cNvSpPr>
          <p:nvPr/>
        </p:nvSpPr>
        <p:spPr bwMode="auto">
          <a:xfrm>
            <a:off x="4267200" y="5018088"/>
            <a:ext cx="10826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Memory</a:t>
            </a:r>
          </a:p>
        </p:txBody>
      </p:sp>
      <p:sp>
        <p:nvSpPr>
          <p:cNvPr id="11295" name="TextBox 46"/>
          <p:cNvSpPr txBox="1">
            <a:spLocks noChangeArrowheads="1"/>
          </p:cNvSpPr>
          <p:nvPr/>
        </p:nvSpPr>
        <p:spPr bwMode="auto">
          <a:xfrm>
            <a:off x="6807200" y="5902325"/>
            <a:ext cx="11604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11101110</a:t>
            </a:r>
          </a:p>
        </p:txBody>
      </p:sp>
      <p:sp>
        <p:nvSpPr>
          <p:cNvPr id="11296" name="TextBox 47"/>
          <p:cNvSpPr txBox="1">
            <a:spLocks noChangeArrowheads="1"/>
          </p:cNvSpPr>
          <p:nvPr/>
        </p:nvSpPr>
        <p:spPr bwMode="auto">
          <a:xfrm>
            <a:off x="6800850" y="6130925"/>
            <a:ext cx="11731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00111011</a:t>
            </a:r>
          </a:p>
        </p:txBody>
      </p:sp>
      <p:sp>
        <p:nvSpPr>
          <p:cNvPr id="11297" name="TextBox 48"/>
          <p:cNvSpPr txBox="1">
            <a:spLocks noChangeArrowheads="1"/>
          </p:cNvSpPr>
          <p:nvPr/>
        </p:nvSpPr>
        <p:spPr bwMode="auto">
          <a:xfrm>
            <a:off x="6794500" y="6359525"/>
            <a:ext cx="11858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10000111</a:t>
            </a:r>
          </a:p>
        </p:txBody>
      </p:sp>
      <p:sp>
        <p:nvSpPr>
          <p:cNvPr id="11298" name="Left Arrow 50"/>
          <p:cNvSpPr>
            <a:spLocks noChangeArrowheads="1"/>
          </p:cNvSpPr>
          <p:nvPr/>
        </p:nvSpPr>
        <p:spPr bwMode="auto">
          <a:xfrm>
            <a:off x="5867400" y="5257800"/>
            <a:ext cx="838200" cy="533400"/>
          </a:xfrm>
          <a:prstGeom prst="leftArrow">
            <a:avLst>
              <a:gd name="adj1" fmla="val 50000"/>
              <a:gd name="adj2" fmla="val 50002"/>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p>
        </p:txBody>
      </p:sp>
      <p:sp>
        <p:nvSpPr>
          <p:cNvPr id="11299" name="Curved Right Arrow 51"/>
          <p:cNvSpPr>
            <a:spLocks noChangeArrowheads="1"/>
          </p:cNvSpPr>
          <p:nvPr/>
        </p:nvSpPr>
        <p:spPr bwMode="auto">
          <a:xfrm>
            <a:off x="2286000" y="5105400"/>
            <a:ext cx="1600200" cy="990600"/>
          </a:xfrm>
          <a:prstGeom prst="curvedRightArrow">
            <a:avLst>
              <a:gd name="adj1" fmla="val 25000"/>
              <a:gd name="adj2" fmla="val 50000"/>
              <a:gd name="adj3" fmla="val 25001"/>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p>
        </p:txBody>
      </p:sp>
      <p:sp>
        <p:nvSpPr>
          <p:cNvPr id="11300" name="TextBox 52"/>
          <p:cNvSpPr txBox="1">
            <a:spLocks noChangeArrowheads="1"/>
          </p:cNvSpPr>
          <p:nvPr/>
        </p:nvSpPr>
        <p:spPr bwMode="auto">
          <a:xfrm>
            <a:off x="2438400" y="4724400"/>
            <a:ext cx="12112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10101010</a:t>
            </a:r>
          </a:p>
        </p:txBody>
      </p:sp>
      <p:pic>
        <p:nvPicPr>
          <p:cNvPr id="11301" name="Picture 5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648200"/>
            <a:ext cx="1828800" cy="173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02" name="TextBox 54"/>
          <p:cNvSpPr txBox="1">
            <a:spLocks noChangeArrowheads="1"/>
          </p:cNvSpPr>
          <p:nvPr/>
        </p:nvSpPr>
        <p:spPr bwMode="auto">
          <a:xfrm>
            <a:off x="4724400" y="1177925"/>
            <a:ext cx="99218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add a,b</a:t>
            </a:r>
          </a:p>
        </p:txBody>
      </p:sp>
      <p:sp>
        <p:nvSpPr>
          <p:cNvPr id="11303" name="TextBox 55"/>
          <p:cNvSpPr txBox="1">
            <a:spLocks noChangeArrowheads="1"/>
          </p:cNvSpPr>
          <p:nvPr/>
        </p:nvSpPr>
        <p:spPr bwMode="auto">
          <a:xfrm>
            <a:off x="4724400" y="1406525"/>
            <a:ext cx="99218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sub a,b</a:t>
            </a:r>
          </a:p>
        </p:txBody>
      </p:sp>
      <p:sp>
        <p:nvSpPr>
          <p:cNvPr id="11304" name="TextBox 56"/>
          <p:cNvSpPr txBox="1">
            <a:spLocks noChangeArrowheads="1"/>
          </p:cNvSpPr>
          <p:nvPr/>
        </p:nvSpPr>
        <p:spPr bwMode="auto">
          <a:xfrm>
            <a:off x="4614863" y="1635125"/>
            <a:ext cx="1211262"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move a…</a:t>
            </a:r>
          </a:p>
        </p:txBody>
      </p:sp>
      <p:sp>
        <p:nvSpPr>
          <p:cNvPr id="58" name="TextBox 57"/>
          <p:cNvSpPr txBox="1">
            <a:spLocks noChangeArrowheads="1"/>
          </p:cNvSpPr>
          <p:nvPr/>
        </p:nvSpPr>
        <p:spPr bwMode="auto">
          <a:xfrm>
            <a:off x="4495800" y="533400"/>
            <a:ext cx="16049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FF0000"/>
                </a:solidFill>
              </a:rPr>
              <a:t>Chapter 3</a:t>
            </a:r>
          </a:p>
        </p:txBody>
      </p:sp>
      <p:sp>
        <p:nvSpPr>
          <p:cNvPr id="59" name="TextBox 58"/>
          <p:cNvSpPr txBox="1">
            <a:spLocks noChangeArrowheads="1"/>
          </p:cNvSpPr>
          <p:nvPr/>
        </p:nvSpPr>
        <p:spPr bwMode="auto">
          <a:xfrm>
            <a:off x="3175" y="6096000"/>
            <a:ext cx="33496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FF0000"/>
                </a:solidFill>
              </a:rPr>
              <a:t>Chapters 3, 4, 5 and 6</a:t>
            </a:r>
          </a:p>
        </p:txBody>
      </p:sp>
      <p:sp>
        <p:nvSpPr>
          <p:cNvPr id="60" name="TextBox 59"/>
          <p:cNvSpPr txBox="1">
            <a:spLocks noChangeArrowheads="1"/>
          </p:cNvSpPr>
          <p:nvPr/>
        </p:nvSpPr>
        <p:spPr bwMode="auto">
          <a:xfrm>
            <a:off x="6630988" y="1322388"/>
            <a:ext cx="1604962"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FF0000"/>
                </a:solidFill>
              </a:rPr>
              <a:t>Chapter 7</a:t>
            </a:r>
          </a:p>
        </p:txBody>
      </p:sp>
      <p:sp>
        <p:nvSpPr>
          <p:cNvPr id="61" name="TextBox 60"/>
          <p:cNvSpPr txBox="1">
            <a:spLocks noChangeArrowheads="1"/>
          </p:cNvSpPr>
          <p:nvPr/>
        </p:nvSpPr>
        <p:spPr bwMode="auto">
          <a:xfrm>
            <a:off x="4338638" y="4572000"/>
            <a:ext cx="160496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FF0000"/>
                </a:solidFill>
              </a:rPr>
              <a:t>Chapter 9</a:t>
            </a:r>
          </a:p>
        </p:txBody>
      </p:sp>
      <p:sp>
        <p:nvSpPr>
          <p:cNvPr id="62" name="TextBox 61"/>
          <p:cNvSpPr txBox="1">
            <a:spLocks noChangeArrowheads="1"/>
          </p:cNvSpPr>
          <p:nvPr/>
        </p:nvSpPr>
        <p:spPr bwMode="auto">
          <a:xfrm>
            <a:off x="168275" y="3733800"/>
            <a:ext cx="16033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FF0000"/>
                </a:solidFill>
              </a:rPr>
              <a:t>Chapter 5 </a:t>
            </a:r>
          </a:p>
        </p:txBody>
      </p:sp>
      <p:sp>
        <p:nvSpPr>
          <p:cNvPr id="63" name="TextBox 62"/>
          <p:cNvSpPr txBox="1">
            <a:spLocks noChangeArrowheads="1"/>
          </p:cNvSpPr>
          <p:nvPr/>
        </p:nvSpPr>
        <p:spPr bwMode="auto">
          <a:xfrm>
            <a:off x="7539038" y="3581400"/>
            <a:ext cx="160496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FF0000"/>
                </a:solidFill>
              </a:rPr>
              <a:t>Chapter 2</a:t>
            </a:r>
          </a:p>
        </p:txBody>
      </p:sp>
      <p:sp>
        <p:nvSpPr>
          <p:cNvPr id="11311" name="TextBox 15"/>
          <p:cNvSpPr txBox="1">
            <a:spLocks noChangeArrowheads="1"/>
          </p:cNvSpPr>
          <p:nvPr/>
        </p:nvSpPr>
        <p:spPr bwMode="auto">
          <a:xfrm>
            <a:off x="2136775" y="1917700"/>
            <a:ext cx="174942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Pre-processor</a:t>
            </a:r>
          </a:p>
          <a:p>
            <a:r>
              <a:rPr lang="en-US" sz="1800">
                <a:solidFill>
                  <a:srgbClr val="000066"/>
                </a:solidFill>
              </a:rPr>
              <a:t>&amp;</a:t>
            </a:r>
          </a:p>
          <a:p>
            <a:r>
              <a:rPr lang="en-US" sz="1800">
                <a:solidFill>
                  <a:srgbClr val="000066"/>
                </a:solidFill>
              </a:rPr>
              <a:t>Compiler</a:t>
            </a:r>
          </a:p>
        </p:txBody>
      </p:sp>
      <p:sp>
        <p:nvSpPr>
          <p:cNvPr id="11312" name="TextBox 29"/>
          <p:cNvSpPr txBox="1">
            <a:spLocks noChangeArrowheads="1"/>
          </p:cNvSpPr>
          <p:nvPr/>
        </p:nvSpPr>
        <p:spPr bwMode="auto">
          <a:xfrm>
            <a:off x="6705600" y="1955800"/>
            <a:ext cx="1365250"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Assembler</a:t>
            </a:r>
          </a:p>
          <a:p>
            <a:r>
              <a:rPr lang="en-US" sz="1800">
                <a:solidFill>
                  <a:srgbClr val="000066"/>
                </a:solidFill>
              </a:rPr>
              <a:t>&amp;</a:t>
            </a:r>
          </a:p>
          <a:p>
            <a:r>
              <a:rPr lang="en-US" sz="1800">
                <a:solidFill>
                  <a:srgbClr val="000066"/>
                </a:solidFill>
              </a:rPr>
              <a:t>Linker</a:t>
            </a:r>
          </a:p>
        </p:txBody>
      </p:sp>
      <p:grpSp>
        <p:nvGrpSpPr>
          <p:cNvPr id="3" name="Group 54"/>
          <p:cNvGrpSpPr>
            <a:grpSpLocks/>
          </p:cNvGrpSpPr>
          <p:nvPr/>
        </p:nvGrpSpPr>
        <p:grpSpPr bwMode="auto">
          <a:xfrm>
            <a:off x="2286000" y="3352800"/>
            <a:ext cx="2003425" cy="1493838"/>
            <a:chOff x="2286369" y="2971800"/>
            <a:chExt cx="2003168" cy="1494272"/>
          </a:xfrm>
        </p:grpSpPr>
        <p:sp>
          <p:nvSpPr>
            <p:cNvPr id="11314" name="Oval 50"/>
            <p:cNvSpPr>
              <a:spLocks noChangeArrowheads="1"/>
            </p:cNvSpPr>
            <p:nvPr/>
          </p:nvSpPr>
          <p:spPr bwMode="auto">
            <a:xfrm>
              <a:off x="2438400" y="3124200"/>
              <a:ext cx="1143000" cy="1143000"/>
            </a:xfrm>
            <a:prstGeom prst="ellipse">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p>
          </p:txBody>
        </p:sp>
        <p:sp>
          <p:nvSpPr>
            <p:cNvPr id="11315" name="Left-Right Arrow 51"/>
            <p:cNvSpPr>
              <a:spLocks noChangeArrowheads="1"/>
            </p:cNvSpPr>
            <p:nvPr/>
          </p:nvSpPr>
          <p:spPr bwMode="auto">
            <a:xfrm rot="1993966">
              <a:off x="3465334" y="3978780"/>
              <a:ext cx="824203" cy="487292"/>
            </a:xfrm>
            <a:prstGeom prst="leftRightArrow">
              <a:avLst>
                <a:gd name="adj1" fmla="val 50000"/>
                <a:gd name="adj2" fmla="val 49998"/>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p>
          </p:txBody>
        </p:sp>
        <p:sp>
          <p:nvSpPr>
            <p:cNvPr id="11316" name="TextBox 29"/>
            <p:cNvSpPr txBox="1">
              <a:spLocks noChangeArrowheads="1"/>
            </p:cNvSpPr>
            <p:nvPr/>
          </p:nvSpPr>
          <p:spPr bwMode="auto">
            <a:xfrm>
              <a:off x="2362200" y="3429000"/>
              <a:ext cx="1274808" cy="595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Operating</a:t>
              </a:r>
            </a:p>
            <a:p>
              <a:r>
                <a:rPr lang="en-US" sz="1800">
                  <a:solidFill>
                    <a:srgbClr val="000066"/>
                  </a:solidFill>
                </a:rPr>
                <a:t>System</a:t>
              </a:r>
            </a:p>
          </p:txBody>
        </p:sp>
        <p:sp>
          <p:nvSpPr>
            <p:cNvPr id="11317" name="TextBox 53"/>
            <p:cNvSpPr txBox="1">
              <a:spLocks noChangeArrowheads="1"/>
            </p:cNvSpPr>
            <p:nvPr/>
          </p:nvSpPr>
          <p:spPr bwMode="auto">
            <a:xfrm>
              <a:off x="2286369" y="2971800"/>
              <a:ext cx="160422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FF0000"/>
                  </a:solidFill>
                </a:rPr>
                <a:t>Chapter 8</a:t>
              </a:r>
            </a:p>
          </p:txBody>
        </p:sp>
      </p:gr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fade">
                                      <p:cBhvr>
                                        <p:cTn id="12" dur="500"/>
                                        <p:tgtEl>
                                          <p:spTgt spid="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500"/>
                                        <p:tgtEl>
                                          <p:spTgt spid="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fade">
                                      <p:cBhvr>
                                        <p:cTn id="22" dur="500"/>
                                        <p:tgtEl>
                                          <p:spTgt spid="6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fade">
                                      <p:cBhvr>
                                        <p:cTn id="27" dur="500"/>
                                        <p:tgtEl>
                                          <p:spTgt spid="6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fade">
                                      <p:cBhvr>
                                        <p:cTn id="3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p:bldP spid="60" grpId="0"/>
      <p:bldP spid="61" grpId="0"/>
      <p:bldP spid="62" grpId="0"/>
      <p:bldP spid="6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716963" cy="533400"/>
          </a:xfrm>
        </p:spPr>
        <p:txBody>
          <a:bodyPr/>
          <a:lstStyle/>
          <a:p>
            <a:pPr algn="ctr">
              <a:defRPr/>
            </a:pPr>
            <a:r>
              <a:rPr lang="en-US" i="1" dirty="0" smtClean="0"/>
              <a:t>Approximate</a:t>
            </a:r>
            <a:r>
              <a:rPr lang="en-US" dirty="0" smtClean="0"/>
              <a:t> Timeline</a:t>
            </a:r>
            <a:endParaRPr lang="en-US" dirty="0"/>
          </a:p>
        </p:txBody>
      </p:sp>
      <p:graphicFrame>
        <p:nvGraphicFramePr>
          <p:cNvPr id="6" name="Content Placeholder 5"/>
          <p:cNvGraphicFramePr>
            <a:graphicFrameLocks noGrp="1"/>
          </p:cNvGraphicFramePr>
          <p:nvPr>
            <p:ph idx="1"/>
          </p:nvPr>
        </p:nvGraphicFramePr>
        <p:xfrm>
          <a:off x="290513" y="533400"/>
          <a:ext cx="8624887" cy="6294441"/>
        </p:xfrm>
        <a:graphic>
          <a:graphicData uri="http://schemas.openxmlformats.org/drawingml/2006/table">
            <a:tbl>
              <a:tblPr firstRow="1" bandRow="1">
                <a:tableStyleId>{D7AC3CCA-C797-4891-BE02-D94E43425B78}</a:tableStyleId>
              </a:tblPr>
              <a:tblGrid>
                <a:gridCol w="1597079"/>
                <a:gridCol w="4360808"/>
                <a:gridCol w="2667000"/>
              </a:tblGrid>
              <a:tr h="370859">
                <a:tc>
                  <a:txBody>
                    <a:bodyPr/>
                    <a:lstStyle/>
                    <a:p>
                      <a:pPr algn="ctr"/>
                      <a:r>
                        <a:rPr lang="en-US" sz="1800" dirty="0" smtClean="0"/>
                        <a:t>Week</a:t>
                      </a:r>
                      <a:endParaRPr lang="en-US" sz="1800" dirty="0"/>
                    </a:p>
                  </a:txBody>
                  <a:tcPr marT="45722" marB="45722"/>
                </a:tc>
                <a:tc>
                  <a:txBody>
                    <a:bodyPr/>
                    <a:lstStyle/>
                    <a:p>
                      <a:r>
                        <a:rPr lang="en-US" sz="1800" dirty="0" smtClean="0"/>
                        <a:t>Topics</a:t>
                      </a:r>
                      <a:endParaRPr lang="en-US" sz="1800" dirty="0"/>
                    </a:p>
                  </a:txBody>
                  <a:tcPr marT="45722" marB="45722"/>
                </a:tc>
                <a:tc>
                  <a:txBody>
                    <a:bodyPr/>
                    <a:lstStyle/>
                    <a:p>
                      <a:r>
                        <a:rPr lang="en-US" sz="1800" dirty="0" smtClean="0"/>
                        <a:t>Due</a:t>
                      </a:r>
                      <a:endParaRPr lang="en-US" sz="1800" dirty="0"/>
                    </a:p>
                  </a:txBody>
                  <a:tcPr marT="45722" marB="45722"/>
                </a:tc>
              </a:tr>
              <a:tr h="370859">
                <a:tc>
                  <a:txBody>
                    <a:bodyPr/>
                    <a:lstStyle/>
                    <a:p>
                      <a:pPr algn="ctr"/>
                      <a:r>
                        <a:rPr lang="en-US" sz="1800" dirty="0" smtClean="0"/>
                        <a:t>1</a:t>
                      </a:r>
                    </a:p>
                  </a:txBody>
                  <a:tcPr marT="45722" marB="45722"/>
                </a:tc>
                <a:tc>
                  <a:txBody>
                    <a:bodyPr/>
                    <a:lstStyle/>
                    <a:p>
                      <a:r>
                        <a:rPr lang="en-US" sz="1800" dirty="0" err="1" smtClean="0"/>
                        <a:t>Ch</a:t>
                      </a:r>
                      <a:r>
                        <a:rPr lang="en-US" sz="1800" dirty="0" smtClean="0"/>
                        <a:t> 1-2: Intro, Two’s Complement</a:t>
                      </a:r>
                      <a:endParaRPr lang="en-US" sz="1800" dirty="0"/>
                    </a:p>
                  </a:txBody>
                  <a:tcPr marT="45722" marB="45722"/>
                </a:tc>
                <a:tc>
                  <a:txBody>
                    <a:bodyPr/>
                    <a:lstStyle/>
                    <a:p>
                      <a:endParaRPr lang="en-US" sz="1800" dirty="0"/>
                    </a:p>
                  </a:txBody>
                  <a:tcPr marT="45722" marB="45722"/>
                </a:tc>
              </a:tr>
              <a:tr h="370859">
                <a:tc>
                  <a:txBody>
                    <a:bodyPr/>
                    <a:lstStyle/>
                    <a:p>
                      <a:pPr algn="ctr"/>
                      <a:r>
                        <a:rPr lang="en-US" sz="1800" dirty="0" smtClean="0"/>
                        <a:t>2</a:t>
                      </a:r>
                      <a:endParaRPr lang="en-US" sz="1800" dirty="0"/>
                    </a:p>
                  </a:txBody>
                  <a:tcPr marT="45722" marB="45722"/>
                </a:tc>
                <a:tc>
                  <a:txBody>
                    <a:bodyPr/>
                    <a:lstStyle/>
                    <a:p>
                      <a:r>
                        <a:rPr lang="en-US" sz="1800" dirty="0" err="1" smtClean="0"/>
                        <a:t>Ch</a:t>
                      </a:r>
                      <a:r>
                        <a:rPr lang="en-US" sz="1800" baseline="0" dirty="0" smtClean="0"/>
                        <a:t> 2: I</a:t>
                      </a:r>
                      <a:r>
                        <a:rPr lang="en-US" sz="1800" dirty="0" smtClean="0"/>
                        <a:t>nteger Arithmetic</a:t>
                      </a:r>
                      <a:endParaRPr lang="en-US" sz="1800" dirty="0"/>
                    </a:p>
                  </a:txBody>
                  <a:tcPr marT="45722" marB="45722"/>
                </a:tc>
                <a:tc>
                  <a:txBody>
                    <a:bodyPr/>
                    <a:lstStyle/>
                    <a:p>
                      <a:endParaRPr lang="en-US" sz="1800" dirty="0"/>
                    </a:p>
                  </a:txBody>
                  <a:tcPr marT="45722" marB="45722"/>
                </a:tc>
              </a:tr>
              <a:tr h="370859">
                <a:tc>
                  <a:txBody>
                    <a:bodyPr/>
                    <a:lstStyle/>
                    <a:p>
                      <a:pPr algn="ctr"/>
                      <a:r>
                        <a:rPr lang="en-US" sz="1800" dirty="0" smtClean="0"/>
                        <a:t>3</a:t>
                      </a:r>
                      <a:endParaRPr lang="en-US" sz="1800" dirty="0"/>
                    </a:p>
                  </a:txBody>
                  <a:tcPr marT="45722" marB="45722"/>
                </a:tc>
                <a:tc>
                  <a:txBody>
                    <a:bodyPr/>
                    <a:lstStyle/>
                    <a:p>
                      <a:r>
                        <a:rPr lang="en-US" sz="1800" dirty="0" err="1" smtClean="0"/>
                        <a:t>Ch</a:t>
                      </a:r>
                      <a:r>
                        <a:rPr lang="en-US" sz="1800" dirty="0" smtClean="0"/>
                        <a:t> 3: Assembly memory, arithmetic</a:t>
                      </a:r>
                      <a:endParaRPr lang="en-US" sz="1800" dirty="0"/>
                    </a:p>
                  </a:txBody>
                  <a:tcPr marT="45722" marB="45722"/>
                </a:tc>
                <a:tc>
                  <a:txBody>
                    <a:bodyPr/>
                    <a:lstStyle/>
                    <a:p>
                      <a:r>
                        <a:rPr lang="en-US" sz="1800" dirty="0" smtClean="0"/>
                        <a:t>Data Lab</a:t>
                      </a:r>
                      <a:endParaRPr lang="en-US" sz="1800" dirty="0"/>
                    </a:p>
                  </a:txBody>
                  <a:tcPr marT="45722" marB="45722"/>
                </a:tc>
              </a:tr>
              <a:tr h="370859">
                <a:tc>
                  <a:txBody>
                    <a:bodyPr/>
                    <a:lstStyle/>
                    <a:p>
                      <a:pPr algn="ctr"/>
                      <a:r>
                        <a:rPr lang="en-US" sz="1800" dirty="0" smtClean="0"/>
                        <a:t>4</a:t>
                      </a:r>
                      <a:endParaRPr lang="en-US" sz="1800" dirty="0"/>
                    </a:p>
                  </a:txBody>
                  <a:tcPr marT="45722" marB="45722"/>
                </a:tc>
                <a:tc>
                  <a:txBody>
                    <a:bodyPr/>
                    <a:lstStyle/>
                    <a:p>
                      <a:r>
                        <a:rPr lang="en-US" sz="1800" dirty="0" err="1" smtClean="0"/>
                        <a:t>Ch</a:t>
                      </a:r>
                      <a:r>
                        <a:rPr lang="en-US" sz="1800" baseline="0" dirty="0" smtClean="0"/>
                        <a:t> 3: </a:t>
                      </a:r>
                      <a:r>
                        <a:rPr lang="en-US" sz="1800" dirty="0" smtClean="0"/>
                        <a:t>Assembly control flow, loops</a:t>
                      </a:r>
                      <a:endParaRPr lang="en-US" sz="1800" dirty="0"/>
                    </a:p>
                  </a:txBody>
                  <a:tcPr marT="45722" marB="45722"/>
                </a:tc>
                <a:tc>
                  <a:txBody>
                    <a:bodyPr/>
                    <a:lstStyle/>
                    <a:p>
                      <a:endParaRPr lang="en-US" sz="1800"/>
                    </a:p>
                  </a:txBody>
                  <a:tcPr marT="45722" marB="45722"/>
                </a:tc>
              </a:tr>
              <a:tr h="370859">
                <a:tc>
                  <a:txBody>
                    <a:bodyPr/>
                    <a:lstStyle/>
                    <a:p>
                      <a:pPr algn="ctr"/>
                      <a:r>
                        <a:rPr lang="en-US" sz="1800" dirty="0" smtClean="0"/>
                        <a:t>5</a:t>
                      </a:r>
                      <a:endParaRPr lang="en-US" sz="1800" dirty="0"/>
                    </a:p>
                  </a:txBody>
                  <a:tcPr marT="45722" marB="45722"/>
                </a:tc>
                <a:tc>
                  <a:txBody>
                    <a:bodyPr/>
                    <a:lstStyle/>
                    <a:p>
                      <a:r>
                        <a:rPr lang="en-US" sz="1800" dirty="0" err="1" smtClean="0"/>
                        <a:t>Ch</a:t>
                      </a:r>
                      <a:r>
                        <a:rPr lang="en-US" sz="1800" dirty="0" smtClean="0"/>
                        <a:t> 3: Assembly: stacks, arrays</a:t>
                      </a:r>
                      <a:endParaRPr lang="en-US" sz="1800" dirty="0"/>
                    </a:p>
                  </a:txBody>
                  <a:tcPr marT="45722" marB="45722"/>
                </a:tc>
                <a:tc>
                  <a:txBody>
                    <a:bodyPr/>
                    <a:lstStyle/>
                    <a:p>
                      <a:endParaRPr lang="en-US" sz="1800" dirty="0"/>
                    </a:p>
                  </a:txBody>
                  <a:tcPr marT="45722" marB="45722"/>
                </a:tc>
              </a:tr>
              <a:tr h="370859">
                <a:tc>
                  <a:txBody>
                    <a:bodyPr/>
                    <a:lstStyle/>
                    <a:p>
                      <a:pPr algn="ctr"/>
                      <a:r>
                        <a:rPr lang="en-US" sz="1800" dirty="0" smtClean="0"/>
                        <a:t>6</a:t>
                      </a:r>
                      <a:endParaRPr lang="en-US" sz="1800" dirty="0"/>
                    </a:p>
                  </a:txBody>
                  <a:tcPr marT="45722" marB="45722"/>
                </a:tc>
                <a:tc>
                  <a:txBody>
                    <a:bodyPr/>
                    <a:lstStyle/>
                    <a:p>
                      <a:r>
                        <a:rPr lang="en-US" sz="1800" dirty="0" err="1" smtClean="0"/>
                        <a:t>Ch</a:t>
                      </a:r>
                      <a:r>
                        <a:rPr lang="en-US" sz="1800" dirty="0" smtClean="0"/>
                        <a:t> 3: Assembly: </a:t>
                      </a:r>
                      <a:r>
                        <a:rPr lang="en-US" sz="1800" dirty="0" err="1" smtClean="0"/>
                        <a:t>structs</a:t>
                      </a:r>
                      <a:r>
                        <a:rPr lang="en-US" sz="1800" dirty="0" smtClean="0"/>
                        <a:t>, 64-bit</a:t>
                      </a:r>
                      <a:endParaRPr lang="en-US" sz="1800" dirty="0"/>
                    </a:p>
                  </a:txBody>
                  <a:tcPr marT="45722" marB="45722"/>
                </a:tc>
                <a:tc>
                  <a:txBody>
                    <a:bodyPr/>
                    <a:lstStyle/>
                    <a:p>
                      <a:r>
                        <a:rPr lang="en-US" sz="1800" dirty="0" smtClean="0"/>
                        <a:t>Bomb Lab</a:t>
                      </a:r>
                      <a:endParaRPr lang="en-US" sz="1800" dirty="0"/>
                    </a:p>
                  </a:txBody>
                  <a:tcPr marT="45722" marB="45722"/>
                </a:tc>
              </a:tr>
              <a:tr h="370859">
                <a:tc>
                  <a:txBody>
                    <a:bodyPr/>
                    <a:lstStyle/>
                    <a:p>
                      <a:pPr algn="ctr"/>
                      <a:r>
                        <a:rPr lang="en-US" sz="1800" dirty="0" smtClean="0"/>
                        <a:t>7</a:t>
                      </a:r>
                      <a:endParaRPr lang="en-US" sz="1800" dirty="0"/>
                    </a:p>
                  </a:txBody>
                  <a:tcPr marT="45722" marB="45722"/>
                </a:tc>
                <a:tc>
                  <a:txBody>
                    <a:bodyPr/>
                    <a:lstStyle/>
                    <a:p>
                      <a:r>
                        <a:rPr lang="en-US" sz="1800" dirty="0" err="1" smtClean="0"/>
                        <a:t>Ch</a:t>
                      </a:r>
                      <a:r>
                        <a:rPr lang="en-US" sz="1800" dirty="0" smtClean="0"/>
                        <a:t> 2: Floating point</a:t>
                      </a:r>
                      <a:endParaRPr lang="en-US" sz="1800" dirty="0"/>
                    </a:p>
                  </a:txBody>
                  <a:tcPr marT="45722" marB="45722"/>
                </a:tc>
                <a:tc>
                  <a:txBody>
                    <a:bodyPr/>
                    <a:lstStyle/>
                    <a:p>
                      <a:r>
                        <a:rPr lang="en-US" sz="1800" dirty="0" smtClean="0"/>
                        <a:t>MT 1</a:t>
                      </a:r>
                      <a:endParaRPr lang="en-US" sz="1800" dirty="0"/>
                    </a:p>
                  </a:txBody>
                  <a:tcPr marT="45722" marB="45722"/>
                </a:tc>
              </a:tr>
              <a:tr h="370859">
                <a:tc>
                  <a:txBody>
                    <a:bodyPr/>
                    <a:lstStyle/>
                    <a:p>
                      <a:pPr algn="ctr"/>
                      <a:r>
                        <a:rPr lang="en-US" sz="1800" dirty="0" smtClean="0"/>
                        <a:t>8</a:t>
                      </a:r>
                      <a:endParaRPr lang="en-US" sz="1800" dirty="0"/>
                    </a:p>
                  </a:txBody>
                  <a:tcPr marT="45722" marB="45722"/>
                </a:tc>
                <a:tc>
                  <a:txBody>
                    <a:bodyPr/>
                    <a:lstStyle/>
                    <a:p>
                      <a:r>
                        <a:rPr lang="en-US" sz="1800" dirty="0" err="1" smtClean="0"/>
                        <a:t>Ch</a:t>
                      </a:r>
                      <a:r>
                        <a:rPr lang="en-US" sz="1800" dirty="0" smtClean="0"/>
                        <a:t> 4: ISA,</a:t>
                      </a:r>
                      <a:r>
                        <a:rPr lang="en-US" sz="1800" baseline="0" dirty="0" smtClean="0"/>
                        <a:t> </a:t>
                      </a:r>
                      <a:r>
                        <a:rPr lang="en-US" sz="1800" dirty="0" smtClean="0"/>
                        <a:t>Pipelining</a:t>
                      </a:r>
                      <a:endParaRPr lang="en-US" sz="1800" dirty="0"/>
                    </a:p>
                  </a:txBody>
                  <a:tcPr marT="45722" marB="45722"/>
                </a:tc>
                <a:tc>
                  <a:txBody>
                    <a:bodyPr/>
                    <a:lstStyle/>
                    <a:p>
                      <a:endParaRPr lang="en-US" sz="1800" dirty="0"/>
                    </a:p>
                  </a:txBody>
                  <a:tcPr marT="45722" marB="45722"/>
                </a:tc>
              </a:tr>
              <a:tr h="370859">
                <a:tc>
                  <a:txBody>
                    <a:bodyPr/>
                    <a:lstStyle/>
                    <a:p>
                      <a:pPr algn="ctr"/>
                      <a:r>
                        <a:rPr lang="en-US" sz="1800" dirty="0" smtClean="0"/>
                        <a:t>9</a:t>
                      </a:r>
                      <a:endParaRPr lang="en-US" sz="1800" dirty="0"/>
                    </a:p>
                  </a:txBody>
                  <a:tcPr marT="45722" marB="45722"/>
                </a:tc>
                <a:tc>
                  <a:txBody>
                    <a:bodyPr/>
                    <a:lstStyle/>
                    <a:p>
                      <a:r>
                        <a:rPr lang="en-US" sz="1800" dirty="0" err="1" smtClean="0"/>
                        <a:t>Ch</a:t>
                      </a:r>
                      <a:r>
                        <a:rPr lang="en-US" sz="1800" dirty="0" smtClean="0"/>
                        <a:t> 4-5:</a:t>
                      </a:r>
                      <a:r>
                        <a:rPr lang="en-US" sz="1800" baseline="0" dirty="0" smtClean="0"/>
                        <a:t> Pipelining, Optimization</a:t>
                      </a:r>
                      <a:endParaRPr lang="en-US" sz="1800" dirty="0"/>
                    </a:p>
                  </a:txBody>
                  <a:tcPr marT="45722" marB="45722"/>
                </a:tc>
                <a:tc>
                  <a:txBody>
                    <a:bodyPr/>
                    <a:lstStyle/>
                    <a:p>
                      <a:r>
                        <a:rPr lang="en-US" sz="1800" dirty="0" smtClean="0"/>
                        <a:t>Attack Lab</a:t>
                      </a:r>
                      <a:endParaRPr lang="en-US" sz="1800" dirty="0"/>
                    </a:p>
                  </a:txBody>
                  <a:tcPr marT="45722" marB="45722"/>
                </a:tc>
              </a:tr>
              <a:tr h="370859">
                <a:tc>
                  <a:txBody>
                    <a:bodyPr/>
                    <a:lstStyle/>
                    <a:p>
                      <a:pPr algn="ctr"/>
                      <a:r>
                        <a:rPr lang="en-US" sz="1800" dirty="0" smtClean="0"/>
                        <a:t>10</a:t>
                      </a:r>
                      <a:endParaRPr lang="en-US" sz="1800" dirty="0"/>
                    </a:p>
                  </a:txBody>
                  <a:tcPr marT="45722" marB="45722"/>
                </a:tc>
                <a:tc>
                  <a:txBody>
                    <a:bodyPr/>
                    <a:lstStyle/>
                    <a:p>
                      <a:r>
                        <a:rPr lang="en-US" sz="1800" dirty="0" err="1" smtClean="0"/>
                        <a:t>Ch</a:t>
                      </a:r>
                      <a:r>
                        <a:rPr lang="en-US" sz="1800" dirty="0" smtClean="0"/>
                        <a:t> 5: Performance Optimization</a:t>
                      </a:r>
                      <a:endParaRPr lang="en-US" sz="1800" dirty="0"/>
                    </a:p>
                  </a:txBody>
                  <a:tcPr marT="45722" marB="45722"/>
                </a:tc>
                <a:tc>
                  <a:txBody>
                    <a:bodyPr/>
                    <a:lstStyle/>
                    <a:p>
                      <a:endParaRPr lang="en-US" sz="1800" dirty="0"/>
                    </a:p>
                  </a:txBody>
                  <a:tcPr marT="45722" marB="45722"/>
                </a:tc>
              </a:tr>
              <a:tr h="370859">
                <a:tc>
                  <a:txBody>
                    <a:bodyPr/>
                    <a:lstStyle/>
                    <a:p>
                      <a:pPr algn="ctr"/>
                      <a:r>
                        <a:rPr lang="en-US" sz="1800" dirty="0" smtClean="0"/>
                        <a:t>11</a:t>
                      </a:r>
                      <a:endParaRPr lang="en-US" sz="1800" dirty="0"/>
                    </a:p>
                  </a:txBody>
                  <a:tcPr marT="45722" marB="45722"/>
                </a:tc>
                <a:tc>
                  <a:txBody>
                    <a:bodyPr/>
                    <a:lstStyle/>
                    <a:p>
                      <a:r>
                        <a:rPr lang="en-US" sz="1800" dirty="0" err="1" smtClean="0"/>
                        <a:t>Ch</a:t>
                      </a:r>
                      <a:r>
                        <a:rPr lang="en-US" sz="1800" dirty="0" smtClean="0"/>
                        <a:t> 6: Caching</a:t>
                      </a:r>
                      <a:endParaRPr lang="en-US" sz="1800" dirty="0"/>
                    </a:p>
                  </a:txBody>
                  <a:tcPr marT="45722" marB="45722"/>
                </a:tc>
                <a:tc>
                  <a:txBody>
                    <a:bodyPr/>
                    <a:lstStyle/>
                    <a:p>
                      <a:r>
                        <a:rPr lang="en-US" sz="1800" dirty="0" smtClean="0"/>
                        <a:t>Performance Lab</a:t>
                      </a:r>
                      <a:endParaRPr lang="en-US" sz="1800" dirty="0"/>
                    </a:p>
                  </a:txBody>
                  <a:tcPr marT="45722" marB="45722"/>
                </a:tc>
              </a:tr>
              <a:tr h="370859">
                <a:tc>
                  <a:txBody>
                    <a:bodyPr/>
                    <a:lstStyle/>
                    <a:p>
                      <a:pPr algn="ctr"/>
                      <a:r>
                        <a:rPr lang="en-US" sz="1800" dirty="0" smtClean="0"/>
                        <a:t>12</a:t>
                      </a:r>
                      <a:endParaRPr lang="en-US" sz="1800" dirty="0"/>
                    </a:p>
                  </a:txBody>
                  <a:tcPr marT="45722" marB="45722"/>
                </a:tc>
                <a:tc>
                  <a:txBody>
                    <a:bodyPr/>
                    <a:lstStyle/>
                    <a:p>
                      <a:r>
                        <a:rPr lang="en-US" sz="1800" dirty="0" err="1" smtClean="0"/>
                        <a:t>Ch</a:t>
                      </a:r>
                      <a:r>
                        <a:rPr lang="en-US" sz="1800" dirty="0" smtClean="0"/>
                        <a:t> 6: Caching, Storage</a:t>
                      </a:r>
                      <a:endParaRPr lang="en-US" sz="1800" dirty="0"/>
                    </a:p>
                  </a:txBody>
                  <a:tcPr marT="45722" marB="45722"/>
                </a:tc>
                <a:tc>
                  <a:txBody>
                    <a:bodyPr/>
                    <a:lstStyle/>
                    <a:p>
                      <a:r>
                        <a:rPr lang="en-US" sz="1800" dirty="0" smtClean="0"/>
                        <a:t>MT 2</a:t>
                      </a:r>
                    </a:p>
                  </a:txBody>
                  <a:tcPr marT="45722" marB="45722"/>
                </a:tc>
              </a:tr>
              <a:tr h="370859">
                <a:tc>
                  <a:txBody>
                    <a:bodyPr/>
                    <a:lstStyle/>
                    <a:p>
                      <a:pPr algn="ctr"/>
                      <a:r>
                        <a:rPr lang="en-US" sz="1800" dirty="0" smtClean="0"/>
                        <a:t>13</a:t>
                      </a:r>
                      <a:endParaRPr lang="en-US" sz="1800" dirty="0"/>
                    </a:p>
                  </a:txBody>
                  <a:tcPr marT="45722" marB="45722"/>
                </a:tc>
                <a:tc>
                  <a:txBody>
                    <a:bodyPr/>
                    <a:lstStyle/>
                    <a:p>
                      <a:r>
                        <a:rPr lang="en-US" sz="1800" dirty="0" err="1" smtClean="0"/>
                        <a:t>Ch</a:t>
                      </a:r>
                      <a:r>
                        <a:rPr lang="en-US" sz="1800" dirty="0" smtClean="0"/>
                        <a:t> 8:</a:t>
                      </a:r>
                      <a:r>
                        <a:rPr lang="en-US" sz="1800" baseline="0" dirty="0" smtClean="0"/>
                        <a:t> Exceptions, Signals</a:t>
                      </a:r>
                      <a:endParaRPr lang="en-US" sz="1800" dirty="0"/>
                    </a:p>
                  </a:txBody>
                  <a:tcPr marT="45722" marB="45722"/>
                </a:tc>
                <a:tc>
                  <a:txBody>
                    <a:bodyPr/>
                    <a:lstStyle/>
                    <a:p>
                      <a:endParaRPr lang="en-US" sz="1800" dirty="0"/>
                    </a:p>
                  </a:txBody>
                  <a:tcPr marT="45722" marB="45722"/>
                </a:tc>
              </a:tr>
              <a:tr h="370859">
                <a:tc>
                  <a:txBody>
                    <a:bodyPr/>
                    <a:lstStyle/>
                    <a:p>
                      <a:pPr algn="ctr"/>
                      <a:r>
                        <a:rPr lang="en-US" sz="1800" dirty="0" smtClean="0"/>
                        <a:t>14</a:t>
                      </a:r>
                      <a:endParaRPr lang="en-US" sz="1800" dirty="0"/>
                    </a:p>
                  </a:txBody>
                  <a:tcPr marT="45722" marB="45722"/>
                </a:tc>
                <a:tc>
                  <a:txBody>
                    <a:bodyPr/>
                    <a:lstStyle/>
                    <a:p>
                      <a:r>
                        <a:rPr lang="en-US" sz="1800" dirty="0" err="1" smtClean="0"/>
                        <a:t>Ch</a:t>
                      </a:r>
                      <a:r>
                        <a:rPr lang="en-US" sz="1800" dirty="0" smtClean="0"/>
                        <a:t> 9: Virtual Memory</a:t>
                      </a:r>
                      <a:endParaRPr lang="en-US" sz="1800" dirty="0"/>
                    </a:p>
                  </a:txBody>
                  <a:tcPr marT="45722" marB="45722"/>
                </a:tc>
                <a:tc>
                  <a:txBody>
                    <a:bodyPr/>
                    <a:lstStyle/>
                    <a:p>
                      <a:r>
                        <a:rPr lang="en-US" sz="1800" dirty="0" smtClean="0"/>
                        <a:t>Shell Lab</a:t>
                      </a:r>
                      <a:endParaRPr lang="en-US" sz="1800" dirty="0"/>
                    </a:p>
                  </a:txBody>
                  <a:tcPr marT="45722" marB="45722"/>
                </a:tc>
              </a:tr>
              <a:tr h="365778">
                <a:tc>
                  <a:txBody>
                    <a:bodyPr/>
                    <a:lstStyle/>
                    <a:p>
                      <a:pPr algn="ctr"/>
                      <a:r>
                        <a:rPr lang="en-US" sz="1800" dirty="0" smtClean="0"/>
                        <a:t>15</a:t>
                      </a:r>
                      <a:endParaRPr lang="en-US" sz="1800" dirty="0"/>
                    </a:p>
                  </a:txBody>
                  <a:tcPr marT="45722" marB="45722"/>
                </a:tc>
                <a:tc>
                  <a:txBody>
                    <a:bodyPr/>
                    <a:lstStyle/>
                    <a:p>
                      <a:r>
                        <a:rPr lang="en-US" sz="1800" dirty="0" err="1" smtClean="0"/>
                        <a:t>Ch</a:t>
                      </a:r>
                      <a:r>
                        <a:rPr lang="en-US" sz="1800" dirty="0" smtClean="0"/>
                        <a:t> 7: Linking</a:t>
                      </a:r>
                      <a:endParaRPr lang="en-US" sz="1800" dirty="0"/>
                    </a:p>
                  </a:txBody>
                  <a:tcPr marT="45722" marB="45722"/>
                </a:tc>
                <a:tc>
                  <a:txBody>
                    <a:bodyPr/>
                    <a:lstStyle/>
                    <a:p>
                      <a:endParaRPr lang="en-US" sz="1800" dirty="0"/>
                    </a:p>
                  </a:txBody>
                  <a:tcPr marT="45722" marB="45722"/>
                </a:tc>
              </a:tr>
              <a:tr h="365778">
                <a:tc>
                  <a:txBody>
                    <a:bodyPr/>
                    <a:lstStyle/>
                    <a:p>
                      <a:pPr algn="ctr"/>
                      <a:r>
                        <a:rPr lang="en-US" sz="1800" dirty="0" smtClean="0"/>
                        <a:t>Finals</a:t>
                      </a:r>
                      <a:endParaRPr lang="en-US" sz="1800" dirty="0"/>
                    </a:p>
                  </a:txBody>
                  <a:tcPr marT="45722" marB="45722"/>
                </a:tc>
                <a:tc>
                  <a:txBody>
                    <a:bodyPr/>
                    <a:lstStyle/>
                    <a:p>
                      <a:r>
                        <a:rPr lang="en-US" sz="1800" dirty="0" smtClean="0"/>
                        <a:t>Final Exam</a:t>
                      </a:r>
                      <a:endParaRPr lang="en-US" sz="1800" dirty="0"/>
                    </a:p>
                  </a:txBody>
                  <a:tcPr marT="45722" marB="45722"/>
                </a:tc>
                <a:tc>
                  <a:txBody>
                    <a:bodyPr/>
                    <a:lstStyle/>
                    <a:p>
                      <a:r>
                        <a:rPr lang="en-US" sz="1800" dirty="0" smtClean="0"/>
                        <a:t>Final Exam</a:t>
                      </a:r>
                      <a:endParaRPr lang="en-US" sz="1800" dirty="0"/>
                    </a:p>
                  </a:txBody>
                  <a:tcPr marT="45722" marB="45722"/>
                </a:tc>
              </a:tr>
            </a:tbl>
          </a:graphicData>
        </a:graphic>
      </p:graphicFrame>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Announcements</a:t>
            </a:r>
          </a:p>
        </p:txBody>
      </p:sp>
      <p:sp>
        <p:nvSpPr>
          <p:cNvPr id="3" name="Content Placeholder 2"/>
          <p:cNvSpPr>
            <a:spLocks noGrp="1"/>
          </p:cNvSpPr>
          <p:nvPr>
            <p:ph idx="1"/>
          </p:nvPr>
        </p:nvSpPr>
        <p:spPr/>
        <p:txBody>
          <a:bodyPr/>
          <a:lstStyle/>
          <a:p>
            <a:pPr>
              <a:defRPr/>
            </a:pPr>
            <a:r>
              <a:rPr lang="en-US" dirty="0">
                <a:latin typeface="Helvetica" charset="0"/>
                <a:ea typeface="ＭＳ Ｐゴシック" charset="0"/>
                <a:cs typeface="ＭＳ Ｐゴシック" charset="0"/>
              </a:rPr>
              <a:t>Let</a:t>
            </a:r>
            <a:r>
              <a:rPr lang="ja-JP" altLang="en-US" dirty="0">
                <a:latin typeface="Helvetica" charset="0"/>
                <a:ea typeface="ＭＳ Ｐゴシック" charset="0"/>
                <a:cs typeface="ＭＳ Ｐゴシック" charset="0"/>
              </a:rPr>
              <a:t>’</a:t>
            </a:r>
            <a:r>
              <a:rPr lang="en-US" dirty="0">
                <a:latin typeface="Helvetica" charset="0"/>
                <a:ea typeface="ＭＳ Ｐゴシック" charset="0"/>
                <a:cs typeface="ＭＳ Ｐゴシック" charset="0"/>
              </a:rPr>
              <a:t>s go to </a:t>
            </a:r>
            <a:r>
              <a:rPr lang="en-US" dirty="0" err="1">
                <a:latin typeface="Helvetica" charset="0"/>
                <a:ea typeface="ＭＳ Ｐゴシック" charset="0"/>
                <a:cs typeface="ＭＳ Ｐゴシック" charset="0"/>
              </a:rPr>
              <a:t>moodle.cs.colorado.edu</a:t>
            </a:r>
            <a:r>
              <a:rPr lang="en-US" dirty="0">
                <a:latin typeface="Helvetica" charset="0"/>
                <a:ea typeface="ＭＳ Ｐゴシック" charset="0"/>
                <a:cs typeface="ＭＳ Ｐゴシック" charset="0"/>
              </a:rPr>
              <a:t>, the primary rendezvous point for CS 2400</a:t>
            </a:r>
          </a:p>
          <a:p>
            <a:pPr lvl="1">
              <a:defRPr/>
            </a:pPr>
            <a:r>
              <a:rPr lang="en-US" dirty="0">
                <a:latin typeface="Helvetica" charset="0"/>
                <a:ea typeface="ＭＳ Ｐゴシック" charset="0"/>
              </a:rPr>
              <a:t>Sign up for an account, using </a:t>
            </a:r>
            <a:r>
              <a:rPr lang="ja-JP" altLang="en-US" dirty="0" smtClean="0">
                <a:latin typeface="Helvetica" charset="0"/>
                <a:ea typeface="ＭＳ Ｐゴシック" charset="0"/>
              </a:rPr>
              <a:t>‘</a:t>
            </a:r>
            <a:r>
              <a:rPr lang="en-US" smtClean="0">
                <a:solidFill>
                  <a:srgbClr val="FF0000"/>
                </a:solidFill>
                <a:latin typeface="Helvetica" charset="0"/>
                <a:ea typeface="ＭＳ Ｐゴシック" charset="0"/>
              </a:rPr>
              <a:t>2400Rocks</a:t>
            </a:r>
            <a:r>
              <a:rPr lang="en-US" dirty="0" smtClean="0">
                <a:solidFill>
                  <a:srgbClr val="FF0000"/>
                </a:solidFill>
                <a:latin typeface="Helvetica" charset="0"/>
                <a:ea typeface="ＭＳ Ｐゴシック" charset="0"/>
              </a:rPr>
              <a:t>!</a:t>
            </a:r>
            <a:r>
              <a:rPr lang="ja-JP" altLang="en-US" dirty="0" smtClean="0">
                <a:latin typeface="Helvetica" charset="0"/>
                <a:ea typeface="ＭＳ Ｐゴシック" charset="0"/>
              </a:rPr>
              <a:t>’</a:t>
            </a:r>
            <a:r>
              <a:rPr lang="en-US" dirty="0" smtClean="0">
                <a:latin typeface="Helvetica" charset="0"/>
                <a:ea typeface="ＭＳ Ｐゴシック" charset="0"/>
              </a:rPr>
              <a:t> </a:t>
            </a:r>
            <a:r>
              <a:rPr lang="en-US" dirty="0">
                <a:latin typeface="Helvetica" charset="0"/>
                <a:ea typeface="ＭＳ Ｐゴシック" charset="0"/>
              </a:rPr>
              <a:t>as the enrollment key</a:t>
            </a:r>
          </a:p>
          <a:p>
            <a:pPr lvl="1">
              <a:defRPr/>
            </a:pPr>
            <a:r>
              <a:rPr lang="en-US" dirty="0">
                <a:latin typeface="Helvetica" charset="0"/>
                <a:ea typeface="ＭＳ Ｐゴシック" charset="0"/>
              </a:rPr>
              <a:t>Walk through the </a:t>
            </a:r>
            <a:r>
              <a:rPr lang="en-US" dirty="0">
                <a:latin typeface="Helvetica" charset="0"/>
                <a:ea typeface="ＭＳ Ｐゴシック" charset="0"/>
              </a:rPr>
              <a:t>syllabus at </a:t>
            </a:r>
            <a:r>
              <a:rPr lang="en-US" dirty="0">
                <a:latin typeface="Helvetica" charset="0"/>
                <a:ea typeface="ＭＳ Ｐゴシック" charset="0"/>
                <a:hlinkClick r:id="rId2"/>
              </a:rPr>
              <a:t>http://www.cs.colorado.edu/~rhan/CSCI_2400_Fall_2019/</a:t>
            </a:r>
            <a:r>
              <a:rPr lang="en-US" dirty="0" smtClean="0">
                <a:latin typeface="Helvetica" charset="0"/>
                <a:ea typeface="ＭＳ Ｐゴシック" charset="0"/>
                <a:hlinkClick r:id="rId2"/>
              </a:rPr>
              <a:t>syllabus.html</a:t>
            </a:r>
            <a:endParaRPr lang="en-US" dirty="0" smtClean="0">
              <a:latin typeface="Helvetica" charset="0"/>
              <a:ea typeface="ＭＳ Ｐゴシック" charset="0"/>
            </a:endParaRPr>
          </a:p>
          <a:p>
            <a:pPr lvl="2">
              <a:defRPr/>
            </a:pPr>
            <a:r>
              <a:rPr lang="en-US" sz="2000" dirty="0" smtClean="0">
                <a:latin typeface="Helvetica" charset="0"/>
                <a:ea typeface="ＭＳ Ｐゴシック" charset="0"/>
              </a:rPr>
              <a:t>Also on the </a:t>
            </a:r>
            <a:r>
              <a:rPr lang="en-US" sz="2000" dirty="0" err="1" smtClean="0">
                <a:latin typeface="Helvetica" charset="0"/>
                <a:ea typeface="ＭＳ Ｐゴシック" charset="0"/>
              </a:rPr>
              <a:t>moodle</a:t>
            </a:r>
            <a:endParaRPr lang="en-US" sz="2000" dirty="0">
              <a:latin typeface="Helvetica" charset="0"/>
              <a:ea typeface="ＭＳ Ｐゴシック"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Announcements</a:t>
            </a:r>
          </a:p>
        </p:txBody>
      </p:sp>
      <p:sp>
        <p:nvSpPr>
          <p:cNvPr id="3" name="Content Placeholder 2"/>
          <p:cNvSpPr>
            <a:spLocks noGrp="1"/>
          </p:cNvSpPr>
          <p:nvPr>
            <p:ph idx="1"/>
          </p:nvPr>
        </p:nvSpPr>
        <p:spPr/>
        <p:txBody>
          <a:bodyPr/>
          <a:lstStyle/>
          <a:p>
            <a:pPr>
              <a:defRPr/>
            </a:pPr>
            <a:r>
              <a:rPr lang="en-US" dirty="0" smtClean="0">
                <a:latin typeface="Helvetica" charset="0"/>
                <a:ea typeface="ＭＳ Ｐゴシック" charset="0"/>
                <a:cs typeface="ＭＳ Ｐゴシック" charset="0"/>
              </a:rPr>
              <a:t>Optional C </a:t>
            </a:r>
            <a:r>
              <a:rPr lang="en-US" dirty="0" smtClean="0">
                <a:latin typeface="Helvetica" charset="0"/>
                <a:ea typeface="ＭＳ Ｐゴシック" charset="0"/>
                <a:cs typeface="ＭＳ Ｐゴシック" charset="0"/>
              </a:rPr>
              <a:t>Assessment </a:t>
            </a:r>
            <a:r>
              <a:rPr lang="en-US" dirty="0" smtClean="0">
                <a:latin typeface="Helvetica" charset="0"/>
                <a:ea typeface="ＭＳ Ｐゴシック" charset="0"/>
                <a:cs typeface="ＭＳ Ｐゴシック" charset="0"/>
              </a:rPr>
              <a:t>quiz</a:t>
            </a:r>
          </a:p>
          <a:p>
            <a:pPr lvl="1">
              <a:defRPr/>
            </a:pPr>
            <a:r>
              <a:rPr lang="en-US" dirty="0" smtClean="0">
                <a:latin typeface="Helvetica" charset="0"/>
                <a:ea typeface="ＭＳ Ｐゴシック" charset="0"/>
              </a:rPr>
              <a:t>Go to the </a:t>
            </a:r>
            <a:r>
              <a:rPr lang="en-US" dirty="0" err="1" smtClean="0">
                <a:latin typeface="Helvetica" charset="0"/>
                <a:ea typeface="ＭＳ Ｐゴシック" charset="0"/>
              </a:rPr>
              <a:t>moodle</a:t>
            </a:r>
            <a:r>
              <a:rPr lang="en-US" dirty="0" smtClean="0">
                <a:latin typeface="Helvetica" charset="0"/>
                <a:ea typeface="ＭＳ Ｐゴシック" charset="0"/>
              </a:rPr>
              <a:t> and do the C Assessment quiz </a:t>
            </a:r>
          </a:p>
          <a:p>
            <a:pPr lvl="1">
              <a:defRPr/>
            </a:pPr>
            <a:r>
              <a:rPr lang="en-US" dirty="0" smtClean="0">
                <a:latin typeface="Helvetica" charset="0"/>
                <a:ea typeface="ＭＳ Ｐゴシック" charset="0"/>
              </a:rPr>
              <a:t>Make </a:t>
            </a:r>
            <a:r>
              <a:rPr lang="en-US" dirty="0" smtClean="0">
                <a:latin typeface="Helvetica" charset="0"/>
                <a:ea typeface="ＭＳ Ｐゴシック" charset="0"/>
              </a:rPr>
              <a:t>sure you understand C pointers</a:t>
            </a:r>
          </a:p>
          <a:p>
            <a:pPr lvl="1">
              <a:defRPr/>
            </a:pPr>
            <a:r>
              <a:rPr lang="en-US" dirty="0">
                <a:latin typeface="Helvetica" charset="0"/>
                <a:ea typeface="ＭＳ Ｐゴシック" charset="0"/>
              </a:rPr>
              <a:t>If your score &lt;= 70%, we </a:t>
            </a:r>
            <a:r>
              <a:rPr lang="en-US" dirty="0" smtClean="0">
                <a:latin typeface="Helvetica" charset="0"/>
                <a:ea typeface="ＭＳ Ｐゴシック" charset="0"/>
              </a:rPr>
              <a:t>strongly suggest that you study </a:t>
            </a:r>
            <a:r>
              <a:rPr lang="en-US" dirty="0" smtClean="0">
                <a:latin typeface="Helvetica" charset="0"/>
                <a:ea typeface="ＭＳ Ｐゴシック" charset="0"/>
              </a:rPr>
              <a:t>C </a:t>
            </a:r>
            <a:r>
              <a:rPr lang="en-US" dirty="0" smtClean="0">
                <a:latin typeface="Helvetica" charset="0"/>
                <a:ea typeface="ＭＳ Ｐゴシック" charset="0"/>
              </a:rPr>
              <a:t>refresher tutorial/study </a:t>
            </a:r>
            <a:r>
              <a:rPr lang="en-US" dirty="0" smtClean="0">
                <a:latin typeface="Helvetica" charset="0"/>
                <a:ea typeface="ＭＳ Ｐゴシック" charset="0"/>
              </a:rPr>
              <a:t>links, such as:</a:t>
            </a:r>
            <a:endParaRPr lang="en-US" dirty="0" smtClean="0">
              <a:latin typeface="Helvetica" charset="0"/>
              <a:ea typeface="ＭＳ Ｐゴシック" charset="0"/>
            </a:endParaRPr>
          </a:p>
          <a:p>
            <a:pPr lvl="2">
              <a:defRPr/>
            </a:pPr>
            <a:r>
              <a:rPr lang="en-US" sz="2000" dirty="0" smtClean="0">
                <a:hlinkClick r:id="rId2"/>
              </a:rPr>
              <a:t>http</a:t>
            </a:r>
            <a:r>
              <a:rPr lang="en-US" sz="2000" dirty="0">
                <a:hlinkClick r:id="rId2"/>
              </a:rPr>
              <a:t>://www.tutorialspoint.com/cprogramming</a:t>
            </a:r>
            <a:r>
              <a:rPr lang="en-US" sz="2000" dirty="0" smtClean="0">
                <a:hlinkClick r:id="rId2"/>
              </a:rPr>
              <a:t>/</a:t>
            </a:r>
            <a:endParaRPr lang="en-US" sz="2000" dirty="0" smtClean="0"/>
          </a:p>
          <a:p>
            <a:pPr lvl="2">
              <a:defRPr/>
            </a:pPr>
            <a:r>
              <a:rPr lang="en-US" sz="2000" dirty="0" smtClean="0">
                <a:hlinkClick r:id="rId3"/>
              </a:rPr>
              <a:t>http</a:t>
            </a:r>
            <a:r>
              <a:rPr lang="en-US" sz="2000" dirty="0">
                <a:hlinkClick r:id="rId3"/>
              </a:rPr>
              <a:t>://learn-c.org/</a:t>
            </a:r>
            <a:endParaRPr lang="en-US" sz="2000" dirty="0" smtClean="0">
              <a:latin typeface="Helvetica" charset="0"/>
              <a:ea typeface="ＭＳ Ｐゴシック" charset="0"/>
            </a:endParaRPr>
          </a:p>
          <a:p>
            <a:pPr lvl="1">
              <a:defRPr/>
            </a:pPr>
            <a:r>
              <a:rPr lang="en-US" dirty="0" smtClean="0">
                <a:latin typeface="Helvetica" charset="0"/>
                <a:ea typeface="ＭＳ Ｐゴシック" charset="0"/>
              </a:rPr>
              <a:t>In general, look to </a:t>
            </a:r>
            <a:r>
              <a:rPr lang="en-US" dirty="0" err="1" smtClean="0">
                <a:latin typeface="Helvetica" charset="0"/>
                <a:ea typeface="ＭＳ Ｐゴシック" charset="0"/>
              </a:rPr>
              <a:t>moodle</a:t>
            </a:r>
            <a:r>
              <a:rPr lang="en-US" dirty="0" smtClean="0">
                <a:latin typeface="Helvetica" charset="0"/>
                <a:ea typeface="ＭＳ Ｐゴシック" charset="0"/>
              </a:rPr>
              <a:t> for announcements on any assignments such as quizzes, recitation exercises, labs, exams, etc.</a:t>
            </a:r>
            <a:endParaRPr lang="en-US" dirty="0">
              <a:latin typeface="Helvetica" charset="0"/>
              <a:ea typeface="ＭＳ Ｐゴシック"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dissolve">
                                      <p:cBhvr>
                                        <p:cTn id="25" dur="500"/>
                                        <p:tgtEl>
                                          <p:spTgt spid="3">
                                            <p:txEl>
                                              <p:pRg st="4" end="4"/>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ssolve">
                                      <p:cBhvr>
                                        <p:cTn id="28" dur="500"/>
                                        <p:tgtEl>
                                          <p:spTgt spid="3">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dissolv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Announcements</a:t>
            </a:r>
          </a:p>
        </p:txBody>
      </p:sp>
      <p:sp>
        <p:nvSpPr>
          <p:cNvPr id="3" name="Content Placeholder 2"/>
          <p:cNvSpPr>
            <a:spLocks noGrp="1"/>
          </p:cNvSpPr>
          <p:nvPr>
            <p:ph idx="1"/>
          </p:nvPr>
        </p:nvSpPr>
        <p:spPr/>
        <p:txBody>
          <a:bodyPr/>
          <a:lstStyle/>
          <a:p>
            <a:pPr>
              <a:defRPr/>
            </a:pPr>
            <a:r>
              <a:rPr lang="en-US" dirty="0" smtClean="0">
                <a:latin typeface="Helvetica" charset="0"/>
                <a:ea typeface="ＭＳ Ｐゴシック" charset="0"/>
                <a:cs typeface="ＭＳ Ｐゴシック" charset="0"/>
              </a:rPr>
              <a:t>First </a:t>
            </a:r>
            <a:r>
              <a:rPr lang="en-US" dirty="0">
                <a:latin typeface="Helvetica" charset="0"/>
                <a:ea typeface="ＭＳ Ｐゴシック" charset="0"/>
                <a:cs typeface="ＭＳ Ｐゴシック" charset="0"/>
              </a:rPr>
              <a:t>data lab to be released on </a:t>
            </a:r>
            <a:r>
              <a:rPr lang="en-US" dirty="0" err="1">
                <a:latin typeface="Helvetica" charset="0"/>
                <a:ea typeface="ＭＳ Ｐゴシック" charset="0"/>
                <a:cs typeface="ＭＳ Ｐゴシック" charset="0"/>
              </a:rPr>
              <a:t>moodle</a:t>
            </a:r>
            <a:r>
              <a:rPr lang="en-US" dirty="0">
                <a:latin typeface="Helvetica" charset="0"/>
                <a:ea typeface="ＭＳ Ｐゴシック" charset="0"/>
                <a:cs typeface="ＭＳ Ｐゴシック" charset="0"/>
              </a:rPr>
              <a:t>, due in ~3 weeks</a:t>
            </a:r>
          </a:p>
          <a:p>
            <a:pPr>
              <a:defRPr/>
            </a:pPr>
            <a:r>
              <a:rPr lang="en-US" dirty="0" smtClean="0">
                <a:latin typeface="Helvetica" charset="0"/>
                <a:ea typeface="ＭＳ Ｐゴシック" charset="0"/>
                <a:cs typeface="ＭＳ Ｐゴシック" charset="0"/>
              </a:rPr>
              <a:t>First </a:t>
            </a:r>
            <a:r>
              <a:rPr lang="en-US" dirty="0">
                <a:latin typeface="Helvetica" charset="0"/>
                <a:ea typeface="ＭＳ Ｐゴシック" charset="0"/>
                <a:cs typeface="ＭＳ Ｐゴシック" charset="0"/>
              </a:rPr>
              <a:t>recitation with </a:t>
            </a:r>
            <a:r>
              <a:rPr lang="en-US" dirty="0" smtClean="0">
                <a:latin typeface="Helvetica" charset="0"/>
                <a:ea typeface="ＭＳ Ｐゴシック" charset="0"/>
                <a:cs typeface="ＭＳ Ｐゴシック" charset="0"/>
              </a:rPr>
              <a:t>TAs this week</a:t>
            </a:r>
            <a:endParaRPr lang="en-US" dirty="0">
              <a:latin typeface="Helvetica" charset="0"/>
              <a:ea typeface="ＭＳ Ｐゴシック" charset="0"/>
              <a:cs typeface="ＭＳ Ｐゴシック" charset="0"/>
            </a:endParaRPr>
          </a:p>
          <a:p>
            <a:pPr lvl="1">
              <a:defRPr/>
            </a:pPr>
            <a:r>
              <a:rPr lang="en-US" dirty="0" smtClean="0">
                <a:latin typeface="Helvetica" charset="0"/>
                <a:ea typeface="ＭＳ Ｐゴシック" charset="0"/>
              </a:rPr>
              <a:t>Introduce </a:t>
            </a:r>
            <a:r>
              <a:rPr lang="en-US" dirty="0" smtClean="0">
                <a:latin typeface="Helvetica" charset="0"/>
                <a:ea typeface="ＭＳ Ｐゴシック" charset="0"/>
              </a:rPr>
              <a:t>data lab</a:t>
            </a:r>
          </a:p>
          <a:p>
            <a:pPr lvl="1">
              <a:defRPr/>
            </a:pPr>
            <a:r>
              <a:rPr lang="en-US" dirty="0" smtClean="0">
                <a:latin typeface="Helvetica" charset="0"/>
                <a:ea typeface="ＭＳ Ｐゴシック" charset="0"/>
              </a:rPr>
              <a:t>Bit manipulation operations</a:t>
            </a:r>
            <a:endParaRPr lang="en-US" dirty="0">
              <a:latin typeface="Helvetica" charset="0"/>
              <a:ea typeface="ＭＳ Ｐゴシック" charset="0"/>
            </a:endParaRPr>
          </a:p>
          <a:p>
            <a:pPr>
              <a:defRPr/>
            </a:pPr>
            <a:r>
              <a:rPr lang="en-US" dirty="0" smtClean="0">
                <a:latin typeface="Helvetica" charset="0"/>
                <a:ea typeface="ＭＳ Ｐゴシック" charset="0"/>
                <a:cs typeface="ＭＳ Ｐゴシック" charset="0"/>
              </a:rPr>
              <a:t>Read Chapter 1 and 2.1-2.3 (skip floating point)</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latin typeface="Helvetica" charset="0"/>
                <a:ea typeface="ＭＳ Ｐゴシック" charset="0"/>
                <a:cs typeface="ＭＳ Ｐゴシック" charset="0"/>
              </a:rPr>
              <a:t>Hints!</a:t>
            </a:r>
            <a:endParaRPr lang="en-US" dirty="0">
              <a:latin typeface="Helvetica" charset="0"/>
              <a:ea typeface="ＭＳ Ｐゴシック" charset="0"/>
              <a:cs typeface="ＭＳ Ｐゴシック" charset="0"/>
            </a:endParaRPr>
          </a:p>
        </p:txBody>
      </p:sp>
      <p:sp>
        <p:nvSpPr>
          <p:cNvPr id="3" name="Content Placeholder 2"/>
          <p:cNvSpPr>
            <a:spLocks noGrp="1"/>
          </p:cNvSpPr>
          <p:nvPr>
            <p:ph idx="1"/>
          </p:nvPr>
        </p:nvSpPr>
        <p:spPr/>
        <p:txBody>
          <a:bodyPr/>
          <a:lstStyle/>
          <a:p>
            <a:pPr marL="1012825" lvl="1" indent="-514350">
              <a:buFont typeface="+mj-lt"/>
              <a:buAutoNum type="arabicPeriod"/>
              <a:defRPr/>
            </a:pPr>
            <a:r>
              <a:rPr lang="en-US" sz="2800" dirty="0" smtClean="0">
                <a:latin typeface="Helvetica" charset="0"/>
                <a:ea typeface="ＭＳ Ｐゴシック" charset="0"/>
              </a:rPr>
              <a:t>Do not fall behind on the reading in this class!</a:t>
            </a:r>
          </a:p>
          <a:p>
            <a:pPr marL="1012825" lvl="1" indent="-514350">
              <a:buFont typeface="+mj-lt"/>
              <a:buAutoNum type="arabicPeriod"/>
              <a:defRPr/>
            </a:pPr>
            <a:r>
              <a:rPr lang="en-US" sz="2800" dirty="0" smtClean="0">
                <a:latin typeface="Helvetica" charset="0"/>
                <a:ea typeface="ＭＳ Ｐゴシック" charset="0"/>
              </a:rPr>
              <a:t>Do all practice problems in the textbook!  (solutions are there)</a:t>
            </a:r>
          </a:p>
          <a:p>
            <a:pPr marL="1012825" lvl="1" indent="-514350">
              <a:buFont typeface="+mj-lt"/>
              <a:buAutoNum type="arabicPeriod"/>
              <a:defRPr/>
            </a:pPr>
            <a:r>
              <a:rPr lang="en-US" sz="2800" dirty="0" smtClean="0">
                <a:latin typeface="Helvetica" charset="0"/>
                <a:ea typeface="ＭＳ Ｐゴシック" charset="0"/>
              </a:rPr>
              <a:t>Attend lectures!</a:t>
            </a:r>
          </a:p>
          <a:p>
            <a:pPr marL="1012825" lvl="1" indent="-514350">
              <a:buFont typeface="+mj-lt"/>
              <a:buAutoNum type="arabicPeriod"/>
              <a:defRPr/>
            </a:pPr>
            <a:r>
              <a:rPr lang="en-US" sz="2800" dirty="0" smtClean="0">
                <a:latin typeface="Helvetica" charset="0"/>
                <a:ea typeface="ＭＳ Ｐゴシック" charset="0"/>
              </a:rPr>
              <a:t>Skip roadblocks and circle back</a:t>
            </a:r>
          </a:p>
          <a:p>
            <a:pPr lvl="1">
              <a:defRPr/>
            </a:pPr>
            <a:endParaRPr lang="en-US" dirty="0">
              <a:latin typeface="Helvetica" charset="0"/>
              <a:ea typeface="ＭＳ Ｐゴシック" charset="0"/>
            </a:endParaRPr>
          </a:p>
          <a:p>
            <a:pPr lvl="1">
              <a:defRPr/>
            </a:pPr>
            <a:endParaRPr lang="en-US" dirty="0">
              <a:latin typeface="Helvetica" charset="0"/>
              <a:ea typeface="ＭＳ Ｐゴシック"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theme/theme1.xml><?xml version="1.0" encoding="utf-8"?>
<a:theme xmlns:a="http://schemas.openxmlformats.org/drawingml/2006/main" name="class6-wrapup">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6-wrapup">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08"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08" charset="0"/>
          </a:defRPr>
        </a:defPPr>
      </a:lstStyle>
    </a:lnDef>
  </a:objectDefaults>
  <a:extraClrSchemeLst>
    <a:extraClrScheme>
      <a:clrScheme name="class6-wrapup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6-wrapup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6-wrapup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6-wrapup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6-wrapup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6-wrapup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6-wrapup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6-wrapup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lass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2">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12"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12" charset="0"/>
          </a:defRPr>
        </a:defPPr>
      </a:lstStyle>
    </a:lnDef>
  </a:objectDefaults>
  <a:extraClrSchemeLst>
    <a:extraClrScheme>
      <a:clrScheme name="class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C:\Shared Files\Classes\CS 349 Su'02\class6-wrapup.ppt</Template>
  <TotalTime>19465</TotalTime>
  <Pages>15</Pages>
  <Words>1536</Words>
  <Application>Microsoft Macintosh PowerPoint</Application>
  <PresentationFormat>Overhead</PresentationFormat>
  <Paragraphs>334</Paragraphs>
  <Slides>23</Slides>
  <Notes>8</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class6-wrapup</vt:lpstr>
      <vt:lpstr>class02</vt:lpstr>
      <vt:lpstr>CSCI 2400  Computer Systems</vt:lpstr>
      <vt:lpstr>Goal of 2400:</vt:lpstr>
      <vt:lpstr>2400 In a Nutshell</vt:lpstr>
      <vt:lpstr>Chapter Mapping</vt:lpstr>
      <vt:lpstr>Approximate Timeline</vt:lpstr>
      <vt:lpstr>Announcements</vt:lpstr>
      <vt:lpstr>Announcements</vt:lpstr>
      <vt:lpstr>Announcements</vt:lpstr>
      <vt:lpstr>Hints!</vt:lpstr>
      <vt:lpstr>Systems as a Springboard…</vt:lpstr>
      <vt:lpstr>Why C?</vt:lpstr>
      <vt:lpstr>2400 In a Nutshell</vt:lpstr>
      <vt:lpstr>Hardware Organization of a  Computer System (Von Neumann)</vt:lpstr>
      <vt:lpstr>Hardware Organization of a  Computer System</vt:lpstr>
      <vt:lpstr>Hardware Organization of a  Computer System</vt:lpstr>
      <vt:lpstr>Inside the CPU - Building Blocks</vt:lpstr>
      <vt:lpstr>Arithmetic Logic Unit (ALU) of CPU</vt:lpstr>
      <vt:lpstr>Layout of a Program in Memory</vt:lpstr>
      <vt:lpstr>Cache For Faster Data/Code Access</vt:lpstr>
      <vt:lpstr>Cache For Faster Data/Code Access</vt:lpstr>
      <vt:lpstr>Memory Hierarchy</vt:lpstr>
      <vt:lpstr>Memory Hierarchy</vt:lpstr>
      <vt:lpstr>Pipelining to Improve Throughput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Overview</dc:title>
  <dc:subject/>
  <dc:creator>Randal E. Bryant and David R. O'Hallaron</dc:creator>
  <cp:keywords/>
  <dc:description/>
  <cp:lastModifiedBy>Richard Han</cp:lastModifiedBy>
  <cp:revision>278</cp:revision>
  <cp:lastPrinted>1999-01-11T23:34:46Z</cp:lastPrinted>
  <dcterms:created xsi:type="dcterms:W3CDTF">2013-08-26T23:42:02Z</dcterms:created>
  <dcterms:modified xsi:type="dcterms:W3CDTF">2019-08-24T09:22:40Z</dcterms:modified>
</cp:coreProperties>
</file>