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 Slab"/>
      <p:regular r:id="rId7"/>
      <p:bold r:id="rId8"/>
    </p:embeddedFon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Slab-regular.fntdata"/><Relationship Id="rId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과목, 지역, 성별, 수업료, 나이 등 조건을 선택하여 검색할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기능을 통해 원하는 조건과 가장 비슷한 과외선생님을 찾을 수 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조건별 검색기능</a:t>
            </a:r>
            <a:endParaRPr/>
          </a:p>
        </p:txBody>
      </p:sp>
      <p:grpSp>
        <p:nvGrpSpPr>
          <p:cNvPr id="64" name="Google Shape;64;p13"/>
          <p:cNvGrpSpPr/>
          <p:nvPr/>
        </p:nvGrpSpPr>
        <p:grpSpPr>
          <a:xfrm>
            <a:off x="534050" y="1762650"/>
            <a:ext cx="1191300" cy="432600"/>
            <a:chOff x="557300" y="1562350"/>
            <a:chExt cx="1191300" cy="432600"/>
          </a:xfrm>
        </p:grpSpPr>
        <p:sp>
          <p:nvSpPr>
            <p:cNvPr id="65" name="Google Shape;65;p13"/>
            <p:cNvSpPr/>
            <p:nvPr/>
          </p:nvSpPr>
          <p:spPr>
            <a:xfrm>
              <a:off x="557300" y="1562350"/>
              <a:ext cx="1191300" cy="43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latin typeface="Roboto"/>
                  <a:ea typeface="Roboto"/>
                  <a:cs typeface="Roboto"/>
                  <a:sym typeface="Roboto"/>
                </a:rPr>
                <a:t>과목</a:t>
              </a:r>
              <a:endParaRPr b="1"/>
            </a:p>
          </p:txBody>
        </p:sp>
        <p:sp>
          <p:nvSpPr>
            <p:cNvPr id="66" name="Google Shape;66;p13"/>
            <p:cNvSpPr/>
            <p:nvPr/>
          </p:nvSpPr>
          <p:spPr>
            <a:xfrm rot="10800000">
              <a:off x="1497845" y="1691500"/>
              <a:ext cx="197400" cy="1743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3"/>
          <p:cNvGrpSpPr/>
          <p:nvPr/>
        </p:nvGrpSpPr>
        <p:grpSpPr>
          <a:xfrm>
            <a:off x="2255200" y="1762650"/>
            <a:ext cx="1191300" cy="432600"/>
            <a:chOff x="557300" y="1562350"/>
            <a:chExt cx="1191300" cy="432600"/>
          </a:xfrm>
        </p:grpSpPr>
        <p:sp>
          <p:nvSpPr>
            <p:cNvPr id="68" name="Google Shape;68;p13"/>
            <p:cNvSpPr/>
            <p:nvPr/>
          </p:nvSpPr>
          <p:spPr>
            <a:xfrm>
              <a:off x="557300" y="1562350"/>
              <a:ext cx="1191300" cy="43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latin typeface="Roboto"/>
                  <a:ea typeface="Roboto"/>
                  <a:cs typeface="Roboto"/>
                  <a:sym typeface="Roboto"/>
                </a:rPr>
                <a:t>지역</a:t>
              </a:r>
              <a:endParaRPr b="1"/>
            </a:p>
          </p:txBody>
        </p:sp>
        <p:sp>
          <p:nvSpPr>
            <p:cNvPr id="69" name="Google Shape;69;p13"/>
            <p:cNvSpPr/>
            <p:nvPr/>
          </p:nvSpPr>
          <p:spPr>
            <a:xfrm rot="10800000">
              <a:off x="1497845" y="1691500"/>
              <a:ext cx="197400" cy="1743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13"/>
          <p:cNvGrpSpPr/>
          <p:nvPr/>
        </p:nvGrpSpPr>
        <p:grpSpPr>
          <a:xfrm>
            <a:off x="5697500" y="1762650"/>
            <a:ext cx="1191300" cy="432600"/>
            <a:chOff x="654175" y="1562350"/>
            <a:chExt cx="1191300" cy="432600"/>
          </a:xfrm>
        </p:grpSpPr>
        <p:sp>
          <p:nvSpPr>
            <p:cNvPr id="71" name="Google Shape;71;p13"/>
            <p:cNvSpPr/>
            <p:nvPr/>
          </p:nvSpPr>
          <p:spPr>
            <a:xfrm>
              <a:off x="654175" y="1562350"/>
              <a:ext cx="1191300" cy="43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latin typeface="Roboto"/>
                  <a:ea typeface="Roboto"/>
                  <a:cs typeface="Roboto"/>
                  <a:sym typeface="Roboto"/>
                </a:rPr>
                <a:t>성별</a:t>
              </a:r>
              <a:endParaRPr b="1"/>
            </a:p>
          </p:txBody>
        </p:sp>
        <p:sp>
          <p:nvSpPr>
            <p:cNvPr id="72" name="Google Shape;72;p13"/>
            <p:cNvSpPr/>
            <p:nvPr/>
          </p:nvSpPr>
          <p:spPr>
            <a:xfrm rot="10800000">
              <a:off x="1497845" y="1691500"/>
              <a:ext cx="197400" cy="1743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13"/>
          <p:cNvGrpSpPr/>
          <p:nvPr/>
        </p:nvGrpSpPr>
        <p:grpSpPr>
          <a:xfrm>
            <a:off x="3976350" y="1762650"/>
            <a:ext cx="1191300" cy="432600"/>
            <a:chOff x="557300" y="1562350"/>
            <a:chExt cx="1191300" cy="432600"/>
          </a:xfrm>
        </p:grpSpPr>
        <p:sp>
          <p:nvSpPr>
            <p:cNvPr id="74" name="Google Shape;74;p13"/>
            <p:cNvSpPr/>
            <p:nvPr/>
          </p:nvSpPr>
          <p:spPr>
            <a:xfrm>
              <a:off x="557300" y="1562350"/>
              <a:ext cx="1191300" cy="43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latin typeface="Roboto"/>
                  <a:ea typeface="Roboto"/>
                  <a:cs typeface="Roboto"/>
                  <a:sym typeface="Roboto"/>
                </a:rPr>
                <a:t>수업료</a:t>
              </a:r>
              <a:endParaRPr b="1"/>
            </a:p>
          </p:txBody>
        </p:sp>
        <p:sp>
          <p:nvSpPr>
            <p:cNvPr id="75" name="Google Shape;75;p13"/>
            <p:cNvSpPr/>
            <p:nvPr/>
          </p:nvSpPr>
          <p:spPr>
            <a:xfrm rot="10800000">
              <a:off x="1497845" y="1691500"/>
              <a:ext cx="197400" cy="1743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13"/>
          <p:cNvGrpSpPr/>
          <p:nvPr/>
        </p:nvGrpSpPr>
        <p:grpSpPr>
          <a:xfrm>
            <a:off x="7418638" y="1762650"/>
            <a:ext cx="1191300" cy="432600"/>
            <a:chOff x="694450" y="1562350"/>
            <a:chExt cx="1191300" cy="432600"/>
          </a:xfrm>
        </p:grpSpPr>
        <p:sp>
          <p:nvSpPr>
            <p:cNvPr id="77" name="Google Shape;77;p13"/>
            <p:cNvSpPr/>
            <p:nvPr/>
          </p:nvSpPr>
          <p:spPr>
            <a:xfrm>
              <a:off x="694450" y="1562350"/>
              <a:ext cx="1191300" cy="43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latin typeface="Roboto"/>
                  <a:ea typeface="Roboto"/>
                  <a:cs typeface="Roboto"/>
                  <a:sym typeface="Roboto"/>
                </a:rPr>
                <a:t>나이</a:t>
              </a:r>
              <a:endParaRPr b="1"/>
            </a:p>
          </p:txBody>
        </p:sp>
        <p:sp>
          <p:nvSpPr>
            <p:cNvPr id="78" name="Google Shape;78;p13"/>
            <p:cNvSpPr/>
            <p:nvPr/>
          </p:nvSpPr>
          <p:spPr>
            <a:xfrm rot="10800000">
              <a:off x="1497845" y="1691500"/>
              <a:ext cx="197400" cy="1743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3"/>
          <p:cNvSpPr txBox="1"/>
          <p:nvPr/>
        </p:nvSpPr>
        <p:spPr>
          <a:xfrm>
            <a:off x="2255200" y="2194400"/>
            <a:ext cx="1191300" cy="149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전체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서울특별시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경기도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부산광역시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대구광역시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인천광역시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534050" y="2194400"/>
            <a:ext cx="1191300" cy="149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국어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영어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수학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사회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과학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한국사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3976350" y="2194400"/>
            <a:ext cx="1191300" cy="149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전체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70만원 이하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60만원 이하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50만원 이하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40만원 이하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30만원 이하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5697500" y="2194400"/>
            <a:ext cx="1191300" cy="149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전체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남자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여자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7418650" y="2194400"/>
            <a:ext cx="1191300" cy="149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전체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20세 이상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21세 이상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22세 이상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23세 이상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24세 이상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