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90" r:id="rId4"/>
    <p:sldId id="288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FF303-47F0-47DE-ADC3-D2E60E6BEFCF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8F84E-00C3-48FF-AD0C-2F199761873E}">
      <dgm:prSet/>
      <dgm:spPr/>
      <dgm:t>
        <a:bodyPr/>
        <a:lstStyle/>
        <a:p>
          <a:r>
            <a:rPr lang="en-US" dirty="0"/>
            <a:t>1</a:t>
          </a:r>
        </a:p>
      </dgm:t>
    </dgm:pt>
    <dgm:pt modelId="{28A620D7-9169-4E02-821E-AF20DD639038}" type="parTrans" cxnId="{35931C1C-8AB3-483A-89E5-3D7598288EBB}">
      <dgm:prSet/>
      <dgm:spPr/>
      <dgm:t>
        <a:bodyPr/>
        <a:lstStyle/>
        <a:p>
          <a:endParaRPr lang="en-US"/>
        </a:p>
      </dgm:t>
    </dgm:pt>
    <dgm:pt modelId="{9104798E-4B20-4272-ABA3-BE9025E3403E}" type="sibTrans" cxnId="{35931C1C-8AB3-483A-89E5-3D7598288EBB}">
      <dgm:prSet/>
      <dgm:spPr/>
      <dgm:t>
        <a:bodyPr/>
        <a:lstStyle/>
        <a:p>
          <a:endParaRPr lang="en-US"/>
        </a:p>
      </dgm:t>
    </dgm:pt>
    <dgm:pt modelId="{A83DD949-2263-41CD-A250-4241EF764ECF}">
      <dgm:prSet custT="1"/>
      <dgm:spPr/>
      <dgm:t>
        <a:bodyPr/>
        <a:lstStyle/>
        <a:p>
          <a:r>
            <a:rPr lang="en-US" sz="1600" dirty="0" err="1"/>
            <a:t>Max_worker_processes</a:t>
          </a:r>
          <a:endParaRPr lang="en-US" sz="1600" dirty="0"/>
        </a:p>
      </dgm:t>
    </dgm:pt>
    <dgm:pt modelId="{7D0F93A2-C599-430A-9066-C2320225618C}" type="parTrans" cxnId="{F7AB8620-2D6E-4D9E-BFDB-63F056DAEB0F}">
      <dgm:prSet/>
      <dgm:spPr/>
      <dgm:t>
        <a:bodyPr/>
        <a:lstStyle/>
        <a:p>
          <a:endParaRPr lang="en-US"/>
        </a:p>
      </dgm:t>
    </dgm:pt>
    <dgm:pt modelId="{0854A458-7A24-4778-8196-D517F93CD30C}" type="sibTrans" cxnId="{F7AB8620-2D6E-4D9E-BFDB-63F056DAEB0F}">
      <dgm:prSet/>
      <dgm:spPr/>
      <dgm:t>
        <a:bodyPr/>
        <a:lstStyle/>
        <a:p>
          <a:endParaRPr lang="en-US"/>
        </a:p>
      </dgm:t>
    </dgm:pt>
    <dgm:pt modelId="{A6FE0733-15E0-4AE9-A3A6-989D5851AEB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969038F2-3371-4268-8F97-3CFC1EC958F8}" type="parTrans" cxnId="{5C68029A-B3D7-4DB6-A281-8A2E2B270520}">
      <dgm:prSet/>
      <dgm:spPr/>
      <dgm:t>
        <a:bodyPr/>
        <a:lstStyle/>
        <a:p>
          <a:endParaRPr lang="en-US"/>
        </a:p>
      </dgm:t>
    </dgm:pt>
    <dgm:pt modelId="{EE2DB2E2-8FC1-4F8D-A7B0-2B01CEAF2947}" type="sibTrans" cxnId="{5C68029A-B3D7-4DB6-A281-8A2E2B270520}">
      <dgm:prSet/>
      <dgm:spPr/>
      <dgm:t>
        <a:bodyPr/>
        <a:lstStyle/>
        <a:p>
          <a:endParaRPr lang="en-US"/>
        </a:p>
      </dgm:t>
    </dgm:pt>
    <dgm:pt modelId="{04F55635-74FC-435D-859A-B2C7B4C72D9D}">
      <dgm:prSet custT="1"/>
      <dgm:spPr/>
      <dgm:t>
        <a:bodyPr/>
        <a:lstStyle/>
        <a:p>
          <a:r>
            <a:rPr lang="en-US" sz="1600" dirty="0" err="1"/>
            <a:t>Max_parallel_workers</a:t>
          </a:r>
          <a:endParaRPr lang="en-US" sz="1600" dirty="0"/>
        </a:p>
      </dgm:t>
    </dgm:pt>
    <dgm:pt modelId="{F5A4189E-B7CA-4346-920D-92B7F9521699}" type="parTrans" cxnId="{66A5810C-6EA4-4060-857F-714D01A53B3E}">
      <dgm:prSet/>
      <dgm:spPr/>
      <dgm:t>
        <a:bodyPr/>
        <a:lstStyle/>
        <a:p>
          <a:endParaRPr lang="en-US"/>
        </a:p>
      </dgm:t>
    </dgm:pt>
    <dgm:pt modelId="{797F0302-3256-4ECF-95E8-514196635DFF}" type="sibTrans" cxnId="{66A5810C-6EA4-4060-857F-714D01A53B3E}">
      <dgm:prSet/>
      <dgm:spPr/>
      <dgm:t>
        <a:bodyPr/>
        <a:lstStyle/>
        <a:p>
          <a:endParaRPr lang="en-US"/>
        </a:p>
      </dgm:t>
    </dgm:pt>
    <dgm:pt modelId="{E5D6BC25-2668-475F-92DD-F11BB1A61E0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A6936E60-DA6A-4C81-ABD9-AA80D6A2B151}" type="parTrans" cxnId="{C9C248AF-E4AC-46D5-9462-4BDDED4A9C5E}">
      <dgm:prSet/>
      <dgm:spPr/>
      <dgm:t>
        <a:bodyPr/>
        <a:lstStyle/>
        <a:p>
          <a:endParaRPr lang="en-US"/>
        </a:p>
      </dgm:t>
    </dgm:pt>
    <dgm:pt modelId="{7DE7FEF6-E210-4341-A9F9-FDC22DCF2496}" type="sibTrans" cxnId="{C9C248AF-E4AC-46D5-9462-4BDDED4A9C5E}">
      <dgm:prSet/>
      <dgm:spPr/>
      <dgm:t>
        <a:bodyPr/>
        <a:lstStyle/>
        <a:p>
          <a:endParaRPr lang="en-US"/>
        </a:p>
      </dgm:t>
    </dgm:pt>
    <dgm:pt modelId="{2C337237-46E4-4655-BAB2-6F4236FF2F57}">
      <dgm:prSet custT="1"/>
      <dgm:spPr/>
      <dgm:t>
        <a:bodyPr/>
        <a:lstStyle/>
        <a:p>
          <a:r>
            <a:rPr lang="en-US" sz="1600" dirty="0" err="1"/>
            <a:t>Max_parallel_workers_per_gather</a:t>
          </a:r>
          <a:endParaRPr lang="en-US" sz="1600" dirty="0"/>
        </a:p>
      </dgm:t>
    </dgm:pt>
    <dgm:pt modelId="{4D7A0E26-FE2A-4F2B-B0F5-6C7F36A4EEBA}" type="parTrans" cxnId="{EBF2184F-D1AB-4337-8E49-B3420D4B8965}">
      <dgm:prSet/>
      <dgm:spPr/>
      <dgm:t>
        <a:bodyPr/>
        <a:lstStyle/>
        <a:p>
          <a:endParaRPr lang="en-US"/>
        </a:p>
      </dgm:t>
    </dgm:pt>
    <dgm:pt modelId="{2D4B9745-572D-491E-9ED4-A6F2BE9F97FC}" type="sibTrans" cxnId="{EBF2184F-D1AB-4337-8E49-B3420D4B8965}">
      <dgm:prSet/>
      <dgm:spPr/>
      <dgm:t>
        <a:bodyPr/>
        <a:lstStyle/>
        <a:p>
          <a:endParaRPr lang="en-US"/>
        </a:p>
      </dgm:t>
    </dgm:pt>
    <dgm:pt modelId="{F9EC6F71-B05F-45CD-8380-713E11A0D4BE}" type="pres">
      <dgm:prSet presAssocID="{6ACFF303-47F0-47DE-ADC3-D2E60E6BEFCF}" presName="Name0" presStyleCnt="0">
        <dgm:presLayoutVars>
          <dgm:dir/>
          <dgm:animLvl val="lvl"/>
          <dgm:resizeHandles val="exact"/>
        </dgm:presLayoutVars>
      </dgm:prSet>
      <dgm:spPr/>
    </dgm:pt>
    <dgm:pt modelId="{0F76B009-5E46-4C35-8FD1-F7F805D250C1}" type="pres">
      <dgm:prSet presAssocID="{9F08F84E-00C3-48FF-AD0C-2F199761873E}" presName="linNode" presStyleCnt="0"/>
      <dgm:spPr/>
    </dgm:pt>
    <dgm:pt modelId="{5C72F19B-2C65-478A-9E59-8922319247CE}" type="pres">
      <dgm:prSet presAssocID="{9F08F84E-00C3-48FF-AD0C-2F199761873E}" presName="parentText" presStyleLbl="solidFgAcc1" presStyleIdx="0" presStyleCnt="3" custLinFactNeighborX="-36314" custLinFactNeighborY="-14453">
        <dgm:presLayoutVars>
          <dgm:chMax val="1"/>
          <dgm:bulletEnabled/>
        </dgm:presLayoutVars>
      </dgm:prSet>
      <dgm:spPr/>
    </dgm:pt>
    <dgm:pt modelId="{6DE707BA-BBA1-4F75-9D4F-F4423A651E77}" type="pres">
      <dgm:prSet presAssocID="{9F08F84E-00C3-48FF-AD0C-2F199761873E}" presName="descendantText" presStyleLbl="alignNode1" presStyleIdx="0" presStyleCnt="3">
        <dgm:presLayoutVars>
          <dgm:bulletEnabled/>
        </dgm:presLayoutVars>
      </dgm:prSet>
      <dgm:spPr/>
    </dgm:pt>
    <dgm:pt modelId="{95505D17-7618-4499-A5DA-63ABD2CB52D3}" type="pres">
      <dgm:prSet presAssocID="{9104798E-4B20-4272-ABA3-BE9025E3403E}" presName="sp" presStyleCnt="0"/>
      <dgm:spPr/>
    </dgm:pt>
    <dgm:pt modelId="{AD3E8643-658B-4130-97E7-1F0F48BF1A6D}" type="pres">
      <dgm:prSet presAssocID="{A6FE0733-15E0-4AE9-A3A6-989D5851AEBC}" presName="linNode" presStyleCnt="0"/>
      <dgm:spPr/>
    </dgm:pt>
    <dgm:pt modelId="{7BBF6E61-B1A6-49B6-8301-42CDF338A5AA}" type="pres">
      <dgm:prSet presAssocID="{A6FE0733-15E0-4AE9-A3A6-989D5851AEBC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069A5B93-E31C-4DA6-BE8F-DB66A2A6A0F9}" type="pres">
      <dgm:prSet presAssocID="{A6FE0733-15E0-4AE9-A3A6-989D5851AEBC}" presName="descendantText" presStyleLbl="alignNode1" presStyleIdx="1" presStyleCnt="3">
        <dgm:presLayoutVars>
          <dgm:bulletEnabled/>
        </dgm:presLayoutVars>
      </dgm:prSet>
      <dgm:spPr/>
    </dgm:pt>
    <dgm:pt modelId="{4C197803-00B0-4164-AA43-D8AD5319B84E}" type="pres">
      <dgm:prSet presAssocID="{EE2DB2E2-8FC1-4F8D-A7B0-2B01CEAF2947}" presName="sp" presStyleCnt="0"/>
      <dgm:spPr/>
    </dgm:pt>
    <dgm:pt modelId="{8195E934-EAEE-4AC2-A3C1-767DAB137147}" type="pres">
      <dgm:prSet presAssocID="{E5D6BC25-2668-475F-92DD-F11BB1A61E03}" presName="linNode" presStyleCnt="0"/>
      <dgm:spPr/>
    </dgm:pt>
    <dgm:pt modelId="{A904FD46-AC84-487A-8D49-5D8D7B8A0944}" type="pres">
      <dgm:prSet presAssocID="{E5D6BC25-2668-475F-92DD-F11BB1A61E03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DC4260EE-D88F-4261-965A-71B1830B836E}" type="pres">
      <dgm:prSet presAssocID="{E5D6BC25-2668-475F-92DD-F11BB1A61E03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A475FF06-F18B-4BA8-B03A-C1ADAB867E5F}" type="presOf" srcId="{A83DD949-2263-41CD-A250-4241EF764ECF}" destId="{6DE707BA-BBA1-4F75-9D4F-F4423A651E77}" srcOrd="0" destOrd="0" presId="urn:microsoft.com/office/officeart/2016/7/layout/VerticalHollowActionList"/>
    <dgm:cxn modelId="{66A5810C-6EA4-4060-857F-714D01A53B3E}" srcId="{A6FE0733-15E0-4AE9-A3A6-989D5851AEBC}" destId="{04F55635-74FC-435D-859A-B2C7B4C72D9D}" srcOrd="0" destOrd="0" parTransId="{F5A4189E-B7CA-4346-920D-92B7F9521699}" sibTransId="{797F0302-3256-4ECF-95E8-514196635DFF}"/>
    <dgm:cxn modelId="{0BC15319-B122-4EAF-B35E-7C571709FC2A}" type="presOf" srcId="{A6FE0733-15E0-4AE9-A3A6-989D5851AEBC}" destId="{7BBF6E61-B1A6-49B6-8301-42CDF338A5AA}" srcOrd="0" destOrd="0" presId="urn:microsoft.com/office/officeart/2016/7/layout/VerticalHollowActionList"/>
    <dgm:cxn modelId="{35931C1C-8AB3-483A-89E5-3D7598288EBB}" srcId="{6ACFF303-47F0-47DE-ADC3-D2E60E6BEFCF}" destId="{9F08F84E-00C3-48FF-AD0C-2F199761873E}" srcOrd="0" destOrd="0" parTransId="{28A620D7-9169-4E02-821E-AF20DD639038}" sibTransId="{9104798E-4B20-4272-ABA3-BE9025E3403E}"/>
    <dgm:cxn modelId="{F7AB8620-2D6E-4D9E-BFDB-63F056DAEB0F}" srcId="{9F08F84E-00C3-48FF-AD0C-2F199761873E}" destId="{A83DD949-2263-41CD-A250-4241EF764ECF}" srcOrd="0" destOrd="0" parTransId="{7D0F93A2-C599-430A-9066-C2320225618C}" sibTransId="{0854A458-7A24-4778-8196-D517F93CD30C}"/>
    <dgm:cxn modelId="{8435B138-0FDA-4316-9BCA-EA7DCC0BC0E9}" type="presOf" srcId="{E5D6BC25-2668-475F-92DD-F11BB1A61E03}" destId="{A904FD46-AC84-487A-8D49-5D8D7B8A0944}" srcOrd="0" destOrd="0" presId="urn:microsoft.com/office/officeart/2016/7/layout/VerticalHollowActionList"/>
    <dgm:cxn modelId="{A8807C45-1355-474C-A67A-11EBCF5D2D02}" type="presOf" srcId="{2C337237-46E4-4655-BAB2-6F4236FF2F57}" destId="{DC4260EE-D88F-4261-965A-71B1830B836E}" srcOrd="0" destOrd="0" presId="urn:microsoft.com/office/officeart/2016/7/layout/VerticalHollowActionList"/>
    <dgm:cxn modelId="{EBF2184F-D1AB-4337-8E49-B3420D4B8965}" srcId="{E5D6BC25-2668-475F-92DD-F11BB1A61E03}" destId="{2C337237-46E4-4655-BAB2-6F4236FF2F57}" srcOrd="0" destOrd="0" parTransId="{4D7A0E26-FE2A-4F2B-B0F5-6C7F36A4EEBA}" sibTransId="{2D4B9745-572D-491E-9ED4-A6F2BE9F97FC}"/>
    <dgm:cxn modelId="{72A79B57-FE33-47B8-8073-FA871005BD57}" type="presOf" srcId="{6ACFF303-47F0-47DE-ADC3-D2E60E6BEFCF}" destId="{F9EC6F71-B05F-45CD-8380-713E11A0D4BE}" srcOrd="0" destOrd="0" presId="urn:microsoft.com/office/officeart/2016/7/layout/VerticalHollowActionList"/>
    <dgm:cxn modelId="{5C68029A-B3D7-4DB6-A281-8A2E2B270520}" srcId="{6ACFF303-47F0-47DE-ADC3-D2E60E6BEFCF}" destId="{A6FE0733-15E0-4AE9-A3A6-989D5851AEBC}" srcOrd="1" destOrd="0" parTransId="{969038F2-3371-4268-8F97-3CFC1EC958F8}" sibTransId="{EE2DB2E2-8FC1-4F8D-A7B0-2B01CEAF2947}"/>
    <dgm:cxn modelId="{C9C248AF-E4AC-46D5-9462-4BDDED4A9C5E}" srcId="{6ACFF303-47F0-47DE-ADC3-D2E60E6BEFCF}" destId="{E5D6BC25-2668-475F-92DD-F11BB1A61E03}" srcOrd="2" destOrd="0" parTransId="{A6936E60-DA6A-4C81-ABD9-AA80D6A2B151}" sibTransId="{7DE7FEF6-E210-4341-A9F9-FDC22DCF2496}"/>
    <dgm:cxn modelId="{D05F1BB4-3D7C-49A8-B7B2-839673714807}" type="presOf" srcId="{9F08F84E-00C3-48FF-AD0C-2F199761873E}" destId="{5C72F19B-2C65-478A-9E59-8922319247CE}" srcOrd="0" destOrd="0" presId="urn:microsoft.com/office/officeart/2016/7/layout/VerticalHollowActionList"/>
    <dgm:cxn modelId="{5D0343E8-D8F2-42FE-A693-2CC720D276CB}" type="presOf" srcId="{04F55635-74FC-435D-859A-B2C7B4C72D9D}" destId="{069A5B93-E31C-4DA6-BE8F-DB66A2A6A0F9}" srcOrd="0" destOrd="0" presId="urn:microsoft.com/office/officeart/2016/7/layout/VerticalHollowActionList"/>
    <dgm:cxn modelId="{8DC5FA28-3CC2-4791-84D8-DD452BD5C917}" type="presParOf" srcId="{F9EC6F71-B05F-45CD-8380-713E11A0D4BE}" destId="{0F76B009-5E46-4C35-8FD1-F7F805D250C1}" srcOrd="0" destOrd="0" presId="urn:microsoft.com/office/officeart/2016/7/layout/VerticalHollowActionList"/>
    <dgm:cxn modelId="{54354BF4-647A-4011-9635-8CE8FFC89554}" type="presParOf" srcId="{0F76B009-5E46-4C35-8FD1-F7F805D250C1}" destId="{5C72F19B-2C65-478A-9E59-8922319247CE}" srcOrd="0" destOrd="0" presId="urn:microsoft.com/office/officeart/2016/7/layout/VerticalHollowActionList"/>
    <dgm:cxn modelId="{9B18F5B9-C680-47CE-A4AE-31449295A575}" type="presParOf" srcId="{0F76B009-5E46-4C35-8FD1-F7F805D250C1}" destId="{6DE707BA-BBA1-4F75-9D4F-F4423A651E77}" srcOrd="1" destOrd="0" presId="urn:microsoft.com/office/officeart/2016/7/layout/VerticalHollowActionList"/>
    <dgm:cxn modelId="{74EE729B-D35C-4D32-AEFA-3F580DEF5DF1}" type="presParOf" srcId="{F9EC6F71-B05F-45CD-8380-713E11A0D4BE}" destId="{95505D17-7618-4499-A5DA-63ABD2CB52D3}" srcOrd="1" destOrd="0" presId="urn:microsoft.com/office/officeart/2016/7/layout/VerticalHollowActionList"/>
    <dgm:cxn modelId="{6FD6A487-E65C-4C9D-9DD8-DEB590D7B9D5}" type="presParOf" srcId="{F9EC6F71-B05F-45CD-8380-713E11A0D4BE}" destId="{AD3E8643-658B-4130-97E7-1F0F48BF1A6D}" srcOrd="2" destOrd="0" presId="urn:microsoft.com/office/officeart/2016/7/layout/VerticalHollowActionList"/>
    <dgm:cxn modelId="{F82C22B1-B7C0-4BB6-B07B-EE9DEC3C4A5F}" type="presParOf" srcId="{AD3E8643-658B-4130-97E7-1F0F48BF1A6D}" destId="{7BBF6E61-B1A6-49B6-8301-42CDF338A5AA}" srcOrd="0" destOrd="0" presId="urn:microsoft.com/office/officeart/2016/7/layout/VerticalHollowActionList"/>
    <dgm:cxn modelId="{E6FBC60E-06D8-4ADE-8E26-59A90BF294D9}" type="presParOf" srcId="{AD3E8643-658B-4130-97E7-1F0F48BF1A6D}" destId="{069A5B93-E31C-4DA6-BE8F-DB66A2A6A0F9}" srcOrd="1" destOrd="0" presId="urn:microsoft.com/office/officeart/2016/7/layout/VerticalHollowActionList"/>
    <dgm:cxn modelId="{CB73BC4A-39E8-494E-A8EA-2D6A5F2AF58B}" type="presParOf" srcId="{F9EC6F71-B05F-45CD-8380-713E11A0D4BE}" destId="{4C197803-00B0-4164-AA43-D8AD5319B84E}" srcOrd="3" destOrd="0" presId="urn:microsoft.com/office/officeart/2016/7/layout/VerticalHollowActionList"/>
    <dgm:cxn modelId="{DF682D90-6365-40FA-9FB7-ED488DDC14AB}" type="presParOf" srcId="{F9EC6F71-B05F-45CD-8380-713E11A0D4BE}" destId="{8195E934-EAEE-4AC2-A3C1-767DAB137147}" srcOrd="4" destOrd="0" presId="urn:microsoft.com/office/officeart/2016/7/layout/VerticalHollowActionList"/>
    <dgm:cxn modelId="{6D59B461-26FB-426F-A6D0-9294B5384E5F}" type="presParOf" srcId="{8195E934-EAEE-4AC2-A3C1-767DAB137147}" destId="{A904FD46-AC84-487A-8D49-5D8D7B8A0944}" srcOrd="0" destOrd="0" presId="urn:microsoft.com/office/officeart/2016/7/layout/VerticalHollowActionList"/>
    <dgm:cxn modelId="{00880125-9B5F-4278-8CC9-53170862C975}" type="presParOf" srcId="{8195E934-EAEE-4AC2-A3C1-767DAB137147}" destId="{DC4260EE-D88F-4261-965A-71B1830B836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6DD96-B0CD-4E65-A4A0-2A8642690B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BEAE18-9DA7-4E46-8FD2-4C4F9BD6D99C}">
      <dgm:prSet/>
      <dgm:spPr/>
      <dgm:t>
        <a:bodyPr/>
        <a:lstStyle/>
        <a:p>
          <a:r>
            <a:rPr lang="en-US"/>
            <a:t>Sets the maximum number of workers that the system can support for parallel operations.</a:t>
          </a:r>
        </a:p>
      </dgm:t>
    </dgm:pt>
    <dgm:pt modelId="{5FD07591-3ACB-4F34-9F73-2B9ADE45D662}" type="parTrans" cxnId="{A4D9E333-B6E8-40DE-9774-3615CC7FE162}">
      <dgm:prSet/>
      <dgm:spPr/>
      <dgm:t>
        <a:bodyPr/>
        <a:lstStyle/>
        <a:p>
          <a:endParaRPr lang="en-US"/>
        </a:p>
      </dgm:t>
    </dgm:pt>
    <dgm:pt modelId="{74354B6A-4566-46BD-9FAD-BF941A764626}" type="sibTrans" cxnId="{A4D9E333-B6E8-40DE-9774-3615CC7FE162}">
      <dgm:prSet/>
      <dgm:spPr/>
      <dgm:t>
        <a:bodyPr/>
        <a:lstStyle/>
        <a:p>
          <a:endParaRPr lang="en-US"/>
        </a:p>
      </dgm:t>
    </dgm:pt>
    <dgm:pt modelId="{11ED8B14-92FD-4039-9A7E-F9B0D0D4ECA6}">
      <dgm:prSet/>
      <dgm:spPr/>
      <dgm:t>
        <a:bodyPr/>
        <a:lstStyle/>
        <a:p>
          <a:r>
            <a:rPr lang="en-US"/>
            <a:t>Default value is 8.</a:t>
          </a:r>
        </a:p>
      </dgm:t>
    </dgm:pt>
    <dgm:pt modelId="{D2ABD22A-2E2A-402F-B701-A0E51D38DCA2}" type="parTrans" cxnId="{CCFD4317-148F-4732-9F43-6B9B6E641422}">
      <dgm:prSet/>
      <dgm:spPr/>
      <dgm:t>
        <a:bodyPr/>
        <a:lstStyle/>
        <a:p>
          <a:endParaRPr lang="en-US"/>
        </a:p>
      </dgm:t>
    </dgm:pt>
    <dgm:pt modelId="{76AA2B21-3B90-43F5-A031-BD7931065A98}" type="sibTrans" cxnId="{CCFD4317-148F-4732-9F43-6B9B6E641422}">
      <dgm:prSet/>
      <dgm:spPr/>
      <dgm:t>
        <a:bodyPr/>
        <a:lstStyle/>
        <a:p>
          <a:endParaRPr lang="en-US"/>
        </a:p>
      </dgm:t>
    </dgm:pt>
    <dgm:pt modelId="{446FBEA4-1850-4302-A299-2D2116D406F9}">
      <dgm:prSet/>
      <dgm:spPr/>
      <dgm:t>
        <a:bodyPr/>
        <a:lstStyle/>
        <a:p>
          <a:r>
            <a:rPr lang="en-US"/>
            <a:t>When increasing or decreasing this value, consider also adjusting max_parallel_maintenance_workers and max_parallel_workers_per_gather.</a:t>
          </a:r>
        </a:p>
      </dgm:t>
    </dgm:pt>
    <dgm:pt modelId="{3B9CD87D-4093-4624-85DC-7ED87D4B8475}" type="parTrans" cxnId="{AE5A2AE1-2584-435B-8C60-39CADF6A4402}">
      <dgm:prSet/>
      <dgm:spPr/>
      <dgm:t>
        <a:bodyPr/>
        <a:lstStyle/>
        <a:p>
          <a:endParaRPr lang="en-US"/>
        </a:p>
      </dgm:t>
    </dgm:pt>
    <dgm:pt modelId="{6722D4E4-EEE0-4A49-B553-49ED96C75461}" type="sibTrans" cxnId="{AE5A2AE1-2584-435B-8C60-39CADF6A4402}">
      <dgm:prSet/>
      <dgm:spPr/>
      <dgm:t>
        <a:bodyPr/>
        <a:lstStyle/>
        <a:p>
          <a:endParaRPr lang="en-US"/>
        </a:p>
      </dgm:t>
    </dgm:pt>
    <dgm:pt modelId="{FC8991A0-70CA-4541-AB13-6C3FF915A47C}">
      <dgm:prSet/>
      <dgm:spPr/>
      <dgm:t>
        <a:bodyPr/>
        <a:lstStyle/>
        <a:p>
          <a:r>
            <a:rPr lang="en-US"/>
            <a:t>Setting for this value which is higher than max_worker_processes will have no effect.</a:t>
          </a:r>
        </a:p>
      </dgm:t>
    </dgm:pt>
    <dgm:pt modelId="{9B12959F-214C-44EE-A511-CA39BAB6B78F}" type="parTrans" cxnId="{FEFB419F-5D41-4196-A860-7D953CABD3FD}">
      <dgm:prSet/>
      <dgm:spPr/>
      <dgm:t>
        <a:bodyPr/>
        <a:lstStyle/>
        <a:p>
          <a:endParaRPr lang="en-US"/>
        </a:p>
      </dgm:t>
    </dgm:pt>
    <dgm:pt modelId="{EF6CF349-C0DF-4A46-8155-5F4480DBD87B}" type="sibTrans" cxnId="{FEFB419F-5D41-4196-A860-7D953CABD3FD}">
      <dgm:prSet/>
      <dgm:spPr/>
      <dgm:t>
        <a:bodyPr/>
        <a:lstStyle/>
        <a:p>
          <a:endParaRPr lang="en-US"/>
        </a:p>
      </dgm:t>
    </dgm:pt>
    <dgm:pt modelId="{929BC714-FB74-4115-9E18-48D5B0351944}" type="pres">
      <dgm:prSet presAssocID="{8106DD96-B0CD-4E65-A4A0-2A8642690B79}" presName="linear" presStyleCnt="0">
        <dgm:presLayoutVars>
          <dgm:animLvl val="lvl"/>
          <dgm:resizeHandles val="exact"/>
        </dgm:presLayoutVars>
      </dgm:prSet>
      <dgm:spPr/>
    </dgm:pt>
    <dgm:pt modelId="{B5C613E1-2B6A-4F02-9752-1627DFDE3D61}" type="pres">
      <dgm:prSet presAssocID="{DABEAE18-9DA7-4E46-8FD2-4C4F9BD6D9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B2DF98-4E2A-40D6-8326-51363F0FAF41}" type="pres">
      <dgm:prSet presAssocID="{74354B6A-4566-46BD-9FAD-BF941A764626}" presName="spacer" presStyleCnt="0"/>
      <dgm:spPr/>
    </dgm:pt>
    <dgm:pt modelId="{CA273E99-6AAC-4FA1-AB55-F097EF0EF6C5}" type="pres">
      <dgm:prSet presAssocID="{11ED8B14-92FD-4039-9A7E-F9B0D0D4EC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7145F8-A8BE-48BC-B2E4-E2D3E2221D27}" type="pres">
      <dgm:prSet presAssocID="{76AA2B21-3B90-43F5-A031-BD7931065A98}" presName="spacer" presStyleCnt="0"/>
      <dgm:spPr/>
    </dgm:pt>
    <dgm:pt modelId="{B3CA15E0-A824-49CE-AE18-949F445F05EE}" type="pres">
      <dgm:prSet presAssocID="{446FBEA4-1850-4302-A299-2D2116D406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7ECCA0-7938-465D-AD3C-142E8DE11DCA}" type="pres">
      <dgm:prSet presAssocID="{6722D4E4-EEE0-4A49-B553-49ED96C75461}" presName="spacer" presStyleCnt="0"/>
      <dgm:spPr/>
    </dgm:pt>
    <dgm:pt modelId="{A9391723-39CC-4D8E-996F-DEAEAC4E8666}" type="pres">
      <dgm:prSet presAssocID="{FC8991A0-70CA-4541-AB13-6C3FF915A4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F9C50D-DE05-4C3A-8A64-4C75C76B1B20}" type="presOf" srcId="{FC8991A0-70CA-4541-AB13-6C3FF915A47C}" destId="{A9391723-39CC-4D8E-996F-DEAEAC4E8666}" srcOrd="0" destOrd="0" presId="urn:microsoft.com/office/officeart/2005/8/layout/vList2"/>
    <dgm:cxn modelId="{CCFD4317-148F-4732-9F43-6B9B6E641422}" srcId="{8106DD96-B0CD-4E65-A4A0-2A8642690B79}" destId="{11ED8B14-92FD-4039-9A7E-F9B0D0D4ECA6}" srcOrd="1" destOrd="0" parTransId="{D2ABD22A-2E2A-402F-B701-A0E51D38DCA2}" sibTransId="{76AA2B21-3B90-43F5-A031-BD7931065A98}"/>
    <dgm:cxn modelId="{A4D9E333-B6E8-40DE-9774-3615CC7FE162}" srcId="{8106DD96-B0CD-4E65-A4A0-2A8642690B79}" destId="{DABEAE18-9DA7-4E46-8FD2-4C4F9BD6D99C}" srcOrd="0" destOrd="0" parTransId="{5FD07591-3ACB-4F34-9F73-2B9ADE45D662}" sibTransId="{74354B6A-4566-46BD-9FAD-BF941A764626}"/>
    <dgm:cxn modelId="{DB912052-FAF5-4BC7-95DD-12DC5D526FE3}" type="presOf" srcId="{DABEAE18-9DA7-4E46-8FD2-4C4F9BD6D99C}" destId="{B5C613E1-2B6A-4F02-9752-1627DFDE3D61}" srcOrd="0" destOrd="0" presId="urn:microsoft.com/office/officeart/2005/8/layout/vList2"/>
    <dgm:cxn modelId="{EFF65454-6822-49C0-A469-DE04A3F0B1E1}" type="presOf" srcId="{446FBEA4-1850-4302-A299-2D2116D406F9}" destId="{B3CA15E0-A824-49CE-AE18-949F445F05EE}" srcOrd="0" destOrd="0" presId="urn:microsoft.com/office/officeart/2005/8/layout/vList2"/>
    <dgm:cxn modelId="{FEFB419F-5D41-4196-A860-7D953CABD3FD}" srcId="{8106DD96-B0CD-4E65-A4A0-2A8642690B79}" destId="{FC8991A0-70CA-4541-AB13-6C3FF915A47C}" srcOrd="3" destOrd="0" parTransId="{9B12959F-214C-44EE-A511-CA39BAB6B78F}" sibTransId="{EF6CF349-C0DF-4A46-8155-5F4480DBD87B}"/>
    <dgm:cxn modelId="{715C08BA-2442-4594-BE32-C9635B9AB131}" type="presOf" srcId="{8106DD96-B0CD-4E65-A4A0-2A8642690B79}" destId="{929BC714-FB74-4115-9E18-48D5B0351944}" srcOrd="0" destOrd="0" presId="urn:microsoft.com/office/officeart/2005/8/layout/vList2"/>
    <dgm:cxn modelId="{115151DB-298C-4E57-9472-ACBB6E7FB668}" type="presOf" srcId="{11ED8B14-92FD-4039-9A7E-F9B0D0D4ECA6}" destId="{CA273E99-6AAC-4FA1-AB55-F097EF0EF6C5}" srcOrd="0" destOrd="0" presId="urn:microsoft.com/office/officeart/2005/8/layout/vList2"/>
    <dgm:cxn modelId="{AE5A2AE1-2584-435B-8C60-39CADF6A4402}" srcId="{8106DD96-B0CD-4E65-A4A0-2A8642690B79}" destId="{446FBEA4-1850-4302-A299-2D2116D406F9}" srcOrd="2" destOrd="0" parTransId="{3B9CD87D-4093-4624-85DC-7ED87D4B8475}" sibTransId="{6722D4E4-EEE0-4A49-B553-49ED96C75461}"/>
    <dgm:cxn modelId="{26474B53-1C70-47AB-812C-DD6D39CD41EC}" type="presParOf" srcId="{929BC714-FB74-4115-9E18-48D5B0351944}" destId="{B5C613E1-2B6A-4F02-9752-1627DFDE3D61}" srcOrd="0" destOrd="0" presId="urn:microsoft.com/office/officeart/2005/8/layout/vList2"/>
    <dgm:cxn modelId="{BAF7B8E4-9451-4B7D-86D8-78987E726903}" type="presParOf" srcId="{929BC714-FB74-4115-9E18-48D5B0351944}" destId="{F4B2DF98-4E2A-40D6-8326-51363F0FAF41}" srcOrd="1" destOrd="0" presId="urn:microsoft.com/office/officeart/2005/8/layout/vList2"/>
    <dgm:cxn modelId="{70959C74-CCF1-4BFB-A632-29113AC3F1F5}" type="presParOf" srcId="{929BC714-FB74-4115-9E18-48D5B0351944}" destId="{CA273E99-6AAC-4FA1-AB55-F097EF0EF6C5}" srcOrd="2" destOrd="0" presId="urn:microsoft.com/office/officeart/2005/8/layout/vList2"/>
    <dgm:cxn modelId="{F9C5E1A7-D2E5-4C07-9934-4334D3A38229}" type="presParOf" srcId="{929BC714-FB74-4115-9E18-48D5B0351944}" destId="{AA7145F8-A8BE-48BC-B2E4-E2D3E2221D27}" srcOrd="3" destOrd="0" presId="urn:microsoft.com/office/officeart/2005/8/layout/vList2"/>
    <dgm:cxn modelId="{7E21F4B6-52E9-4C87-B482-883D2D77DCA0}" type="presParOf" srcId="{929BC714-FB74-4115-9E18-48D5B0351944}" destId="{B3CA15E0-A824-49CE-AE18-949F445F05EE}" srcOrd="4" destOrd="0" presId="urn:microsoft.com/office/officeart/2005/8/layout/vList2"/>
    <dgm:cxn modelId="{8B945ED4-59B4-4556-B47E-F4D5F1044DD5}" type="presParOf" srcId="{929BC714-FB74-4115-9E18-48D5B0351944}" destId="{B37ECCA0-7938-465D-AD3C-142E8DE11DCA}" srcOrd="5" destOrd="0" presId="urn:microsoft.com/office/officeart/2005/8/layout/vList2"/>
    <dgm:cxn modelId="{48F3A285-F40F-4C52-8E98-4CB2A7D4B505}" type="presParOf" srcId="{929BC714-FB74-4115-9E18-48D5B0351944}" destId="{A9391723-39CC-4D8E-996F-DEAEAC4E86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707BA-BBA1-4F75-9D4F-F4423A651E77}">
      <dsp:nvSpPr>
        <dsp:cNvPr id="0" name=""/>
        <dsp:cNvSpPr/>
      </dsp:nvSpPr>
      <dsp:spPr>
        <a:xfrm>
          <a:off x="950693" y="1257"/>
          <a:ext cx="3802772" cy="1288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784" tIns="327400" rIns="73784" bIns="327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Max_worker_processes</a:t>
          </a:r>
          <a:endParaRPr lang="en-US" sz="1600" kern="1200" dirty="0"/>
        </a:p>
      </dsp:txBody>
      <dsp:txXfrm>
        <a:off x="950693" y="1257"/>
        <a:ext cx="3802772" cy="1288977"/>
      </dsp:txXfrm>
    </dsp:sp>
    <dsp:sp modelId="{5C72F19B-2C65-478A-9E59-8922319247CE}">
      <dsp:nvSpPr>
        <dsp:cNvPr id="0" name=""/>
        <dsp:cNvSpPr/>
      </dsp:nvSpPr>
      <dsp:spPr>
        <a:xfrm>
          <a:off x="0" y="0"/>
          <a:ext cx="950693" cy="1288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08" tIns="127322" rIns="50308" bIns="12732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0"/>
        <a:ext cx="950693" cy="1288977"/>
      </dsp:txXfrm>
    </dsp:sp>
    <dsp:sp modelId="{069A5B93-E31C-4DA6-BE8F-DB66A2A6A0F9}">
      <dsp:nvSpPr>
        <dsp:cNvPr id="0" name=""/>
        <dsp:cNvSpPr/>
      </dsp:nvSpPr>
      <dsp:spPr>
        <a:xfrm>
          <a:off x="950693" y="1367573"/>
          <a:ext cx="3802772" cy="1288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784" tIns="327400" rIns="73784" bIns="327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Max_parallel_workers</a:t>
          </a:r>
          <a:endParaRPr lang="en-US" sz="1600" kern="1200" dirty="0"/>
        </a:p>
      </dsp:txBody>
      <dsp:txXfrm>
        <a:off x="950693" y="1367573"/>
        <a:ext cx="3802772" cy="1288977"/>
      </dsp:txXfrm>
    </dsp:sp>
    <dsp:sp modelId="{7BBF6E61-B1A6-49B6-8301-42CDF338A5AA}">
      <dsp:nvSpPr>
        <dsp:cNvPr id="0" name=""/>
        <dsp:cNvSpPr/>
      </dsp:nvSpPr>
      <dsp:spPr>
        <a:xfrm>
          <a:off x="0" y="1367573"/>
          <a:ext cx="950693" cy="1288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08" tIns="127322" rIns="50308" bIns="12732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1367573"/>
        <a:ext cx="950693" cy="1288977"/>
      </dsp:txXfrm>
    </dsp:sp>
    <dsp:sp modelId="{DC4260EE-D88F-4261-965A-71B1830B836E}">
      <dsp:nvSpPr>
        <dsp:cNvPr id="0" name=""/>
        <dsp:cNvSpPr/>
      </dsp:nvSpPr>
      <dsp:spPr>
        <a:xfrm>
          <a:off x="950693" y="2733889"/>
          <a:ext cx="3802772" cy="1288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784" tIns="327400" rIns="73784" bIns="327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Max_parallel_workers_per_gather</a:t>
          </a:r>
          <a:endParaRPr lang="en-US" sz="1600" kern="1200" dirty="0"/>
        </a:p>
      </dsp:txBody>
      <dsp:txXfrm>
        <a:off x="950693" y="2733889"/>
        <a:ext cx="3802772" cy="1288977"/>
      </dsp:txXfrm>
    </dsp:sp>
    <dsp:sp modelId="{A904FD46-AC84-487A-8D49-5D8D7B8A0944}">
      <dsp:nvSpPr>
        <dsp:cNvPr id="0" name=""/>
        <dsp:cNvSpPr/>
      </dsp:nvSpPr>
      <dsp:spPr>
        <a:xfrm>
          <a:off x="0" y="2733889"/>
          <a:ext cx="950693" cy="1288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08" tIns="127322" rIns="50308" bIns="12732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0" y="2733889"/>
        <a:ext cx="950693" cy="1288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613E1-2B6A-4F02-9752-1627DFDE3D61}">
      <dsp:nvSpPr>
        <dsp:cNvPr id="0" name=""/>
        <dsp:cNvSpPr/>
      </dsp:nvSpPr>
      <dsp:spPr>
        <a:xfrm>
          <a:off x="0" y="104786"/>
          <a:ext cx="4753466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Sets the maximum number of workers that the system can support for parallel operations.</a:t>
          </a:r>
        </a:p>
      </dsp:txBody>
      <dsp:txXfrm>
        <a:off x="51885" y="156671"/>
        <a:ext cx="4649696" cy="959101"/>
      </dsp:txXfrm>
    </dsp:sp>
    <dsp:sp modelId="{CA273E99-6AAC-4FA1-AB55-F097EF0EF6C5}">
      <dsp:nvSpPr>
        <dsp:cNvPr id="0" name=""/>
        <dsp:cNvSpPr/>
      </dsp:nvSpPr>
      <dsp:spPr>
        <a:xfrm>
          <a:off x="0" y="1210858"/>
          <a:ext cx="4753466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Default value is 8.</a:t>
          </a:r>
        </a:p>
      </dsp:txBody>
      <dsp:txXfrm>
        <a:off x="51885" y="1262743"/>
        <a:ext cx="4649696" cy="959101"/>
      </dsp:txXfrm>
    </dsp:sp>
    <dsp:sp modelId="{B3CA15E0-A824-49CE-AE18-949F445F05EE}">
      <dsp:nvSpPr>
        <dsp:cNvPr id="0" name=""/>
        <dsp:cNvSpPr/>
      </dsp:nvSpPr>
      <dsp:spPr>
        <a:xfrm>
          <a:off x="0" y="2316930"/>
          <a:ext cx="4753466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increasing or decreasing this value, consider also adjusting max_parallel_maintenance_workers and max_parallel_workers_per_gather.</a:t>
          </a:r>
        </a:p>
      </dsp:txBody>
      <dsp:txXfrm>
        <a:off x="51885" y="2368815"/>
        <a:ext cx="4649696" cy="959101"/>
      </dsp:txXfrm>
    </dsp:sp>
    <dsp:sp modelId="{A9391723-39CC-4D8E-996F-DEAEAC4E8666}">
      <dsp:nvSpPr>
        <dsp:cNvPr id="0" name=""/>
        <dsp:cNvSpPr/>
      </dsp:nvSpPr>
      <dsp:spPr>
        <a:xfrm>
          <a:off x="0" y="3423002"/>
          <a:ext cx="4753466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Setting for this value which is higher than max_worker_processes will have no effect.</a:t>
          </a:r>
        </a:p>
      </dsp:txBody>
      <dsp:txXfrm>
        <a:off x="51885" y="3474887"/>
        <a:ext cx="4649696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0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9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58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31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3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30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1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4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0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9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FFFF7-FA18-AC37-805E-C45A1131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4459"/>
            <a:ext cx="4753466" cy="8829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Asynchronous Behavior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5087BBD7-C20C-6134-4A5D-3F216E314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533860"/>
              </p:ext>
            </p:extLst>
          </p:nvPr>
        </p:nvGraphicFramePr>
        <p:xfrm>
          <a:off x="685801" y="2194560"/>
          <a:ext cx="4753466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 useBgFill="1">
        <p:nvSpPr>
          <p:cNvPr id="41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7630F117-59BF-934B-0AF4-6D1DDFF02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5194" y="1336566"/>
            <a:ext cx="46075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30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1F7BADA-C547-6EA5-BB68-278057E0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0"/>
            <a:ext cx="5947496" cy="515568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/>
              <a:t>Sets the maximum number of background processes that the system can support.</a:t>
            </a:r>
          </a:p>
          <a:p>
            <a:r>
              <a:rPr lang="en-US" sz="2800" dirty="0"/>
              <a:t>Default is 8.</a:t>
            </a:r>
          </a:p>
          <a:p>
            <a:r>
              <a:rPr lang="en-US" sz="2800" dirty="0"/>
              <a:t>When running a standby server, you must set this process to the same or higher value than on the primary server. </a:t>
            </a:r>
          </a:p>
          <a:p>
            <a:r>
              <a:rPr lang="en-US" sz="2800" dirty="0"/>
              <a:t>We can set the parameter as high as our </a:t>
            </a:r>
            <a:r>
              <a:rPr lang="en-US" sz="2800" dirty="0" err="1"/>
              <a:t>cpu</a:t>
            </a:r>
            <a:r>
              <a:rPr lang="en-US" sz="2800" dirty="0"/>
              <a:t> cores for </a:t>
            </a:r>
            <a:r>
              <a:rPr lang="en-US" sz="2800" dirty="0" err="1"/>
              <a:t>i</a:t>
            </a:r>
            <a:r>
              <a:rPr lang="en-US" sz="2800" dirty="0"/>
              <a:t>/o bound system.</a:t>
            </a:r>
          </a:p>
          <a:p>
            <a:r>
              <a:rPr lang="en-US" sz="2800" dirty="0"/>
              <a:t>Set the parameters high to optimize for response time, and if we want higher throughput set it to lower value.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49D7F-E673-4B08-9351-D3EFC4EE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 sz="1900" dirty="0" err="1">
                <a:solidFill>
                  <a:srgbClr val="FFFFFF"/>
                </a:solidFill>
              </a:rPr>
              <a:t>Max_Worker_Processes</a:t>
            </a:r>
            <a:endParaRPr 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1D14F-D0A3-4D4B-9B9D-05451950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53826"/>
            <a:ext cx="4753466" cy="593635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max_parallel_workers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09BD7AD-958F-2546-90C7-2F1719905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881088"/>
              </p:ext>
            </p:extLst>
          </p:nvPr>
        </p:nvGraphicFramePr>
        <p:xfrm>
          <a:off x="685801" y="1847461"/>
          <a:ext cx="4753466" cy="459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 useBgFill="1">
        <p:nvSpPr>
          <p:cNvPr id="22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ownward trend">
            <a:extLst>
              <a:ext uri="{FF2B5EF4-FFF2-40B4-BE49-F238E27FC236}">
                <a16:creationId xmlns:a16="http://schemas.microsoft.com/office/drawing/2014/main" id="{2146B3D7-30DB-ACC3-9FCC-AB51A10A6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5194" y="1336566"/>
            <a:ext cx="46075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4222D-92C1-0F58-1187-F8EB1061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212252"/>
            <a:ext cx="7434070" cy="1432289"/>
          </a:xfrm>
        </p:spPr>
        <p:txBody>
          <a:bodyPr>
            <a:normAutofit/>
          </a:bodyPr>
          <a:lstStyle/>
          <a:p>
            <a:r>
              <a:rPr lang="en-US" sz="2800" dirty="0" err="1"/>
              <a:t>max_parallel_workers_per_gather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E77842F-E3C6-1BBB-21C6-D441E167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362270"/>
            <a:ext cx="7731379" cy="5283478"/>
          </a:xfrm>
        </p:spPr>
        <p:txBody>
          <a:bodyPr>
            <a:noAutofit/>
          </a:bodyPr>
          <a:lstStyle/>
          <a:p>
            <a:r>
              <a:rPr lang="en-US" sz="2000" dirty="0"/>
              <a:t>Sets the maximum number of workers that can be started by a Single Gather or Gather Merge node.</a:t>
            </a:r>
          </a:p>
          <a:p>
            <a:r>
              <a:rPr lang="en-US" sz="2000" dirty="0"/>
              <a:t>Parallel workers are taken from the pool of processes established by </a:t>
            </a:r>
            <a:r>
              <a:rPr lang="en-US" sz="2000" dirty="0" err="1"/>
              <a:t>max_worker_processes</a:t>
            </a:r>
            <a:r>
              <a:rPr lang="en-US" sz="2000" dirty="0"/>
              <a:t>, limited by </a:t>
            </a:r>
            <a:r>
              <a:rPr lang="en-US" sz="2000" dirty="0" err="1"/>
              <a:t>max_parallel_workers</a:t>
            </a:r>
            <a:r>
              <a:rPr lang="en-US" sz="2000" dirty="0"/>
              <a:t>. </a:t>
            </a:r>
          </a:p>
          <a:p>
            <a:r>
              <a:rPr lang="en-US" sz="2000" dirty="0"/>
              <a:t>Requested number of workers may not actually be available at run time. If this occurs, the plan will run with fewer workers than expected.</a:t>
            </a:r>
          </a:p>
          <a:p>
            <a:r>
              <a:rPr lang="en-US" sz="2000" dirty="0"/>
              <a:t>parallel queries may consume very substantially more resources than non-parallel queries, because each worker process is a completely separate process which has roughly the same impact on the system as an additional user session. </a:t>
            </a:r>
          </a:p>
          <a:p>
            <a:r>
              <a:rPr lang="en-US" sz="2000" dirty="0"/>
              <a:t>This should be taken into account when choosing a value for this setting, as well as when configuring other settings that control resource utilization, such as </a:t>
            </a:r>
            <a:r>
              <a:rPr lang="en-US" sz="2000" dirty="0" err="1"/>
              <a:t>work_mem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777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369A695-798F-4885-AFD8-79E77718C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4982"/>
            <a:ext cx="12192000" cy="22630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682" y="5298407"/>
            <a:ext cx="8909109" cy="685800"/>
          </a:xfrm>
        </p:spPr>
        <p:txBody>
          <a:bodyPr>
            <a:no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    </a:t>
            </a:r>
            <a:r>
              <a:rPr lang="en-US" sz="4000">
                <a:solidFill>
                  <a:srgbClr val="FFFFFF"/>
                </a:solidFill>
              </a:rPr>
              <a:t>For Your Time</a:t>
            </a:r>
            <a:endParaRPr lang="en-US" sz="4000" dirty="0">
              <a:solidFill>
                <a:srgbClr val="FFFFFF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E071F9-F15E-48F8-9B0B-FF5D86811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4034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44" y="618018"/>
            <a:ext cx="10905066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8000"/>
              <a:t>  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0901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335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Asynchronous Behavior</vt:lpstr>
      <vt:lpstr>Max_Worker_Processes</vt:lpstr>
      <vt:lpstr>max_parallel_workers</vt:lpstr>
      <vt:lpstr>max_parallel_workers_per_gather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Sadiq Basha</dc:creator>
  <cp:lastModifiedBy>Sadiq</cp:lastModifiedBy>
  <cp:revision>35</cp:revision>
  <dcterms:created xsi:type="dcterms:W3CDTF">2023-07-12T14:59:51Z</dcterms:created>
  <dcterms:modified xsi:type="dcterms:W3CDTF">2024-08-05T03:26:54Z</dcterms:modified>
</cp:coreProperties>
</file>