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5"/>
  </p:notesMasterIdLst>
  <p:sldIdLst xmlns:a="http://schemas.openxmlformats.org/drawingml/2006/main" xmlns:r="http://schemas.openxmlformats.org/officeDocument/2006/relationships" xmlns:p="http://schemas.openxmlformats.org/presentationml/2006/main">
    <p:sldId id="256" r:id="rId11"/>
    <p:sldId id="257" r:id="rId12"/>
    <p:sldId id="258" r:id="rId13"/>
    <p:sldId id="259" r:id="rId14"/>
    <p:sldId id="260" r:id="rId15"/>
    <p:sldId id="261" r:id="rId16"/>
    <p:sldId id="262" r:id="rId17"/>
  </p:sldIdLst>
  <p:sldSz cx="9906000" cy="6858000" type="A4"/>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yiga, Robinah" initials="NR" lastIdx="2" clrIdx="0">
    <p:extLst>
      <p:ext uri="{19B8F6BF-5375-455C-9EA6-DF929625EA0E}">
        <p15:presenceInfo xmlns:p15="http://schemas.microsoft.com/office/powerpoint/2012/main" userId="S::robinah.nayiga@crownagentsbank.com::b467cbf2-74f7-435d-a810-d39d61defa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64B"/>
    <a:srgbClr val="878787"/>
    <a:srgbClr val="DE1A13"/>
    <a:srgbClr val="DE1D17"/>
    <a:srgbClr val="B0B368"/>
    <a:srgbClr val="C6C6C6"/>
    <a:srgbClr val="BD1F1A"/>
    <a:srgbClr val="5F5A82"/>
    <a:srgbClr val="F18666"/>
    <a:srgbClr val="EB47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87547" autoAdjust="0"/>
  </p:normalViewPr>
  <p:slideViewPr>
    <p:cSldViewPr>
      <p:cViewPr varScale="1">
        <p:scale>
          <a:sx n="128" d="100"/>
          <a:sy n="128" d="100"/>
        </p:scale>
        <p:origin x="1528" y="176"/>
      </p:cViewPr>
      <p:guideLst/>
    </p:cSldViewPr>
  </p:slideViewPr>
  <p:outlineViewPr>
    <p:cViewPr>
      <p:scale>
        <a:sx n="33" d="100"/>
        <a:sy n="33" d="100"/>
      </p:scale>
      <p:origin x="0" y="-847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96" d="100"/>
          <a:sy n="96" d="100"/>
        </p:scale>
        <p:origin x="108" y="1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B81D131-97C7-F14A-B7F7-F3BB137289EC}" type="datetimeFigureOut">
              <a:rPr lang="en-US" smtClean="0"/>
              <a:t>8/1/20</a:t>
            </a:fld>
            <a:endParaRPr lang="en-US"/>
          </a:p>
        </p:txBody>
      </p:sp>
      <p:sp>
        <p:nvSpPr>
          <p:cNvPr id="4" name="Slide Image Placeholder 3"/>
          <p:cNvSpPr>
            <a:spLocks noGrp="1" noRot="1" noChangeAspect="1"/>
          </p:cNvSpPr>
          <p:nvPr>
            <p:ph type="sldImg" idx="2"/>
          </p:nvPr>
        </p:nvSpPr>
        <p:spPr>
          <a:xfrm>
            <a:off x="4424363" y="857250"/>
            <a:ext cx="3343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ED6A2B-C5D1-3942-87C3-68664F63B478}" type="slidenum">
              <a:rPr lang="en-US" smtClean="0"/>
              <a:t>‹#›</a:t>
            </a:fld>
            <a:endParaRPr lang="en-US"/>
          </a:p>
        </p:txBody>
      </p:sp>
    </p:spTree>
    <p:extLst>
      <p:ext uri="{BB962C8B-B14F-4D97-AF65-F5344CB8AC3E}">
        <p14:creationId xmlns:p14="http://schemas.microsoft.com/office/powerpoint/2010/main" val="217313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Blue Background">
            <a:extLst>
              <a:ext uri="{FF2B5EF4-FFF2-40B4-BE49-F238E27FC236}">
                <a16:creationId xmlns:a16="http://schemas.microsoft.com/office/drawing/2014/main" id="{CF4EE523-BEDD-4CC0-8261-7487AF42395B}"/>
              </a:ext>
            </a:extLst>
          </p:cNvPr>
          <p:cNvSpPr/>
          <p:nvPr userDrawn="1"/>
        </p:nvSpPr>
        <p:spPr>
          <a:xfrm>
            <a:off x="-76201" y="0"/>
            <a:ext cx="9982201" cy="6858000"/>
          </a:xfrm>
          <a:prstGeom prst="rect">
            <a:avLst/>
          </a:prstGeom>
          <a:solidFill>
            <a:srgbClr val="2826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Map Background">
            <a:extLst>
              <a:ext uri="{FF2B5EF4-FFF2-40B4-BE49-F238E27FC236}">
                <a16:creationId xmlns:a16="http://schemas.microsoft.com/office/drawing/2014/main" id="{8C685F36-1769-4436-AC60-58AFC72116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102088"/>
            <a:ext cx="9982200" cy="6653136"/>
          </a:xfrm>
          <a:prstGeom prst="rect">
            <a:avLst/>
          </a:prstGeom>
        </p:spPr>
      </p:pic>
      <p:sp>
        <p:nvSpPr>
          <p:cNvPr id="12" name="Bottom Gradient">
            <a:extLst>
              <a:ext uri="{FF2B5EF4-FFF2-40B4-BE49-F238E27FC236}">
                <a16:creationId xmlns:a16="http://schemas.microsoft.com/office/drawing/2014/main" id="{37745B06-8B94-4AB8-863C-1269A873A74F}"/>
              </a:ext>
            </a:extLst>
          </p:cNvPr>
          <p:cNvSpPr/>
          <p:nvPr userDrawn="1"/>
        </p:nvSpPr>
        <p:spPr>
          <a:xfrm rot="10800000">
            <a:off x="-76200" y="4419605"/>
            <a:ext cx="9982200" cy="2438394"/>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op Gradient">
            <a:extLst>
              <a:ext uri="{FF2B5EF4-FFF2-40B4-BE49-F238E27FC236}">
                <a16:creationId xmlns:a16="http://schemas.microsoft.com/office/drawing/2014/main" id="{B54A83A3-B583-4A48-9545-AD0308F149F8}"/>
              </a:ext>
            </a:extLst>
          </p:cNvPr>
          <p:cNvSpPr/>
          <p:nvPr userDrawn="1"/>
        </p:nvSpPr>
        <p:spPr>
          <a:xfrm>
            <a:off x="-76200" y="-1"/>
            <a:ext cx="9982200" cy="2438394"/>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ooter Line">
            <a:extLst>
              <a:ext uri="{FF2B5EF4-FFF2-40B4-BE49-F238E27FC236}">
                <a16:creationId xmlns:a16="http://schemas.microsoft.com/office/drawing/2014/main" id="{F9755F95-7D3C-4CAB-BE69-1CE668760B23}"/>
              </a:ext>
            </a:extLst>
          </p:cNvPr>
          <p:cNvSpPr/>
          <p:nvPr userDrawn="1"/>
        </p:nvSpPr>
        <p:spPr>
          <a:xfrm>
            <a:off x="484907" y="5486400"/>
            <a:ext cx="9421535" cy="0"/>
          </a:xfrm>
          <a:custGeom>
            <a:avLst/>
            <a:gdLst/>
            <a:ahLst/>
            <a:cxnLst/>
            <a:rect l="l" t="t" r="r" b="b"/>
            <a:pathLst>
              <a:path w="11595735">
                <a:moveTo>
                  <a:pt x="0" y="0"/>
                </a:moveTo>
                <a:lnTo>
                  <a:pt x="11595193" y="0"/>
                </a:lnTo>
              </a:path>
            </a:pathLst>
          </a:custGeom>
          <a:ln w="40487">
            <a:solidFill>
              <a:schemeClr val="accent2"/>
            </a:solidFill>
          </a:ln>
        </p:spPr>
        <p:txBody>
          <a:bodyPr wrap="square" lIns="0" tIns="0" rIns="0" bIns="0" rtlCol="0"/>
          <a:lstStyle/>
          <a:p>
            <a:endParaRPr sz="1463"/>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58316"/>
            <a:ext cx="8983992" cy="437684"/>
          </a:xfrm>
          <a:prstGeom prst="rect">
            <a:avLst/>
          </a:prstGeom>
        </p:spPr>
        <p:txBody>
          <a:bodyPr wrap="square" lIns="0" tIns="0" rIns="0" bIns="0">
            <a:spAutoFit/>
          </a:bodyPr>
          <a:lstStyle>
            <a:lvl1pPr>
              <a:defRPr sz="2844" b="1" i="0" kern="1200" spc="12">
                <a:solidFill>
                  <a:srgbClr val="FFFFFF"/>
                </a:solidFill>
                <a:latin typeface="Arial" panose="020B0604020202020204" pitchFamily="34" charset="0"/>
                <a:ea typeface="+mn-ea"/>
                <a:cs typeface="Arial" panose="020B0604020202020204" pitchFamily="34" charset="0"/>
              </a:defRPr>
            </a:lvl1pPr>
          </a:lstStyle>
          <a:p>
            <a:r>
              <a:rPr lang="en-US" dirty="0"/>
              <a:t>Click to edit title</a:t>
            </a:r>
            <a:endParaRPr dirty="0"/>
          </a:p>
        </p:txBody>
      </p:sp>
      <p:pic>
        <p:nvPicPr>
          <p:cNvPr id="5" name="CAIM Logo" descr="A close up of a logo&#10;&#10;Description automatically generated">
            <a:extLst>
              <a:ext uri="{FF2B5EF4-FFF2-40B4-BE49-F238E27FC236}">
                <a16:creationId xmlns:a16="http://schemas.microsoft.com/office/drawing/2014/main" id="{84FC5449-A0C9-4F75-B10F-E468F32C8A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680" y="307275"/>
            <a:ext cx="4356000" cy="1070949"/>
          </a:xfrm>
          <a:prstGeom prst="rect">
            <a:avLst/>
          </a:prstGeom>
        </p:spPr>
      </p:pic>
      <p:sp>
        <p:nvSpPr>
          <p:cNvPr id="9" name="Subtitle">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61004" y="6114026"/>
            <a:ext cx="8983992" cy="307777"/>
          </a:xfrm>
        </p:spPr>
        <p:txBody>
          <a:bodyPr/>
          <a:lstStyle>
            <a:lvl1pPr>
              <a:defRPr sz="20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Click to edit subtitle</a:t>
            </a:r>
          </a:p>
        </p:txBody>
      </p:sp>
    </p:spTree>
    <p:extLst>
      <p:ext uri="{BB962C8B-B14F-4D97-AF65-F5344CB8AC3E}">
        <p14:creationId xmlns:p14="http://schemas.microsoft.com/office/powerpoint/2010/main" val="8237358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op Footer Line">
            <a:extLst>
              <a:ext uri="{FF2B5EF4-FFF2-40B4-BE49-F238E27FC236}">
                <a16:creationId xmlns:a16="http://schemas.microsoft.com/office/drawing/2014/main" id="{26A22AB0-FB72-484D-B73A-BF451E2C4244}"/>
              </a:ext>
            </a:extLst>
          </p:cNvPr>
          <p:cNvSpPr/>
          <p:nvPr userDrawn="1"/>
        </p:nvSpPr>
        <p:spPr>
          <a:xfrm>
            <a:off x="484907" y="4953600"/>
            <a:ext cx="9421535" cy="0"/>
          </a:xfrm>
          <a:custGeom>
            <a:avLst/>
            <a:gdLst/>
            <a:ahLst/>
            <a:cxnLst/>
            <a:rect l="l" t="t" r="r" b="b"/>
            <a:pathLst>
              <a:path w="11595735">
                <a:moveTo>
                  <a:pt x="0" y="0"/>
                </a:moveTo>
                <a:lnTo>
                  <a:pt x="11595193" y="0"/>
                </a:lnTo>
              </a:path>
            </a:pathLst>
          </a:custGeom>
          <a:ln w="40487">
            <a:solidFill>
              <a:schemeClr val="accent2"/>
            </a:solidFill>
          </a:ln>
        </p:spPr>
        <p:txBody>
          <a:bodyPr wrap="square" lIns="0" tIns="0" rIns="0" bIns="0" rtlCol="0"/>
          <a:lstStyle/>
          <a:p>
            <a:endParaRPr sz="1463"/>
          </a:p>
        </p:txBody>
      </p:sp>
      <p:sp>
        <p:nvSpPr>
          <p:cNvPr id="8" name="Bottom Footer Line">
            <a:extLst>
              <a:ext uri="{FF2B5EF4-FFF2-40B4-BE49-F238E27FC236}">
                <a16:creationId xmlns:a16="http://schemas.microsoft.com/office/drawing/2014/main" id="{B0D89275-B296-384C-889C-473B79A8717F}"/>
              </a:ext>
            </a:extLst>
          </p:cNvPr>
          <p:cNvSpPr/>
          <p:nvPr userDrawn="1"/>
        </p:nvSpPr>
        <p:spPr>
          <a:xfrm>
            <a:off x="484912" y="6257667"/>
            <a:ext cx="9421535" cy="0"/>
          </a:xfrm>
          <a:custGeom>
            <a:avLst/>
            <a:gdLst/>
            <a:ahLst/>
            <a:cxnLst/>
            <a:rect l="l" t="t" r="r" b="b"/>
            <a:pathLst>
              <a:path w="11595735">
                <a:moveTo>
                  <a:pt x="0" y="0"/>
                </a:moveTo>
                <a:lnTo>
                  <a:pt x="11595186" y="0"/>
                </a:lnTo>
              </a:path>
            </a:pathLst>
          </a:custGeom>
          <a:ln w="40487">
            <a:solidFill>
              <a:schemeClr val="accent2"/>
            </a:solidFill>
          </a:ln>
        </p:spPr>
        <p:txBody>
          <a:bodyPr wrap="square" lIns="0" tIns="0" rIns="0" bIns="0" rtlCol="0"/>
          <a:lstStyle/>
          <a:p>
            <a:endParaRPr sz="1463"/>
          </a:p>
        </p:txBody>
      </p:sp>
      <p:sp>
        <p:nvSpPr>
          <p:cNvPr id="11" name="Title">
            <a:extLst>
              <a:ext uri="{FF2B5EF4-FFF2-40B4-BE49-F238E27FC236}">
                <a16:creationId xmlns:a16="http://schemas.microsoft.com/office/drawing/2014/main" id="{9C03145F-E33B-3C44-B284-2035F2FBB3D2}"/>
              </a:ext>
            </a:extLst>
          </p:cNvPr>
          <p:cNvSpPr>
            <a:spLocks noGrp="1"/>
          </p:cNvSpPr>
          <p:nvPr>
            <p:ph type="ctrTitle" hasCustomPrompt="1"/>
          </p:nvPr>
        </p:nvSpPr>
        <p:spPr>
          <a:xfrm>
            <a:off x="461005" y="5277600"/>
            <a:ext cx="8983992" cy="437684"/>
          </a:xfrm>
          <a:prstGeom prst="rect">
            <a:avLst/>
          </a:prstGeom>
        </p:spPr>
        <p:txBody>
          <a:bodyPr wrap="square" lIns="0" tIns="0" rIns="0" bIns="0">
            <a:spAutoFit/>
          </a:bodyPr>
          <a:lstStyle>
            <a:lvl1pPr>
              <a:defRPr sz="2844" b="1" i="0" kern="1200" spc="12">
                <a:solidFill>
                  <a:srgbClr val="28264B"/>
                </a:solidFill>
                <a:latin typeface="Arial" panose="020B0604020202020204" pitchFamily="34" charset="0"/>
                <a:ea typeface="+mn-ea"/>
                <a:cs typeface="Arial" panose="020B0604020202020204" pitchFamily="34" charset="0"/>
              </a:defRPr>
            </a:lvl1pPr>
          </a:lstStyle>
          <a:p>
            <a:r>
              <a:rPr lang="en-US" dirty="0"/>
              <a:t>Click to edit title</a:t>
            </a:r>
            <a:endParaRPr dirty="0"/>
          </a:p>
        </p:txBody>
      </p:sp>
      <p:pic>
        <p:nvPicPr>
          <p:cNvPr id="3" name="CAIM Logo" descr="A picture containing truck, drawing&#10;&#10;Description automatically generated">
            <a:extLst>
              <a:ext uri="{FF2B5EF4-FFF2-40B4-BE49-F238E27FC236}">
                <a16:creationId xmlns:a16="http://schemas.microsoft.com/office/drawing/2014/main" id="{94433C0B-5DAE-40B2-B7D5-A8262C146E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72" y="332656"/>
            <a:ext cx="4356000" cy="1070950"/>
          </a:xfrm>
          <a:prstGeom prst="rect">
            <a:avLst/>
          </a:prstGeom>
        </p:spPr>
      </p:pic>
      <p:sp>
        <p:nvSpPr>
          <p:cNvPr id="6" name="Subtitle">
            <a:extLst>
              <a:ext uri="{FF2B5EF4-FFF2-40B4-BE49-F238E27FC236}">
                <a16:creationId xmlns:a16="http://schemas.microsoft.com/office/drawing/2014/main" id="{1CD2ADD2-34B6-42E7-AA60-516AD65E4350}"/>
              </a:ext>
            </a:extLst>
          </p:cNvPr>
          <p:cNvSpPr>
            <a:spLocks noGrp="1"/>
          </p:cNvSpPr>
          <p:nvPr>
            <p:ph type="body" sz="quarter" idx="10" hasCustomPrompt="1"/>
          </p:nvPr>
        </p:nvSpPr>
        <p:spPr>
          <a:xfrm>
            <a:off x="461004" y="5767633"/>
            <a:ext cx="8983992" cy="307777"/>
          </a:xfrm>
        </p:spPr>
        <p:txBody>
          <a:bodyPr/>
          <a:lstStyle>
            <a:lvl1pPr eaLnBrk="1" hangingPunct="1">
              <a:defRPr lang="en-US" sz="2000" b="1" i="0" kern="1200" spc="12" dirty="0" smtClean="0">
                <a:solidFill>
                  <a:srgbClr val="28264B"/>
                </a:solidFill>
                <a:latin typeface="Arial" panose="020B0604020202020204" pitchFamily="34" charset="0"/>
                <a:ea typeface="+mn-ea"/>
                <a:cs typeface="Arial" panose="020B0604020202020204" pitchFamily="34" charset="0"/>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Click to edit subtitle</a:t>
            </a:r>
          </a:p>
        </p:txBody>
      </p:sp>
    </p:spTree>
    <p:extLst>
      <p:ext uri="{BB962C8B-B14F-4D97-AF65-F5344CB8AC3E}">
        <p14:creationId xmlns:p14="http://schemas.microsoft.com/office/powerpoint/2010/main" val="301825502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p:bg>
      <p:bgPr>
        <a:solidFill>
          <a:schemeClr val="bg1"/>
        </a:solidFill>
        <a:effectLst/>
      </p:bgPr>
    </p:bg>
    <p:spTree>
      <p:nvGrpSpPr>
        <p:cNvPr id="1" name=""/>
        <p:cNvGrpSpPr/>
        <p:nvPr/>
      </p:nvGrpSpPr>
      <p:grpSpPr>
        <a:xfrm>
          <a:off x="0" y="0"/>
          <a:ext cx="0" cy="0"/>
          <a:chOff x="0" y="0"/>
          <a:chExt cx="0" cy="0"/>
        </a:xfrm>
      </p:grpSpPr>
      <p:sp>
        <p:nvSpPr>
          <p:cNvPr id="5" name="Content">
            <a:extLst>
              <a:ext uri="{FF2B5EF4-FFF2-40B4-BE49-F238E27FC236}">
                <a16:creationId xmlns:a16="http://schemas.microsoft.com/office/drawing/2014/main" id="{63CE745D-10DF-4CF0-923E-918AD03EF225}"/>
              </a:ext>
            </a:extLst>
          </p:cNvPr>
          <p:cNvSpPr>
            <a:spLocks noGrp="1"/>
          </p:cNvSpPr>
          <p:nvPr>
            <p:ph sz="quarter" idx="12" hasCustomPrompt="1"/>
          </p:nvPr>
        </p:nvSpPr>
        <p:spPr>
          <a:xfrm>
            <a:off x="974028" y="1770220"/>
            <a:ext cx="8143624" cy="1231106"/>
          </a:xfrm>
        </p:spPr>
        <p:txBody>
          <a:bodyPr/>
          <a:lstStyle>
            <a:lvl1pPr marL="120650" indent="-111125" defTabSz="228600">
              <a:buFont typeface="Arial" panose="020B0604020202020204" pitchFamily="34" charset="0"/>
              <a:buChar char="•"/>
              <a:tabLst/>
              <a:defRPr sz="1600"/>
            </a:lvl1pPr>
            <a:lvl2pPr marL="344488" indent="-101600" defTabSz="228600">
              <a:buFont typeface="Arial" panose="020B0604020202020204" pitchFamily="34" charset="0"/>
              <a:buChar char="•"/>
              <a:tabLst/>
              <a:defRPr sz="1600"/>
            </a:lvl2pPr>
            <a:lvl3pPr marL="690563" indent="-101600" defTabSz="228600">
              <a:buFont typeface="Arial" panose="020B0604020202020204" pitchFamily="34" charset="0"/>
              <a:buChar char="•"/>
              <a:tabLst/>
              <a:defRPr sz="1600"/>
            </a:lvl3pPr>
            <a:lvl4pPr marL="1035050" indent="-101600" defTabSz="228600">
              <a:buFont typeface="Arial" panose="020B0604020202020204" pitchFamily="34" charset="0"/>
              <a:buChar char="•"/>
              <a:tabLst/>
              <a:defRPr sz="1600"/>
            </a:lvl4pPr>
            <a:lvl5pPr marL="1381125" indent="-152400" defTabSz="228600">
              <a:buFont typeface="Arial" panose="020B0604020202020204" pitchFamily="34" charset="0"/>
              <a:buChar char="•"/>
              <a:tabLst/>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32" name="Subtitle">
            <a:extLst>
              <a:ext uri="{FF2B5EF4-FFF2-40B4-BE49-F238E27FC236}">
                <a16:creationId xmlns:a16="http://schemas.microsoft.com/office/drawing/2014/main" id="{709F89E5-7B09-2943-B6C8-2548007A5B1C}"/>
              </a:ext>
            </a:extLst>
          </p:cNvPr>
          <p:cNvSpPr>
            <a:spLocks noGrp="1"/>
          </p:cNvSpPr>
          <p:nvPr>
            <p:ph type="body" sz="quarter" idx="11" hasCustomPrompt="1"/>
          </p:nvPr>
        </p:nvSpPr>
        <p:spPr>
          <a:xfrm>
            <a:off x="974028" y="1295400"/>
            <a:ext cx="8143624" cy="246221"/>
          </a:xfrm>
        </p:spPr>
        <p:txBody>
          <a:bodyPr/>
          <a:lstStyle>
            <a:lvl1pPr>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a:defRPr lang="en-GB" sz="1300" b="1" kern="1200" spc="4" dirty="0" smtClean="0">
                <a:solidFill>
                  <a:srgbClr val="BD1F1A"/>
                </a:solidFill>
                <a:latin typeface="Muli-ExtraBold"/>
                <a:ea typeface="+mn-ea"/>
                <a:cs typeface="Muli-ExtraBold"/>
              </a:defRPr>
            </a:lvl2pPr>
            <a:lvl3pPr>
              <a:defRPr lang="en-GB" sz="1300" b="1" kern="1200" spc="4" dirty="0" smtClean="0">
                <a:solidFill>
                  <a:srgbClr val="BD1F1A"/>
                </a:solidFill>
                <a:latin typeface="Muli-ExtraBold"/>
                <a:ea typeface="+mn-ea"/>
                <a:cs typeface="Muli-ExtraBold"/>
              </a:defRPr>
            </a:lvl3pPr>
            <a:lvl4pPr>
              <a:defRPr lang="en-GB" sz="1300" b="1" kern="1200" spc="4" dirty="0" smtClean="0">
                <a:solidFill>
                  <a:srgbClr val="BD1F1A"/>
                </a:solidFill>
                <a:latin typeface="Muli-ExtraBold"/>
                <a:ea typeface="+mn-ea"/>
                <a:cs typeface="Muli-ExtraBold"/>
              </a:defRPr>
            </a:lvl4pPr>
            <a:lvl5pPr>
              <a:defRPr lang="en-US" sz="1300" b="1" kern="1200" spc="4" dirty="0">
                <a:solidFill>
                  <a:srgbClr val="BD1F1A"/>
                </a:solidFill>
                <a:latin typeface="Muli-ExtraBold"/>
                <a:ea typeface="+mn-ea"/>
                <a:cs typeface="Muli-ExtraBold"/>
              </a:defRPr>
            </a:lvl5pPr>
          </a:lstStyle>
          <a:p>
            <a:pPr lvl="0"/>
            <a:r>
              <a:rPr lang="en-US" dirty="0"/>
              <a:t>Click to edit subtitle</a:t>
            </a:r>
          </a:p>
        </p:txBody>
      </p:sp>
      <p:sp>
        <p:nvSpPr>
          <p:cNvPr id="11" name="Title">
            <a:extLst>
              <a:ext uri="{FF2B5EF4-FFF2-40B4-BE49-F238E27FC236}">
                <a16:creationId xmlns:a16="http://schemas.microsoft.com/office/drawing/2014/main" id="{E636EF81-6B92-40B3-8E30-807C59358D45}"/>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title</a:t>
            </a:r>
            <a:endParaRPr dirty="0"/>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7" name="Source">
            <a:extLst>
              <a:ext uri="{FF2B5EF4-FFF2-40B4-BE49-F238E27FC236}">
                <a16:creationId xmlns:a16="http://schemas.microsoft.com/office/drawing/2014/main" id="{9BE14FFC-9F87-4A64-B207-C124B1076EE6}"/>
              </a:ext>
            </a:extLst>
          </p:cNvPr>
          <p:cNvSpPr>
            <a:spLocks noGrp="1"/>
          </p:cNvSpPr>
          <p:nvPr>
            <p:ph type="body" sz="quarter" idx="13" hasCustomPrompt="1"/>
          </p:nvPr>
        </p:nvSpPr>
        <p:spPr>
          <a:xfrm>
            <a:off x="974028" y="6179207"/>
            <a:ext cx="8143624" cy="320824"/>
          </a:xfrm>
        </p:spPr>
        <p:txBody>
          <a:bodyPr/>
          <a:lstStyle>
            <a:lvl1pPr>
              <a:defRPr sz="900"/>
            </a:lvl1pPr>
          </a:lstStyle>
          <a:p>
            <a:pPr lvl="0"/>
            <a:r>
              <a:rPr lang="en-US" dirty="0"/>
              <a:t>Source: CAIM</a:t>
            </a:r>
          </a:p>
        </p:txBody>
      </p:sp>
    </p:spTree>
    <p:extLst>
      <p:ext uri="{BB962C8B-B14F-4D97-AF65-F5344CB8AC3E}">
        <p14:creationId xmlns:p14="http://schemas.microsoft.com/office/powerpoint/2010/main" val="232559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e Chart">
    <p:bg>
      <p:bgPr>
        <a:solidFill>
          <a:schemeClr val="bg1"/>
        </a:solidFill>
        <a:effectLst/>
      </p:bgPr>
    </p:bg>
    <p:spTree>
      <p:nvGrpSpPr>
        <p:cNvPr id="1" name=""/>
        <p:cNvGrpSpPr/>
        <p:nvPr/>
      </p:nvGrpSpPr>
      <p:grpSpPr>
        <a:xfrm>
          <a:off x="0" y="0"/>
          <a:ext cx="0" cy="0"/>
          <a:chOff x="0" y="0"/>
          <a:chExt cx="0" cy="0"/>
        </a:xfrm>
      </p:grpSpPr>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32" name="Subtitle">
            <a:extLst>
              <a:ext uri="{FF2B5EF4-FFF2-40B4-BE49-F238E27FC236}">
                <a16:creationId xmlns:a16="http://schemas.microsoft.com/office/drawing/2014/main" id="{709F89E5-7B09-2943-B6C8-2548007A5B1C}"/>
              </a:ext>
            </a:extLst>
          </p:cNvPr>
          <p:cNvSpPr>
            <a:spLocks noGrp="1"/>
          </p:cNvSpPr>
          <p:nvPr>
            <p:ph type="body" sz="quarter" idx="11" hasCustomPrompt="1"/>
          </p:nvPr>
        </p:nvSpPr>
        <p:spPr>
          <a:xfrm>
            <a:off x="974028" y="1295400"/>
            <a:ext cx="8143624" cy="246221"/>
          </a:xfrm>
        </p:spPr>
        <p:txBody>
          <a:bodyPr/>
          <a:lstStyle>
            <a:lvl1pPr>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a:defRPr lang="en-GB" sz="1300" b="1" kern="1200" spc="4" dirty="0" smtClean="0">
                <a:solidFill>
                  <a:srgbClr val="BD1F1A"/>
                </a:solidFill>
                <a:latin typeface="Muli-ExtraBold"/>
                <a:ea typeface="+mn-ea"/>
                <a:cs typeface="Muli-ExtraBold"/>
              </a:defRPr>
            </a:lvl2pPr>
            <a:lvl3pPr>
              <a:defRPr lang="en-GB" sz="1300" b="1" kern="1200" spc="4" dirty="0" smtClean="0">
                <a:solidFill>
                  <a:srgbClr val="BD1F1A"/>
                </a:solidFill>
                <a:latin typeface="Muli-ExtraBold"/>
                <a:ea typeface="+mn-ea"/>
                <a:cs typeface="Muli-ExtraBold"/>
              </a:defRPr>
            </a:lvl3pPr>
            <a:lvl4pPr>
              <a:defRPr lang="en-GB" sz="1300" b="1" kern="1200" spc="4" dirty="0" smtClean="0">
                <a:solidFill>
                  <a:srgbClr val="BD1F1A"/>
                </a:solidFill>
                <a:latin typeface="Muli-ExtraBold"/>
                <a:ea typeface="+mn-ea"/>
                <a:cs typeface="Muli-ExtraBold"/>
              </a:defRPr>
            </a:lvl4pPr>
            <a:lvl5pPr>
              <a:defRPr lang="en-US" sz="1300" b="1" kern="1200" spc="4" dirty="0">
                <a:solidFill>
                  <a:srgbClr val="BD1F1A"/>
                </a:solidFill>
                <a:latin typeface="Muli-ExtraBold"/>
                <a:ea typeface="+mn-ea"/>
                <a:cs typeface="Muli-ExtraBold"/>
              </a:defRPr>
            </a:lvl5pPr>
          </a:lstStyle>
          <a:p>
            <a:pPr lvl="0"/>
            <a:r>
              <a:rPr lang="en-US" dirty="0"/>
              <a:t>Click to edit subtitle</a:t>
            </a:r>
          </a:p>
        </p:txBody>
      </p:sp>
      <p:sp>
        <p:nvSpPr>
          <p:cNvPr id="11" name="Title">
            <a:extLst>
              <a:ext uri="{FF2B5EF4-FFF2-40B4-BE49-F238E27FC236}">
                <a16:creationId xmlns:a16="http://schemas.microsoft.com/office/drawing/2014/main" id="{E636EF81-6B92-40B3-8E30-807C59358D45}"/>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title</a:t>
            </a:r>
            <a:endParaRPr dirty="0"/>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7" name="Source">
            <a:extLst>
              <a:ext uri="{FF2B5EF4-FFF2-40B4-BE49-F238E27FC236}">
                <a16:creationId xmlns:a16="http://schemas.microsoft.com/office/drawing/2014/main" id="{9BE14FFC-9F87-4A64-B207-C124B1076EE6}"/>
              </a:ext>
            </a:extLst>
          </p:cNvPr>
          <p:cNvSpPr>
            <a:spLocks noGrp="1"/>
          </p:cNvSpPr>
          <p:nvPr>
            <p:ph type="body" sz="quarter" idx="13" hasCustomPrompt="1"/>
          </p:nvPr>
        </p:nvSpPr>
        <p:spPr>
          <a:xfrm>
            <a:off x="974028" y="6179207"/>
            <a:ext cx="8143624" cy="320824"/>
          </a:xfrm>
        </p:spPr>
        <p:txBody>
          <a:bodyPr/>
          <a:lstStyle>
            <a:lvl1pPr>
              <a:defRPr sz="900"/>
            </a:lvl1pPr>
          </a:lstStyle>
          <a:p>
            <a:pPr lvl="0"/>
            <a:r>
              <a:rPr lang="en-US" dirty="0"/>
              <a:t>Source: CAIM</a:t>
            </a:r>
          </a:p>
        </p:txBody>
      </p:sp>
      <p:sp>
        <p:nvSpPr>
          <p:cNvPr id="3" name="Chart Placeholder 2">
            <a:extLst>
              <a:ext uri="{FF2B5EF4-FFF2-40B4-BE49-F238E27FC236}">
                <a16:creationId xmlns:a16="http://schemas.microsoft.com/office/drawing/2014/main" id="{4CBFB20F-A4C0-7A4B-8FB3-481F23E740AB}"/>
              </a:ext>
            </a:extLst>
          </p:cNvPr>
          <p:cNvSpPr>
            <a:spLocks noGrp="1"/>
          </p:cNvSpPr>
          <p:nvPr>
            <p:ph type="chart" sz="quarter" idx="14"/>
          </p:nvPr>
        </p:nvSpPr>
        <p:spPr>
          <a:xfrm>
            <a:off x="980496" y="1596853"/>
            <a:ext cx="8137156" cy="4527211"/>
          </a:xfrm>
        </p:spPr>
        <p:txBody>
          <a:bodyPr/>
          <a:lstStyle/>
          <a:p>
            <a:endParaRPr lang="en-US"/>
          </a:p>
        </p:txBody>
      </p:sp>
    </p:spTree>
    <p:extLst>
      <p:ext uri="{BB962C8B-B14F-4D97-AF65-F5344CB8AC3E}">
        <p14:creationId xmlns:p14="http://schemas.microsoft.com/office/powerpoint/2010/main" val="179678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Content L">
            <a:extLst>
              <a:ext uri="{FF2B5EF4-FFF2-40B4-BE49-F238E27FC236}">
                <a16:creationId xmlns:a16="http://schemas.microsoft.com/office/drawing/2014/main" id="{63CE745D-10DF-4CF0-923E-918AD03EF225}"/>
              </a:ext>
            </a:extLst>
          </p:cNvPr>
          <p:cNvSpPr>
            <a:spLocks noGrp="1"/>
          </p:cNvSpPr>
          <p:nvPr>
            <p:ph sz="quarter" idx="12" hasCustomPrompt="1"/>
          </p:nvPr>
        </p:nvSpPr>
        <p:spPr>
          <a:xfrm>
            <a:off x="974028" y="1791002"/>
            <a:ext cx="3978972" cy="4328441"/>
          </a:xfrm>
        </p:spPr>
        <p:txBody>
          <a:bodyPr/>
          <a:lstStyle>
            <a:lvl1pPr>
              <a:defRPr sz="1200"/>
            </a:lvl1pPr>
            <a:lvl2pPr>
              <a:defRPr sz="12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32" name="Subtitle">
            <a:extLst>
              <a:ext uri="{FF2B5EF4-FFF2-40B4-BE49-F238E27FC236}">
                <a16:creationId xmlns:a16="http://schemas.microsoft.com/office/drawing/2014/main" id="{709F89E5-7B09-2943-B6C8-2548007A5B1C}"/>
              </a:ext>
            </a:extLst>
          </p:cNvPr>
          <p:cNvSpPr>
            <a:spLocks noGrp="1"/>
          </p:cNvSpPr>
          <p:nvPr>
            <p:ph type="body" sz="quarter" idx="11" hasCustomPrompt="1"/>
          </p:nvPr>
        </p:nvSpPr>
        <p:spPr>
          <a:xfrm>
            <a:off x="974028" y="1166954"/>
            <a:ext cx="8143624" cy="246221"/>
          </a:xfrm>
        </p:spPr>
        <p:txBody>
          <a:bodyPr/>
          <a:lstStyle>
            <a:lvl1pPr>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a:defRPr lang="en-GB" sz="1300" b="1" kern="1200" spc="4" dirty="0" smtClean="0">
                <a:solidFill>
                  <a:srgbClr val="BD1F1A"/>
                </a:solidFill>
                <a:latin typeface="Muli-ExtraBold"/>
                <a:ea typeface="+mn-ea"/>
                <a:cs typeface="Muli-ExtraBold"/>
              </a:defRPr>
            </a:lvl2pPr>
            <a:lvl3pPr>
              <a:defRPr lang="en-GB" sz="1300" b="1" kern="1200" spc="4" dirty="0" smtClean="0">
                <a:solidFill>
                  <a:srgbClr val="BD1F1A"/>
                </a:solidFill>
                <a:latin typeface="Muli-ExtraBold"/>
                <a:ea typeface="+mn-ea"/>
                <a:cs typeface="Muli-ExtraBold"/>
              </a:defRPr>
            </a:lvl3pPr>
            <a:lvl4pPr>
              <a:defRPr lang="en-GB" sz="1300" b="1" kern="1200" spc="4" dirty="0" smtClean="0">
                <a:solidFill>
                  <a:srgbClr val="BD1F1A"/>
                </a:solidFill>
                <a:latin typeface="Muli-ExtraBold"/>
                <a:ea typeface="+mn-ea"/>
                <a:cs typeface="Muli-ExtraBold"/>
              </a:defRPr>
            </a:lvl4pPr>
            <a:lvl5pPr>
              <a:defRPr lang="en-US" sz="1300" b="1" kern="1200" spc="4" dirty="0">
                <a:solidFill>
                  <a:srgbClr val="BD1F1A"/>
                </a:solidFill>
                <a:latin typeface="Muli-ExtraBold"/>
                <a:ea typeface="+mn-ea"/>
                <a:cs typeface="Muli-ExtraBold"/>
              </a:defRPr>
            </a:lvl5pPr>
          </a:lstStyle>
          <a:p>
            <a:pPr lvl="0"/>
            <a:r>
              <a:rPr lang="en-US" dirty="0"/>
              <a:t>Click to edit subtitle</a:t>
            </a:r>
          </a:p>
        </p:txBody>
      </p:sp>
      <p:sp>
        <p:nvSpPr>
          <p:cNvPr id="11" name="Title">
            <a:extLst>
              <a:ext uri="{FF2B5EF4-FFF2-40B4-BE49-F238E27FC236}">
                <a16:creationId xmlns:a16="http://schemas.microsoft.com/office/drawing/2014/main" id="{E636EF81-6B92-40B3-8E30-807C59358D45}"/>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title</a:t>
            </a:r>
            <a:endParaRPr dirty="0"/>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7" name="Source L">
            <a:extLst>
              <a:ext uri="{FF2B5EF4-FFF2-40B4-BE49-F238E27FC236}">
                <a16:creationId xmlns:a16="http://schemas.microsoft.com/office/drawing/2014/main" id="{9BE14FFC-9F87-4A64-B207-C124B1076EE6}"/>
              </a:ext>
            </a:extLst>
          </p:cNvPr>
          <p:cNvSpPr>
            <a:spLocks noGrp="1"/>
          </p:cNvSpPr>
          <p:nvPr>
            <p:ph type="body" sz="quarter" idx="13" hasCustomPrompt="1"/>
          </p:nvPr>
        </p:nvSpPr>
        <p:spPr>
          <a:xfrm>
            <a:off x="974028" y="6179207"/>
            <a:ext cx="3978972" cy="320824"/>
          </a:xfrm>
        </p:spPr>
        <p:txBody>
          <a:bodyPr/>
          <a:lstStyle>
            <a:lvl1pPr>
              <a:defRPr sz="900"/>
            </a:lvl1pPr>
          </a:lstStyle>
          <a:p>
            <a:pPr lvl="0"/>
            <a:r>
              <a:rPr lang="en-US" dirty="0"/>
              <a:t>Source: CAIM</a:t>
            </a:r>
          </a:p>
        </p:txBody>
      </p:sp>
      <p:sp>
        <p:nvSpPr>
          <p:cNvPr id="16" name="Content R">
            <a:extLst>
              <a:ext uri="{FF2B5EF4-FFF2-40B4-BE49-F238E27FC236}">
                <a16:creationId xmlns:a16="http://schemas.microsoft.com/office/drawing/2014/main" id="{F2EC0291-ACB3-B049-A527-6A008E92855A}"/>
              </a:ext>
            </a:extLst>
          </p:cNvPr>
          <p:cNvSpPr>
            <a:spLocks noGrp="1"/>
          </p:cNvSpPr>
          <p:nvPr>
            <p:ph sz="quarter" idx="14" hasCustomPrompt="1"/>
          </p:nvPr>
        </p:nvSpPr>
        <p:spPr>
          <a:xfrm>
            <a:off x="5138680" y="1791002"/>
            <a:ext cx="3978972" cy="4333061"/>
          </a:xfrm>
        </p:spPr>
        <p:txBody>
          <a:bodyPr/>
          <a:lstStyle>
            <a:lvl1pPr>
              <a:defRPr sz="1200"/>
            </a:lvl1pPr>
            <a:lvl2pPr>
              <a:defRPr sz="12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Source R">
            <a:extLst>
              <a:ext uri="{FF2B5EF4-FFF2-40B4-BE49-F238E27FC236}">
                <a16:creationId xmlns:a16="http://schemas.microsoft.com/office/drawing/2014/main" id="{E982482B-DC0A-4E4B-8778-C80027EB5F34}"/>
              </a:ext>
            </a:extLst>
          </p:cNvPr>
          <p:cNvSpPr>
            <a:spLocks noGrp="1"/>
          </p:cNvSpPr>
          <p:nvPr>
            <p:ph type="body" sz="quarter" idx="15" hasCustomPrompt="1"/>
          </p:nvPr>
        </p:nvSpPr>
        <p:spPr>
          <a:xfrm>
            <a:off x="5138680" y="6179207"/>
            <a:ext cx="3978972" cy="320824"/>
          </a:xfrm>
        </p:spPr>
        <p:txBody>
          <a:bodyPr/>
          <a:lstStyle>
            <a:lvl1pPr>
              <a:defRPr sz="900"/>
            </a:lvl1pPr>
          </a:lstStyle>
          <a:p>
            <a:pPr lvl="0"/>
            <a:r>
              <a:rPr lang="en-US" dirty="0"/>
              <a:t>Source: CAIM</a:t>
            </a:r>
          </a:p>
        </p:txBody>
      </p:sp>
      <p:sp>
        <p:nvSpPr>
          <p:cNvPr id="3" name="Content Title L">
            <a:extLst>
              <a:ext uri="{FF2B5EF4-FFF2-40B4-BE49-F238E27FC236}">
                <a16:creationId xmlns:a16="http://schemas.microsoft.com/office/drawing/2014/main" id="{BF9C06B6-1900-2146-A780-B0C5F57B24D6}"/>
              </a:ext>
            </a:extLst>
          </p:cNvPr>
          <p:cNvSpPr>
            <a:spLocks noGrp="1"/>
          </p:cNvSpPr>
          <p:nvPr>
            <p:ph type="body" sz="quarter" idx="16" hasCustomPrompt="1"/>
          </p:nvPr>
        </p:nvSpPr>
        <p:spPr>
          <a:xfrm>
            <a:off x="974028" y="1566438"/>
            <a:ext cx="3978972" cy="184666"/>
          </a:xfrm>
        </p:spPr>
        <p:txBody>
          <a:bodyPr/>
          <a:lstStyle>
            <a:lvl1pPr>
              <a:defRPr sz="1200" b="1"/>
            </a:lvl1pPr>
          </a:lstStyle>
          <a:p>
            <a:pPr lvl="0"/>
            <a:r>
              <a:rPr lang="en-US" dirty="0"/>
              <a:t>Click to edit content title</a:t>
            </a:r>
          </a:p>
        </p:txBody>
      </p:sp>
      <p:sp>
        <p:nvSpPr>
          <p:cNvPr id="19" name="Content Title R">
            <a:extLst>
              <a:ext uri="{FF2B5EF4-FFF2-40B4-BE49-F238E27FC236}">
                <a16:creationId xmlns:a16="http://schemas.microsoft.com/office/drawing/2014/main" id="{2299326D-85B8-7C43-B465-E7990306BC97}"/>
              </a:ext>
            </a:extLst>
          </p:cNvPr>
          <p:cNvSpPr>
            <a:spLocks noGrp="1"/>
          </p:cNvSpPr>
          <p:nvPr>
            <p:ph type="body" sz="quarter" idx="17" hasCustomPrompt="1"/>
          </p:nvPr>
        </p:nvSpPr>
        <p:spPr>
          <a:xfrm>
            <a:off x="5138680" y="1566438"/>
            <a:ext cx="3978972" cy="184666"/>
          </a:xfrm>
        </p:spPr>
        <p:txBody>
          <a:bodyPr/>
          <a:lstStyle>
            <a:lvl1pPr>
              <a:defRPr sz="1200" b="1"/>
            </a:lvl1pPr>
          </a:lstStyle>
          <a:p>
            <a:pPr lvl="0"/>
            <a:r>
              <a:rPr lang="en-US" dirty="0"/>
              <a:t>Click to edit content title</a:t>
            </a:r>
          </a:p>
        </p:txBody>
      </p:sp>
    </p:spTree>
    <p:extLst>
      <p:ext uri="{BB962C8B-B14F-4D97-AF65-F5344CB8AC3E}">
        <p14:creationId xmlns:p14="http://schemas.microsoft.com/office/powerpoint/2010/main" val="19754909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32" name="Subtitle">
            <a:extLst>
              <a:ext uri="{FF2B5EF4-FFF2-40B4-BE49-F238E27FC236}">
                <a16:creationId xmlns:a16="http://schemas.microsoft.com/office/drawing/2014/main" id="{709F89E5-7B09-2943-B6C8-2548007A5B1C}"/>
              </a:ext>
            </a:extLst>
          </p:cNvPr>
          <p:cNvSpPr>
            <a:spLocks noGrp="1"/>
          </p:cNvSpPr>
          <p:nvPr>
            <p:ph type="body" sz="quarter" idx="11" hasCustomPrompt="1"/>
          </p:nvPr>
        </p:nvSpPr>
        <p:spPr>
          <a:xfrm>
            <a:off x="974028" y="1295400"/>
            <a:ext cx="8143624" cy="246221"/>
          </a:xfrm>
        </p:spPr>
        <p:txBody>
          <a:bodyPr/>
          <a:lstStyle>
            <a:lvl1pPr>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a:defRPr lang="en-GB" sz="1300" b="1" kern="1200" spc="4" dirty="0" smtClean="0">
                <a:solidFill>
                  <a:srgbClr val="BD1F1A"/>
                </a:solidFill>
                <a:latin typeface="Muli-ExtraBold"/>
                <a:ea typeface="+mn-ea"/>
                <a:cs typeface="Muli-ExtraBold"/>
              </a:defRPr>
            </a:lvl2pPr>
            <a:lvl3pPr>
              <a:defRPr lang="en-GB" sz="1300" b="1" kern="1200" spc="4" dirty="0" smtClean="0">
                <a:solidFill>
                  <a:srgbClr val="BD1F1A"/>
                </a:solidFill>
                <a:latin typeface="Muli-ExtraBold"/>
                <a:ea typeface="+mn-ea"/>
                <a:cs typeface="Muli-ExtraBold"/>
              </a:defRPr>
            </a:lvl3pPr>
            <a:lvl4pPr>
              <a:defRPr lang="en-GB" sz="1300" b="1" kern="1200" spc="4" dirty="0" smtClean="0">
                <a:solidFill>
                  <a:srgbClr val="BD1F1A"/>
                </a:solidFill>
                <a:latin typeface="Muli-ExtraBold"/>
                <a:ea typeface="+mn-ea"/>
                <a:cs typeface="Muli-ExtraBold"/>
              </a:defRPr>
            </a:lvl4pPr>
            <a:lvl5pPr>
              <a:defRPr lang="en-US" sz="1300" b="1" kern="1200" spc="4" dirty="0">
                <a:solidFill>
                  <a:srgbClr val="BD1F1A"/>
                </a:solidFill>
                <a:latin typeface="Muli-ExtraBold"/>
                <a:ea typeface="+mn-ea"/>
                <a:cs typeface="Muli-ExtraBold"/>
              </a:defRPr>
            </a:lvl5pPr>
          </a:lstStyle>
          <a:p>
            <a:pPr lvl="0"/>
            <a:r>
              <a:rPr lang="en-US" dirty="0"/>
              <a:t>Click to edit subtitle</a:t>
            </a:r>
          </a:p>
        </p:txBody>
      </p:sp>
      <p:sp>
        <p:nvSpPr>
          <p:cNvPr id="11" name="Title">
            <a:extLst>
              <a:ext uri="{FF2B5EF4-FFF2-40B4-BE49-F238E27FC236}">
                <a16:creationId xmlns:a16="http://schemas.microsoft.com/office/drawing/2014/main" id="{E636EF81-6B92-40B3-8E30-807C59358D45}"/>
              </a:ext>
            </a:extLst>
          </p:cNvPr>
          <p:cNvSpPr>
            <a:spLocks noGrp="1"/>
          </p:cNvSpPr>
          <p:nvPr>
            <p:ph type="title" hasCustomPrompt="1"/>
          </p:nvPr>
        </p:nvSpPr>
        <p:spPr>
          <a:xfrm>
            <a:off x="980497" y="636361"/>
            <a:ext cx="6276759" cy="369332"/>
          </a:xfrm>
        </p:spPr>
        <p:txBody>
          <a:bodyPr lIns="0" tIns="0" rIns="0" bIns="0" anchor="b" anchorCtr="0"/>
          <a:lstStyle>
            <a:lvl1pPr>
              <a:defRPr sz="2400" b="0" i="0" spc="8" dirty="0">
                <a:solidFill>
                  <a:srgbClr val="29214A"/>
                </a:solidFill>
                <a:latin typeface="Arial" panose="020B0604020202020204" pitchFamily="34" charset="0"/>
                <a:ea typeface="+mj-ea"/>
                <a:cs typeface="Arial" panose="020B0604020202020204" pitchFamily="34" charset="0"/>
              </a:defRPr>
            </a:lvl1pPr>
          </a:lstStyle>
          <a:p>
            <a:r>
              <a:rPr lang="en-US" dirty="0"/>
              <a:t>Click to edit title</a:t>
            </a:r>
            <a:endParaRPr dirty="0"/>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7" name="Source">
            <a:extLst>
              <a:ext uri="{FF2B5EF4-FFF2-40B4-BE49-F238E27FC236}">
                <a16:creationId xmlns:a16="http://schemas.microsoft.com/office/drawing/2014/main" id="{9BE14FFC-9F87-4A64-B207-C124B1076EE6}"/>
              </a:ext>
            </a:extLst>
          </p:cNvPr>
          <p:cNvSpPr>
            <a:spLocks noGrp="1"/>
          </p:cNvSpPr>
          <p:nvPr>
            <p:ph type="body" sz="quarter" idx="13" hasCustomPrompt="1"/>
          </p:nvPr>
        </p:nvSpPr>
        <p:spPr>
          <a:xfrm>
            <a:off x="974028" y="6179207"/>
            <a:ext cx="8143624" cy="320824"/>
          </a:xfrm>
        </p:spPr>
        <p:txBody>
          <a:bodyPr/>
          <a:lstStyle>
            <a:lvl1pPr>
              <a:defRPr sz="900"/>
            </a:lvl1pPr>
          </a:lstStyle>
          <a:p>
            <a:pPr lvl="0"/>
            <a:r>
              <a:rPr lang="en-US" dirty="0"/>
              <a:t>Source: CAIM</a:t>
            </a:r>
          </a:p>
        </p:txBody>
      </p:sp>
    </p:spTree>
    <p:extLst>
      <p:ext uri="{BB962C8B-B14F-4D97-AF65-F5344CB8AC3E}">
        <p14:creationId xmlns:p14="http://schemas.microsoft.com/office/powerpoint/2010/main" val="85651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chemeClr val="bg1"/>
        </a:solidFill>
        <a:effectLst/>
      </p:bgPr>
    </p:bg>
    <p:spTree>
      <p:nvGrpSpPr>
        <p:cNvPr id="1" name=""/>
        <p:cNvGrpSpPr/>
        <p:nvPr/>
      </p:nvGrpSpPr>
      <p:grpSpPr>
        <a:xfrm>
          <a:off x="0" y="0"/>
          <a:ext cx="0" cy="0"/>
          <a:chOff x="0" y="0"/>
          <a:chExt cx="0" cy="0"/>
        </a:xfrm>
      </p:grpSpPr>
      <p:pic>
        <p:nvPicPr>
          <p:cNvPr id="3" name="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28A0092B-C50C-407E-A947-70E740481C1C}">
                <a14:useLocalDpi xmlns:a14="http://schemas.microsoft.com/office/drawing/2010/main" val="0"/>
              </a:ext>
            </a:extLst>
          </a:blip>
          <a:srcRect t="40947" b="7379"/>
          <a:stretch/>
        </p:blipFill>
        <p:spPr>
          <a:xfrm>
            <a:off x="-2" y="2285997"/>
            <a:ext cx="9906002" cy="3124201"/>
          </a:xfrm>
          <a:prstGeom prst="rect">
            <a:avLst/>
          </a:prstGeom>
        </p:spPr>
      </p:pic>
      <p:sp>
        <p:nvSpPr>
          <p:cNvPr id="13" name="Left Gradient">
            <a:extLst>
              <a:ext uri="{FF2B5EF4-FFF2-40B4-BE49-F238E27FC236}">
                <a16:creationId xmlns:a16="http://schemas.microsoft.com/office/drawing/2014/main" id="{F5B8FC14-1311-4784-AD0E-EC6AF7811891}"/>
              </a:ext>
            </a:extLst>
          </p:cNvPr>
          <p:cNvSpPr/>
          <p:nvPr userDrawn="1"/>
        </p:nvSpPr>
        <p:spPr>
          <a:xfrm rot="16200000">
            <a:off x="1181099" y="1104897"/>
            <a:ext cx="3124201" cy="5486402"/>
          </a:xfrm>
          <a:prstGeom prst="rect">
            <a:avLst/>
          </a:prstGeom>
          <a:gradFill>
            <a:gsLst>
              <a:gs pos="23000">
                <a:srgbClr val="28264B"/>
              </a:gs>
              <a:gs pos="100000">
                <a:srgbClr val="28264B">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044434"/>
            <a:ext cx="6579298" cy="369332"/>
          </a:xfrm>
        </p:spPr>
        <p:txBody>
          <a:bodyPr lIns="0" tIns="0" rIns="0" bIns="0"/>
          <a:lstStyle>
            <a:lvl1pPr>
              <a:defRPr sz="2400" b="1" i="0" spc="8" dirty="0">
                <a:solidFill>
                  <a:schemeClr val="bg1"/>
                </a:solidFill>
                <a:latin typeface="Arial" panose="020B0604020202020204" pitchFamily="34" charset="0"/>
                <a:ea typeface="+mj-ea"/>
                <a:cs typeface="Arial" panose="020B0604020202020204" pitchFamily="34" charset="0"/>
              </a:defRPr>
            </a:lvl1pPr>
          </a:lstStyle>
          <a:p>
            <a:r>
              <a:rPr lang="en-US" dirty="0"/>
              <a:t>Click to edit section title</a:t>
            </a:r>
            <a:endParaRPr dirty="0"/>
          </a:p>
        </p:txBody>
      </p:sp>
      <p:sp>
        <p:nvSpPr>
          <p:cNvPr id="12" name="Confidential">
            <a:extLst>
              <a:ext uri="{FF2B5EF4-FFF2-40B4-BE49-F238E27FC236}">
                <a16:creationId xmlns:a16="http://schemas.microsoft.com/office/drawing/2014/main" id="{D95578A3-B718-43FB-ABD3-99427DB02B18}"/>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5" name="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ooter Line">
            <a:extLst>
              <a:ext uri="{FF2B5EF4-FFF2-40B4-BE49-F238E27FC236}">
                <a16:creationId xmlns:a16="http://schemas.microsoft.com/office/drawing/2014/main" id="{2D074338-30F1-4FBE-963F-57A7E82365EE}"/>
              </a:ext>
            </a:extLst>
          </p:cNvPr>
          <p:cNvSpPr/>
          <p:nvPr userDrawn="1"/>
        </p:nvSpPr>
        <p:spPr>
          <a:xfrm flipV="1">
            <a:off x="1" y="6453336"/>
            <a:ext cx="7977335" cy="67600"/>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pic>
        <p:nvPicPr>
          <p:cNvPr id="10" name="CAIM Logo" descr="A picture containing truck, drawing&#10;&#10;Description automatically generated">
            <a:extLst>
              <a:ext uri="{FF2B5EF4-FFF2-40B4-BE49-F238E27FC236}">
                <a16:creationId xmlns:a16="http://schemas.microsoft.com/office/drawing/2014/main" id="{BC6AAD60-5CC4-4441-8933-10C55C069C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7336" y="6302438"/>
            <a:ext cx="1839097" cy="452154"/>
          </a:xfrm>
          <a:prstGeom prst="rect">
            <a:avLst/>
          </a:prstGeom>
        </p:spPr>
      </p:pic>
      <p:sp>
        <p:nvSpPr>
          <p:cNvPr id="11" name="Page Number">
            <a:extLst>
              <a:ext uri="{FF2B5EF4-FFF2-40B4-BE49-F238E27FC236}">
                <a16:creationId xmlns:a16="http://schemas.microsoft.com/office/drawing/2014/main" id="{715DDD3B-96EB-4E43-BF4C-98A413B2E2CB}"/>
              </a:ext>
            </a:extLst>
          </p:cNvPr>
          <p:cNvSpPr>
            <a:spLocks noGrp="1"/>
          </p:cNvSpPr>
          <p:nvPr>
            <p:ph type="sldNum" sz="quarter" idx="7"/>
          </p:nvPr>
        </p:nvSpPr>
        <p:spPr>
          <a:xfrm>
            <a:off x="5698956"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36882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sclaimer">
    <p:bg>
      <p:bgPr>
        <a:solidFill>
          <a:schemeClr val="bg1"/>
        </a:solidFill>
        <a:effectLst/>
      </p:bgPr>
    </p:bg>
    <p:spTree>
      <p:nvGrpSpPr>
        <p:cNvPr id="1" name=""/>
        <p:cNvGrpSpPr/>
        <p:nvPr/>
      </p:nvGrpSpPr>
      <p:grpSpPr>
        <a:xfrm>
          <a:off x="0" y="0"/>
          <a:ext cx="0" cy="0"/>
          <a:chOff x="0" y="0"/>
          <a:chExt cx="0" cy="0"/>
        </a:xfrm>
      </p:grpSpPr>
      <p:sp>
        <p:nvSpPr>
          <p:cNvPr id="17" name="Blue Sidebar"/>
          <p:cNvSpPr/>
          <p:nvPr/>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pic>
        <p:nvPicPr>
          <p:cNvPr id="12" name="CAIM Logo" descr="A picture containing truck, drawing&#10;&#10;Description automatically generated">
            <a:extLst>
              <a:ext uri="{FF2B5EF4-FFF2-40B4-BE49-F238E27FC236}">
                <a16:creationId xmlns:a16="http://schemas.microsoft.com/office/drawing/2014/main" id="{3AE6ABE0-7D9A-4F58-9D14-08D418510F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01272" y="357969"/>
            <a:ext cx="2232248" cy="548812"/>
          </a:xfrm>
          <a:prstGeom prst="rect">
            <a:avLst/>
          </a:prstGeom>
        </p:spPr>
      </p:pic>
      <p:sp>
        <p:nvSpPr>
          <p:cNvPr id="13" name="Title Line">
            <a:extLst>
              <a:ext uri="{FF2B5EF4-FFF2-40B4-BE49-F238E27FC236}">
                <a16:creationId xmlns:a16="http://schemas.microsoft.com/office/drawing/2014/main" id="{9F39174B-D87A-45F0-8EB9-DB12ABB4720F}"/>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24765">
            <a:solidFill>
              <a:schemeClr val="accent2"/>
            </a:solidFill>
          </a:ln>
        </p:spPr>
        <p:txBody>
          <a:bodyPr wrap="square" lIns="0" tIns="0" rIns="0" bIns="0" rtlCol="0"/>
          <a:lstStyle/>
          <a:p>
            <a:endParaRPr sz="1800"/>
          </a:p>
        </p:txBody>
      </p:sp>
      <p:sp>
        <p:nvSpPr>
          <p:cNvPr id="10" name="Confidential">
            <a:extLst>
              <a:ext uri="{FF2B5EF4-FFF2-40B4-BE49-F238E27FC236}">
                <a16:creationId xmlns:a16="http://schemas.microsoft.com/office/drawing/2014/main" id="{349DA269-D150-4752-A506-E436CE296512}"/>
              </a:ext>
            </a:extLst>
          </p:cNvPr>
          <p:cNvSpPr txBox="1"/>
          <p:nvPr userDrawn="1"/>
        </p:nvSpPr>
        <p:spPr>
          <a:xfrm>
            <a:off x="4179094" y="6599110"/>
            <a:ext cx="1547813" cy="150426"/>
          </a:xfrm>
          <a:prstGeom prst="rect">
            <a:avLst/>
          </a:prstGeom>
        </p:spPr>
        <p:txBody>
          <a:bodyPr vert="horz" wrap="square" lIns="0" tIns="10319" rIns="0" bIns="0" rtlCol="0">
            <a:spAutoFit/>
          </a:bodyPr>
          <a:lstStyle/>
          <a:p>
            <a:pPr marL="10319" algn="r">
              <a:lnSpc>
                <a:spcPct val="100000"/>
              </a:lnSpc>
              <a:spcBef>
                <a:spcPts val="81"/>
              </a:spcBef>
            </a:pPr>
            <a:r>
              <a:rPr lang="en-GB" sz="894" b="1" spc="4" dirty="0">
                <a:solidFill>
                  <a:srgbClr val="002060"/>
                </a:solidFill>
                <a:latin typeface="Muli-ExtraBold"/>
                <a:cs typeface="Muli-ExtraBold"/>
              </a:rPr>
              <a:t>PRIVATE &amp; CONFIDENTIAL</a:t>
            </a:r>
            <a:endParaRPr sz="650" dirty="0">
              <a:solidFill>
                <a:srgbClr val="002060"/>
              </a:solidFill>
              <a:latin typeface="Muli"/>
              <a:cs typeface="Muli"/>
            </a:endParaRPr>
          </a:p>
        </p:txBody>
      </p:sp>
      <p:sp>
        <p:nvSpPr>
          <p:cNvPr id="15" name="Footer Line">
            <a:extLst>
              <a:ext uri="{FF2B5EF4-FFF2-40B4-BE49-F238E27FC236}">
                <a16:creationId xmlns:a16="http://schemas.microsoft.com/office/drawing/2014/main" id="{CD80EC22-E77B-4869-9E5F-AF6B28CBE1E2}"/>
              </a:ext>
            </a:extLst>
          </p:cNvPr>
          <p:cNvSpPr/>
          <p:nvPr userDrawn="1"/>
        </p:nvSpPr>
        <p:spPr>
          <a:xfrm flipV="1">
            <a:off x="1" y="6453336"/>
            <a:ext cx="9124120" cy="101838"/>
          </a:xfrm>
          <a:custGeom>
            <a:avLst/>
            <a:gdLst/>
            <a:ahLst/>
            <a:cxnLst/>
            <a:rect l="l" t="t" r="r" b="b"/>
            <a:pathLst>
              <a:path w="5758815">
                <a:moveTo>
                  <a:pt x="0" y="0"/>
                </a:moveTo>
                <a:lnTo>
                  <a:pt x="5758218" y="0"/>
                </a:lnTo>
              </a:path>
            </a:pathLst>
          </a:custGeom>
          <a:ln w="24765">
            <a:solidFill>
              <a:schemeClr val="accent2"/>
            </a:solidFill>
          </a:ln>
        </p:spPr>
        <p:txBody>
          <a:bodyPr wrap="square" lIns="0" tIns="0" rIns="0" bIns="0" rtlCol="0"/>
          <a:lstStyle/>
          <a:p>
            <a:endParaRPr sz="1463" dirty="0"/>
          </a:p>
        </p:txBody>
      </p:sp>
      <p:sp>
        <p:nvSpPr>
          <p:cNvPr id="14" name="Page Number">
            <a:extLst>
              <a:ext uri="{FF2B5EF4-FFF2-40B4-BE49-F238E27FC236}">
                <a16:creationId xmlns:a16="http://schemas.microsoft.com/office/drawing/2014/main" id="{046F6CD5-3250-4B56-A376-FD5D4861043E}"/>
              </a:ext>
            </a:extLst>
          </p:cNvPr>
          <p:cNvSpPr>
            <a:spLocks noGrp="1"/>
          </p:cNvSpPr>
          <p:nvPr>
            <p:ph type="sldNum" sz="quarter" idx="7"/>
          </p:nvPr>
        </p:nvSpPr>
        <p:spPr>
          <a:xfrm>
            <a:off x="6839272" y="6568087"/>
            <a:ext cx="2278380" cy="153888"/>
          </a:xfrm>
          <a:prstGeom prst="rect">
            <a:avLst/>
          </a:prstGeom>
        </p:spPr>
        <p:txBody>
          <a:bodyPr wrap="square" lIns="0" tIns="0" rIns="0" bIns="0">
            <a:spAutoFit/>
          </a:bodyPr>
          <a:lstStyle>
            <a:lvl1pPr algn="r">
              <a:defRPr sz="1000">
                <a:solidFill>
                  <a:srgbClr val="28264B"/>
                </a:solidFill>
                <a:latin typeface="Arial" panose="020B0604020202020204" pitchFamily="34" charset="0"/>
                <a:cs typeface="Arial" panose="020B0604020202020204" pitchFamily="34" charset="0"/>
              </a:defRPr>
            </a:lvl1pPr>
          </a:lstStyle>
          <a:p>
            <a:fld id="{B6F15528-21DE-4FAA-801E-634DDDAF4B2B}" type="slidenum">
              <a:rPr lang="en-GB" smtClean="0"/>
              <a:pPr/>
              <a:t>‹#›</a:t>
            </a:fld>
            <a:endParaRPr lang="en-GB"/>
          </a:p>
        </p:txBody>
      </p:sp>
      <p:sp>
        <p:nvSpPr>
          <p:cNvPr id="16" name="Disclaimer Text">
            <a:extLst>
              <a:ext uri="{FF2B5EF4-FFF2-40B4-BE49-F238E27FC236}">
                <a16:creationId xmlns:a16="http://schemas.microsoft.com/office/drawing/2014/main" id="{C250783A-015E-4BB0-81C4-F9F97DFF7F34}"/>
              </a:ext>
            </a:extLst>
          </p:cNvPr>
          <p:cNvSpPr txBox="1">
            <a:spLocks/>
          </p:cNvSpPr>
          <p:nvPr userDrawn="1"/>
        </p:nvSpPr>
        <p:spPr>
          <a:xfrm>
            <a:off x="980496" y="1666256"/>
            <a:ext cx="8001000" cy="412886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Any views or opinions expressed are those of Crown Agents Investment Management Ltd and are subject to change due to market and other conditions and should not be taken as statements of policy or intent.</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just" defTabSz="861993">
              <a:buClr>
                <a:srgbClr val="585858"/>
              </a:buClr>
            </a:pPr>
            <a:r>
              <a:rPr lang="en-GB" sz="1200" kern="0" dirty="0">
                <a:solidFill>
                  <a:srgbClr val="878787"/>
                </a:solidFill>
                <a:latin typeface="Arial" panose="020B0604020202020204" pitchFamily="34" charset="0"/>
                <a:cs typeface="Arial" panose="020B0604020202020204" pitchFamily="34" charset="0"/>
              </a:rPr>
              <a:t>Crown Agents Investment Management Ltd accept no liability for the impact of any decisions made based on the information provided in this publication.</a:t>
            </a:r>
          </a:p>
          <a:p>
            <a:pPr algn="just"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marL="266700" indent="-266700"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Crown Agents Investment Management Limited. Registered in England &amp; Wales.</a:t>
            </a: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No: 02169973. Vat Reg No: GB 340 679841.</a:t>
            </a:r>
          </a:p>
          <a:p>
            <a:pPr algn="ctr" defTabSz="861993">
              <a:buClr>
                <a:srgbClr val="585858"/>
              </a:buClr>
            </a:pPr>
            <a:endParaRPr lang="en-GB" sz="1200" kern="0" dirty="0">
              <a:solidFill>
                <a:srgbClr val="878787"/>
              </a:solidFill>
              <a:latin typeface="Arial" panose="020B0604020202020204" pitchFamily="34" charset="0"/>
              <a:cs typeface="Arial" panose="020B0604020202020204" pitchFamily="34" charset="0"/>
            </a:endParaRPr>
          </a:p>
          <a:p>
            <a:pPr algn="ctr" defTabSz="861993">
              <a:buClr>
                <a:srgbClr val="585858"/>
              </a:buClr>
            </a:pPr>
            <a:r>
              <a:rPr lang="en-GB" sz="1200" kern="0" dirty="0">
                <a:solidFill>
                  <a:srgbClr val="878787"/>
                </a:solidFill>
                <a:latin typeface="Arial" panose="020B0604020202020204" pitchFamily="34" charset="0"/>
                <a:cs typeface="Arial" panose="020B0604020202020204" pitchFamily="34" charset="0"/>
              </a:rPr>
              <a:t>Authorised and regulated by the Financial Conduct Authority (Financial Services Register number: 119207)</a:t>
            </a:r>
          </a:p>
          <a:p>
            <a:endParaRPr lang="en-GB" sz="1200" kern="0" dirty="0">
              <a:solidFill>
                <a:sysClr val="windowText" lastClr="000000"/>
              </a:solidFill>
              <a:latin typeface="Arial" panose="020B0604020202020204" pitchFamily="34" charset="0"/>
              <a:cs typeface="Arial" panose="020B0604020202020204" pitchFamily="34" charset="0"/>
            </a:endParaRPr>
          </a:p>
          <a:p>
            <a:endParaRPr lang="en-GB" sz="1200" kern="0" dirty="0">
              <a:solidFill>
                <a:sysClr val="windowText" lastClr="000000"/>
              </a:solidFill>
              <a:latin typeface="Arial" panose="020B0604020202020204" pitchFamily="34" charset="0"/>
              <a:cs typeface="Arial" panose="020B0604020202020204" pitchFamily="34" charset="0"/>
            </a:endParaRPr>
          </a:p>
        </p:txBody>
      </p:sp>
      <p:sp>
        <p:nvSpPr>
          <p:cNvPr id="18" name="Disclaimer Title">
            <a:extLst>
              <a:ext uri="{FF2B5EF4-FFF2-40B4-BE49-F238E27FC236}">
                <a16:creationId xmlns:a16="http://schemas.microsoft.com/office/drawing/2014/main" id="{80FAB559-08E8-49B8-912A-450D1EC71F20}"/>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spc="8" dirty="0">
                <a:solidFill>
                  <a:srgbClr val="29214A"/>
                </a:solidFill>
                <a:latin typeface="Arial" panose="020B0604020202020204" pitchFamily="34" charset="0"/>
                <a:ea typeface="+mj-ea"/>
                <a:cs typeface="Arial" panose="020B0604020202020204" pitchFamily="34" charset="0"/>
              </a:rPr>
              <a:t>Disclaimer</a:t>
            </a:r>
          </a:p>
          <a:p>
            <a:endParaRPr lang="en-GB" sz="1200" kern="0" dirty="0">
              <a:solidFill>
                <a:sysClr val="windowText" lastClr="000000"/>
              </a:solidFill>
              <a:latin typeface="Arial" panose="020B0604020202020204" pitchFamily="34" charset="0"/>
              <a:cs typeface="Arial" panose="020B0604020202020204" pitchFamily="34" charset="0"/>
            </a:endParaRPr>
          </a:p>
          <a:p>
            <a:endParaRPr lang="en-GB" sz="1200"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67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6" name="Top Footer Line">
            <a:extLst>
              <a:ext uri="{FF2B5EF4-FFF2-40B4-BE49-F238E27FC236}">
                <a16:creationId xmlns:a16="http://schemas.microsoft.com/office/drawing/2014/main" id="{7C8A749F-3BBB-49C4-A758-11B1FC8FB679}"/>
              </a:ext>
            </a:extLst>
          </p:cNvPr>
          <p:cNvSpPr/>
          <p:nvPr userDrawn="1"/>
        </p:nvSpPr>
        <p:spPr>
          <a:xfrm>
            <a:off x="484907" y="4953000"/>
            <a:ext cx="9421535" cy="0"/>
          </a:xfrm>
          <a:custGeom>
            <a:avLst/>
            <a:gdLst/>
            <a:ahLst/>
            <a:cxnLst/>
            <a:rect l="l" t="t" r="r" b="b"/>
            <a:pathLst>
              <a:path w="11595735">
                <a:moveTo>
                  <a:pt x="0" y="0"/>
                </a:moveTo>
                <a:lnTo>
                  <a:pt x="11595193" y="0"/>
                </a:lnTo>
              </a:path>
            </a:pathLst>
          </a:custGeom>
          <a:ln w="40487">
            <a:solidFill>
              <a:schemeClr val="accent2"/>
            </a:solidFill>
          </a:ln>
        </p:spPr>
        <p:txBody>
          <a:bodyPr wrap="square" lIns="0" tIns="0" rIns="0" bIns="0" rtlCol="0"/>
          <a:lstStyle/>
          <a:p>
            <a:endParaRPr sz="1463"/>
          </a:p>
        </p:txBody>
      </p:sp>
      <p:sp>
        <p:nvSpPr>
          <p:cNvPr id="7" name="Bottom Footer Line">
            <a:extLst>
              <a:ext uri="{FF2B5EF4-FFF2-40B4-BE49-F238E27FC236}">
                <a16:creationId xmlns:a16="http://schemas.microsoft.com/office/drawing/2014/main" id="{53385F4D-7848-4B9F-9B22-78E080B4F82C}"/>
              </a:ext>
            </a:extLst>
          </p:cNvPr>
          <p:cNvSpPr/>
          <p:nvPr userDrawn="1"/>
        </p:nvSpPr>
        <p:spPr>
          <a:xfrm>
            <a:off x="484912" y="6257667"/>
            <a:ext cx="9421535" cy="0"/>
          </a:xfrm>
          <a:custGeom>
            <a:avLst/>
            <a:gdLst/>
            <a:ahLst/>
            <a:cxnLst/>
            <a:rect l="l" t="t" r="r" b="b"/>
            <a:pathLst>
              <a:path w="11595735">
                <a:moveTo>
                  <a:pt x="0" y="0"/>
                </a:moveTo>
                <a:lnTo>
                  <a:pt x="11595186" y="0"/>
                </a:lnTo>
              </a:path>
            </a:pathLst>
          </a:custGeom>
          <a:ln w="40487">
            <a:solidFill>
              <a:schemeClr val="accent2"/>
            </a:solidFill>
          </a:ln>
        </p:spPr>
        <p:txBody>
          <a:bodyPr wrap="square" lIns="0" tIns="0" rIns="0" bIns="0" rtlCol="0"/>
          <a:lstStyle/>
          <a:p>
            <a:endParaRPr sz="1463"/>
          </a:p>
        </p:txBody>
      </p:sp>
      <p:pic>
        <p:nvPicPr>
          <p:cNvPr id="10" name="CAIM Logo" descr="A close up of a logo&#10;&#10;Description automatically generated">
            <a:extLst>
              <a:ext uri="{FF2B5EF4-FFF2-40B4-BE49-F238E27FC236}">
                <a16:creationId xmlns:a16="http://schemas.microsoft.com/office/drawing/2014/main" id="{A233BFD1-096A-4A8E-99A5-C98835B336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680" y="307275"/>
            <a:ext cx="4356000" cy="1070949"/>
          </a:xfrm>
          <a:prstGeom prst="rect">
            <a:avLst/>
          </a:prstGeom>
        </p:spPr>
      </p:pic>
      <p:sp>
        <p:nvSpPr>
          <p:cNvPr id="9" name="Email">
            <a:extLst>
              <a:ext uri="{FF2B5EF4-FFF2-40B4-BE49-F238E27FC236}">
                <a16:creationId xmlns:a16="http://schemas.microsoft.com/office/drawing/2014/main" id="{4417115D-D1CD-4602-907A-E6BD418D51D8}"/>
              </a:ext>
            </a:extLst>
          </p:cNvPr>
          <p:cNvSpPr txBox="1"/>
          <p:nvPr userDrawn="1"/>
        </p:nvSpPr>
        <p:spPr>
          <a:xfrm>
            <a:off x="461004" y="5160612"/>
            <a:ext cx="2882271" cy="398266"/>
          </a:xfrm>
          <a:prstGeom prst="rect">
            <a:avLst/>
          </a:prstGeom>
        </p:spPr>
        <p:txBody>
          <a:bodyPr vert="horz" wrap="square" lIns="0" tIns="13414" rIns="0" bIns="0" rtlCol="0">
            <a:spAutoFit/>
          </a:bodyPr>
          <a:lstStyle/>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www.caiml.co.uk</a:t>
            </a:r>
          </a:p>
          <a:p>
            <a:pPr marL="10319">
              <a:lnSpc>
                <a:spcPts val="1471"/>
              </a:lnSpc>
            </a:pPr>
            <a:r>
              <a:rPr lang="en-GB" sz="1341" dirty="0">
                <a:solidFill>
                  <a:schemeClr val="bg1"/>
                </a:solidFill>
                <a:latin typeface="Arial" panose="020B0604020202020204" pitchFamily="34" charset="0"/>
                <a:cs typeface="Arial" panose="020B0604020202020204" pitchFamily="34" charset="0"/>
              </a:rPr>
              <a:t>enquiries@www.caiml.co.uk</a:t>
            </a:r>
            <a:endParaRPr sz="1341" dirty="0">
              <a:solidFill>
                <a:schemeClr val="bg1"/>
              </a:solidFill>
              <a:latin typeface="Arial" panose="020B0604020202020204" pitchFamily="34" charset="0"/>
              <a:cs typeface="Arial" panose="020B0604020202020204" pitchFamily="34" charset="0"/>
            </a:endParaRPr>
          </a:p>
        </p:txBody>
      </p:sp>
      <p:sp>
        <p:nvSpPr>
          <p:cNvPr id="11" name="Phones">
            <a:extLst>
              <a:ext uri="{FF2B5EF4-FFF2-40B4-BE49-F238E27FC236}">
                <a16:creationId xmlns:a16="http://schemas.microsoft.com/office/drawing/2014/main" id="{034AAFED-BEC5-41AB-A18D-7FDF6BADB66F}"/>
              </a:ext>
            </a:extLst>
          </p:cNvPr>
          <p:cNvSpPr txBox="1"/>
          <p:nvPr userDrawn="1"/>
        </p:nvSpPr>
        <p:spPr>
          <a:xfrm>
            <a:off x="3705534" y="5160612"/>
            <a:ext cx="2114243" cy="590626"/>
          </a:xfrm>
          <a:prstGeom prst="rect">
            <a:avLst/>
          </a:prstGeom>
        </p:spPr>
        <p:txBody>
          <a:bodyPr vert="horz" wrap="square" lIns="0" tIns="13414" rIns="0" bIns="0" rtlCol="0">
            <a:spAutoFit/>
          </a:bodyPr>
          <a:lstStyle/>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T: +44 (0)20 3903 2500</a:t>
            </a:r>
          </a:p>
          <a:p>
            <a:pPr marL="10319">
              <a:lnSpc>
                <a:spcPts val="1471"/>
              </a:lnSpc>
            </a:pPr>
            <a:endParaRPr lang="en-GB" sz="1341" b="1" spc="16" dirty="0">
              <a:solidFill>
                <a:schemeClr val="bg1"/>
              </a:solidFill>
              <a:latin typeface="Arial" panose="020B0604020202020204" pitchFamily="34" charset="0"/>
              <a:cs typeface="Arial" panose="020B0604020202020204" pitchFamily="34" charset="0"/>
            </a:endParaRPr>
          </a:p>
          <a:p>
            <a:pPr marL="10319">
              <a:lnSpc>
                <a:spcPts val="1471"/>
              </a:lnSpc>
            </a:pPr>
            <a:r>
              <a:rPr lang="en-GB" sz="1341" b="1" spc="16" dirty="0">
                <a:solidFill>
                  <a:schemeClr val="bg1"/>
                </a:solidFill>
                <a:latin typeface="Arial" panose="020B0604020202020204" pitchFamily="34" charset="0"/>
                <a:cs typeface="Arial" panose="020B0604020202020204" pitchFamily="34" charset="0"/>
              </a:rPr>
              <a:t>F: +44 (0)20 8661 6830</a:t>
            </a:r>
            <a:endParaRPr sz="1341" dirty="0">
              <a:solidFill>
                <a:schemeClr val="bg1"/>
              </a:solidFill>
              <a:latin typeface="Arial" panose="020B0604020202020204" pitchFamily="34" charset="0"/>
              <a:cs typeface="Arial" panose="020B0604020202020204" pitchFamily="34" charset="0"/>
            </a:endParaRPr>
          </a:p>
        </p:txBody>
      </p:sp>
      <p:sp>
        <p:nvSpPr>
          <p:cNvPr id="12" name="Address">
            <a:extLst>
              <a:ext uri="{FF2B5EF4-FFF2-40B4-BE49-F238E27FC236}">
                <a16:creationId xmlns:a16="http://schemas.microsoft.com/office/drawing/2014/main" id="{9AFAF239-A536-4B81-A5ED-B2730289D195}"/>
              </a:ext>
            </a:extLst>
          </p:cNvPr>
          <p:cNvSpPr txBox="1"/>
          <p:nvPr userDrawn="1"/>
        </p:nvSpPr>
        <p:spPr>
          <a:xfrm>
            <a:off x="6395200" y="5160614"/>
            <a:ext cx="3049797" cy="590626"/>
          </a:xfrm>
          <a:prstGeom prst="rect">
            <a:avLst/>
          </a:prstGeom>
        </p:spPr>
        <p:txBody>
          <a:bodyPr vert="horz" wrap="square" lIns="0" tIns="13414" rIns="0" bIns="0" rtlCol="0">
            <a:spAutoFit/>
          </a:bodyPr>
          <a:lstStyle/>
          <a:p>
            <a:pPr marL="10319">
              <a:lnSpc>
                <a:spcPts val="1471"/>
              </a:lnSpc>
            </a:pPr>
            <a:r>
              <a:rPr lang="en-GB" sz="1341" dirty="0">
                <a:solidFill>
                  <a:schemeClr val="bg1"/>
                </a:solidFill>
                <a:latin typeface="Arial" panose="020B0604020202020204" pitchFamily="34" charset="0"/>
                <a:cs typeface="Arial" panose="020B0604020202020204" pitchFamily="34" charset="0"/>
              </a:rPr>
              <a:t>Quadrant House, The Quadrant,</a:t>
            </a:r>
          </a:p>
          <a:p>
            <a:pPr marL="10319">
              <a:lnSpc>
                <a:spcPts val="1471"/>
              </a:lnSpc>
            </a:pPr>
            <a:r>
              <a:rPr lang="en-GB" sz="1341" dirty="0">
                <a:solidFill>
                  <a:schemeClr val="bg1"/>
                </a:solidFill>
                <a:latin typeface="Arial" panose="020B0604020202020204" pitchFamily="34" charset="0"/>
                <a:cs typeface="Arial" panose="020B0604020202020204" pitchFamily="34" charset="0"/>
              </a:rPr>
              <a:t>Sutton SM2 5AS </a:t>
            </a:r>
          </a:p>
          <a:p>
            <a:pPr marL="10319">
              <a:lnSpc>
                <a:spcPts val="1471"/>
              </a:lnSpc>
            </a:pPr>
            <a:r>
              <a:rPr lang="en-GB" sz="1341" dirty="0">
                <a:solidFill>
                  <a:schemeClr val="bg1"/>
                </a:solidFill>
                <a:latin typeface="Arial" panose="020B0604020202020204" pitchFamily="34" charset="0"/>
                <a:cs typeface="Arial" panose="020B0604020202020204" pitchFamily="34" charset="0"/>
              </a:rPr>
              <a:t>United Kingdom</a:t>
            </a:r>
          </a:p>
        </p:txBody>
      </p:sp>
      <p:sp>
        <p:nvSpPr>
          <p:cNvPr id="13" name="FCA Text">
            <a:extLst>
              <a:ext uri="{FF2B5EF4-FFF2-40B4-BE49-F238E27FC236}">
                <a16:creationId xmlns:a16="http://schemas.microsoft.com/office/drawing/2014/main" id="{94F202A5-6B34-4047-92D1-B19808E154CC}"/>
              </a:ext>
            </a:extLst>
          </p:cNvPr>
          <p:cNvSpPr txBox="1"/>
          <p:nvPr userDrawn="1"/>
        </p:nvSpPr>
        <p:spPr>
          <a:xfrm>
            <a:off x="457200" y="5943600"/>
            <a:ext cx="8454397" cy="246221"/>
          </a:xfrm>
          <a:prstGeom prst="rect">
            <a:avLst/>
          </a:prstGeom>
          <a:noFill/>
        </p:spPr>
        <p:txBody>
          <a:bodyPr wrap="square" lIns="0" rtlCol="0">
            <a:spAutoFit/>
          </a:bodyPr>
          <a:lstStyle/>
          <a:p>
            <a:pPr algn="ctr" defTabSz="861993">
              <a:buClr>
                <a:srgbClr val="585858"/>
              </a:buClr>
            </a:pPr>
            <a:r>
              <a:rPr lang="en-GB" sz="1000" kern="0" dirty="0">
                <a:solidFill>
                  <a:schemeClr val="bg1"/>
                </a:solidFill>
                <a:latin typeface="Arial" panose="020B0604020202020204" pitchFamily="34" charset="0"/>
                <a:cs typeface="Arial" panose="020B0604020202020204" pitchFamily="34" charset="0"/>
              </a:rPr>
              <a:t>Authorised and regulated by the Financial Conduct Authority (Financial Services Register number: 119207)</a:t>
            </a:r>
          </a:p>
        </p:txBody>
      </p:sp>
    </p:spTree>
    <p:extLst>
      <p:ext uri="{BB962C8B-B14F-4D97-AF65-F5344CB8AC3E}">
        <p14:creationId xmlns:p14="http://schemas.microsoft.com/office/powerpoint/2010/main" val="382747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74027" y="828004"/>
            <a:ext cx="7957944" cy="338554"/>
          </a:xfrm>
          <a:prstGeom prst="rect">
            <a:avLst/>
          </a:prstGeom>
        </p:spPr>
        <p:txBody>
          <a:bodyPr wrap="square" lIns="0" tIns="0" rIns="0" bIns="0">
            <a:spAutoFit/>
          </a:bodyPr>
          <a:lstStyle>
            <a:lvl1pPr>
              <a:defRPr sz="2200" b="1" i="0">
                <a:solidFill>
                  <a:srgbClr val="29214A"/>
                </a:solidFill>
                <a:latin typeface="Muli-ExtraBold"/>
                <a:cs typeface="Muli-ExtraBold"/>
              </a:defRPr>
            </a:lvl1pPr>
          </a:lstStyle>
          <a:p>
            <a:endParaRPr/>
          </a:p>
        </p:txBody>
      </p:sp>
      <p:sp>
        <p:nvSpPr>
          <p:cNvPr id="3" name="Holder 3"/>
          <p:cNvSpPr>
            <a:spLocks noGrp="1"/>
          </p:cNvSpPr>
          <p:nvPr>
            <p:ph type="body" idx="1"/>
          </p:nvPr>
        </p:nvSpPr>
        <p:spPr>
          <a:xfrm>
            <a:off x="495300" y="1577340"/>
            <a:ext cx="8915400" cy="276999"/>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3368040" y="6377942"/>
            <a:ext cx="316992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2"/>
            <a:ext cx="2278380" cy="276999"/>
          </a:xfrm>
          <a:prstGeom prst="rect">
            <a:avLst/>
          </a:prstGeom>
        </p:spPr>
        <p:txBody>
          <a:bodyPr wrap="square" lIns="0" tIns="0" rIns="0" bIns="0">
            <a:spAutoFit/>
          </a:bodyPr>
          <a:lstStyle>
            <a:lvl1pPr algn="l">
              <a:defRPr>
                <a:solidFill>
                  <a:schemeClr val="tx1">
                    <a:tint val="75000"/>
                  </a:schemeClr>
                </a:solidFill>
              </a:defRPr>
            </a:lvl1pPr>
          </a:lstStyle>
          <a:p>
            <a:fld id="{A70FEC17-4C3F-4353-B99F-677C88761AA7}" type="datetime1">
              <a:rPr lang="en-US" smtClean="0"/>
              <a:t>8/1/20</a:t>
            </a:fld>
            <a:endParaRPr lang="en-US"/>
          </a:p>
        </p:txBody>
      </p:sp>
      <p:sp>
        <p:nvSpPr>
          <p:cNvPr id="6" name="Holder 6"/>
          <p:cNvSpPr>
            <a:spLocks noGrp="1"/>
          </p:cNvSpPr>
          <p:nvPr>
            <p:ph type="sldNum" sz="quarter" idx="7"/>
          </p:nvPr>
        </p:nvSpPr>
        <p:spPr>
          <a:xfrm>
            <a:off x="7132320" y="6377942"/>
            <a:ext cx="227838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90" r:id="rId1"/>
    <p:sldLayoutId id="2147483673" r:id="rId2"/>
    <p:sldLayoutId id="2147483691" r:id="rId3"/>
    <p:sldLayoutId id="2147483696" r:id="rId4"/>
    <p:sldLayoutId id="2147483694" r:id="rId5"/>
    <p:sldLayoutId id="2147483695" r:id="rId6"/>
    <p:sldLayoutId id="2147483681" r:id="rId7"/>
    <p:sldLayoutId id="2147483692" r:id="rId8"/>
    <p:sldLayoutId id="2147483693" r:id="rId9"/>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p:bodyStyle>
    <p:otherStyle>
      <a:lvl1pPr marL="0" eaLnBrk="1" hangingPunct="1">
        <a:defRPr>
          <a:latin typeface="+mn-lt"/>
          <a:ea typeface="+mn-ea"/>
          <a:cs typeface="+mn-cs"/>
        </a:defRPr>
      </a:lvl1pPr>
      <a:lvl2pPr marL="371475" eaLnBrk="1" hangingPunct="1">
        <a:defRPr>
          <a:latin typeface="+mn-lt"/>
          <a:ea typeface="+mn-ea"/>
          <a:cs typeface="+mn-cs"/>
        </a:defRPr>
      </a:lvl2pPr>
      <a:lvl3pPr marL="742950" eaLnBrk="1" hangingPunct="1">
        <a:defRPr>
          <a:latin typeface="+mn-lt"/>
          <a:ea typeface="+mn-ea"/>
          <a:cs typeface="+mn-cs"/>
        </a:defRPr>
      </a:lvl3pPr>
      <a:lvl4pPr marL="1114425" eaLnBrk="1" hangingPunct="1">
        <a:defRPr>
          <a:latin typeface="+mn-lt"/>
          <a:ea typeface="+mn-ea"/>
          <a:cs typeface="+mn-cs"/>
        </a:defRPr>
      </a:lvl4pPr>
      <a:lvl5pPr marL="1485900" eaLnBrk="1" hangingPunct="1">
        <a:defRPr>
          <a:latin typeface="+mn-lt"/>
          <a:ea typeface="+mn-ea"/>
          <a:cs typeface="+mn-cs"/>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ctrTitle" hasCustomPrompt="1"/>
          </p:nvPr>
        </p:nvSpPr>
        <p:spPr>
          <a:xfrm>
            <a:off x="461005" y="5658316"/>
            <a:ext cx="8983992" cy="437684"/>
          </a:xfrm>
        </p:spPr>
        <p:txBody>
          <a:bodyPr/>
          <a:lstStyle/>
          <a:p>
            <a:r>
              <a:rPr/>
              <a:t>Hey this is my Slide Title</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0" hasCustomPrompt="1"/>
          </p:nvPr>
        </p:nvSpPr>
        <p:spPr>
          <a:xfrm>
            <a:off x="461004" y="6114026"/>
            <a:ext cx="8983992" cy="307777"/>
          </a:xfrm>
        </p:spPr>
        <p:txBody>
          <a:bodyPr/>
          <a:lstStyle/>
          <a:p>
            <a:r>
              <a:rPr/>
              <a:t>Guy America, CFA, CIO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Investment Tranche:
3-Year Horizon Analysis</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1" hasCustomPrompt="1"/>
          </p:nvPr>
        </p:nvSpPr>
        <p:spPr>
          <a:xfrm>
            <a:off x="974028" y="1166954"/>
            <a:ext cx="8143624" cy="246221"/>
          </a:xfrm>
        </p:spPr>
        <p:txBody>
          <a:bodyPr/>
          <a:lstStyle/>
          <a:p>
            <a:r>
              <a:rPr/>
              <a:t>Gold does not provide capital preservation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Investment Tranche:
3-Year Horizon Analysis</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1" hasCustomPrompt="1"/>
          </p:nvPr>
        </p:nvSpPr>
        <p:spPr>
          <a:xfrm>
            <a:off x="974028" y="1166954"/>
            <a:ext cx="8143624" cy="246221"/>
          </a:xfrm>
        </p:spPr>
        <p:txBody>
          <a:bodyPr/>
          <a:lstStyle/>
          <a:p>
            <a:r>
              <a:rPr/>
              <a:t>Gold does not provide capital preservation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Investment Tranche:
3-Year Horizon Analysis</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1" hasCustomPrompt="1"/>
          </p:nvPr>
        </p:nvSpPr>
        <p:spPr>
          <a:xfrm>
            <a:off x="974028" y="1166954"/>
            <a:ext cx="8143624" cy="246221"/>
          </a:xfrm>
        </p:spPr>
        <p:txBody>
          <a:bodyPr/>
          <a:lstStyle/>
          <a:p>
            <a:r>
              <a:rPr/>
              <a:t>Gold does not provide capital preservation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Investment Tranche:
3-Year Horizon Analysis</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1" hasCustomPrompt="1"/>
          </p:nvPr>
        </p:nvSpPr>
        <p:spPr>
          <a:xfrm>
            <a:off x="974028" y="1166954"/>
            <a:ext cx="8143624" cy="246221"/>
          </a:xfrm>
        </p:spPr>
        <p:txBody>
          <a:bodyPr/>
          <a:lstStyle/>
          <a:p>
            <a:r>
              <a:rPr/>
              <a:t>Gold does not provide capital preservation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Investment Tranche:
3-Year Horizon Analysis</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1" hasCustomPrompt="1"/>
          </p:nvPr>
        </p:nvSpPr>
        <p:spPr>
          <a:xfrm>
            <a:off x="974028" y="1166954"/>
            <a:ext cx="8143624" cy="246221"/>
          </a:xfrm>
        </p:spPr>
        <p:txBody>
          <a:bodyPr/>
          <a:lstStyle/>
          <a:p>
            <a:r>
              <a:rPr/>
              <a:t>Gold does not provide capital preservation</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Content L"/>
          <p:cNvGrpSpPr/>
          <p:nvPr/>
        </p:nvGrpSpPr>
        <p:grpSpPr>
          <a:xfrm>
            <a:off x="974028" y="1791002"/>
            <a:ext cx="3978972" cy="4328441"/>
            <a:chOff x="974028" y="1791002"/>
            <a:chExt cx="3978972" cy="4328441"/>
          </a:xfrm>
        </p:grpSpPr>
        <p:sp>
          <p:nvSpPr>
            <p:cNvPr id="5" name="rc3"/>
            <p:cNvSpPr/>
            <p:nvPr/>
          </p:nvSpPr>
          <p:spPr>
            <a:xfrm>
              <a:off x="974027" y="1791001"/>
              <a:ext cx="3978972" cy="4328441"/>
            </a:xfrm>
            <a:prstGeom prst="rect">
              <a:avLst/>
            </a:prstGeom>
            <a:solidFill>
              <a:srgbClr val="E7E7E7">
                <a:alpha val="100000"/>
              </a:srgbClr>
            </a:solidFill>
            <a:ln w="9525" cap="rnd">
              <a:solidFill>
                <a:srgbClr val="E7E7E7">
                  <a:alpha val="100000"/>
                </a:srgbClr>
              </a:solidFill>
              <a:prstDash val="solid"/>
              <a:round/>
            </a:ln>
          </p:spPr>
          <p:txBody>
            <a:bodyPr/>
            <a:lstStyle/>
            <a:p/>
          </p:txBody>
        </p:sp>
        <p:sp>
          <p:nvSpPr>
            <p:cNvPr id="6" name="pl4"/>
            <p:cNvSpPr/>
            <p:nvPr/>
          </p:nvSpPr>
          <p:spPr>
            <a:xfrm>
              <a:off x="1661351" y="5465523"/>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7" name="pl5"/>
            <p:cNvSpPr/>
            <p:nvPr/>
          </p:nvSpPr>
          <p:spPr>
            <a:xfrm>
              <a:off x="1661351" y="4986111"/>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8" name="pl6"/>
            <p:cNvSpPr/>
            <p:nvPr/>
          </p:nvSpPr>
          <p:spPr>
            <a:xfrm>
              <a:off x="1661351" y="4506700"/>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9" name="pl7"/>
            <p:cNvSpPr/>
            <p:nvPr/>
          </p:nvSpPr>
          <p:spPr>
            <a:xfrm>
              <a:off x="1661351" y="4027288"/>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10" name="pl8"/>
            <p:cNvSpPr/>
            <p:nvPr/>
          </p:nvSpPr>
          <p:spPr>
            <a:xfrm>
              <a:off x="1661351" y="3547876"/>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11" name="pl9"/>
            <p:cNvSpPr/>
            <p:nvPr/>
          </p:nvSpPr>
          <p:spPr>
            <a:xfrm>
              <a:off x="1661351" y="3068464"/>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12" name="pl10"/>
            <p:cNvSpPr/>
            <p:nvPr/>
          </p:nvSpPr>
          <p:spPr>
            <a:xfrm>
              <a:off x="1661351" y="2589053"/>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13" name="pl11"/>
            <p:cNvSpPr/>
            <p:nvPr/>
          </p:nvSpPr>
          <p:spPr>
            <a:xfrm>
              <a:off x="1661351" y="2109641"/>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14" name="pl12"/>
            <p:cNvSpPr/>
            <p:nvPr/>
          </p:nvSpPr>
          <p:spPr>
            <a:xfrm>
              <a:off x="1661351" y="2109641"/>
              <a:ext cx="0" cy="3355882"/>
            </a:xfrm>
            <a:custGeom>
              <a:avLst/>
              <a:pathLst>
                <a:path w="0" h="3355882">
                  <a:moveTo>
                    <a:pt x="0" y="3355882"/>
                  </a:moveTo>
                  <a:lnTo>
                    <a:pt x="0" y="0"/>
                  </a:lnTo>
                </a:path>
              </a:pathLst>
            </a:custGeom>
            <a:ln w="9525" cap="rnd">
              <a:solidFill>
                <a:srgbClr val="000000">
                  <a:alpha val="100000"/>
                </a:srgbClr>
              </a:solidFill>
              <a:prstDash val="solid"/>
              <a:round/>
            </a:ln>
          </p:spPr>
          <p:txBody>
            <a:bodyPr/>
            <a:lstStyle/>
            <a:p/>
          </p:txBody>
        </p:sp>
        <p:sp>
          <p:nvSpPr>
            <p:cNvPr id="15" name="tx13"/>
            <p:cNvSpPr/>
            <p:nvPr/>
          </p:nvSpPr>
          <p:spPr>
            <a:xfrm>
              <a:off x="4284892" y="5675173"/>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-40%</a:t>
              </a:r>
            </a:p>
          </p:txBody>
        </p:sp>
        <p:sp>
          <p:nvSpPr>
            <p:cNvPr id="16" name="tx14"/>
            <p:cNvSpPr/>
            <p:nvPr/>
          </p:nvSpPr>
          <p:spPr>
            <a:xfrm>
              <a:off x="3546473" y="5675371"/>
              <a:ext cx="326125" cy="10040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-30%</a:t>
              </a:r>
            </a:p>
          </p:txBody>
        </p:sp>
        <p:sp>
          <p:nvSpPr>
            <p:cNvPr id="17" name="tx15"/>
            <p:cNvSpPr/>
            <p:nvPr/>
          </p:nvSpPr>
          <p:spPr>
            <a:xfrm>
              <a:off x="2808054" y="5675173"/>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-20%</a:t>
              </a:r>
            </a:p>
          </p:txBody>
        </p:sp>
        <p:sp>
          <p:nvSpPr>
            <p:cNvPr id="18" name="tx16"/>
            <p:cNvSpPr/>
            <p:nvPr/>
          </p:nvSpPr>
          <p:spPr>
            <a:xfrm>
              <a:off x="2069635" y="5675570"/>
              <a:ext cx="326125"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a:t>
              </a:r>
            </a:p>
          </p:txBody>
        </p:sp>
        <p:sp>
          <p:nvSpPr>
            <p:cNvPr id="19" name="tx17"/>
            <p:cNvSpPr/>
            <p:nvPr/>
          </p:nvSpPr>
          <p:spPr>
            <a:xfrm>
              <a:off x="1393324" y="5675570"/>
              <a:ext cx="201910"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0%</a:t>
              </a:r>
            </a:p>
          </p:txBody>
        </p:sp>
        <p:sp>
          <p:nvSpPr>
            <p:cNvPr id="20" name="tx18"/>
            <p:cNvSpPr/>
            <p:nvPr/>
          </p:nvSpPr>
          <p:spPr>
            <a:xfrm>
              <a:off x="1375621" y="5415219"/>
              <a:ext cx="201910" cy="10040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a:t>
              </a:r>
            </a:p>
          </p:txBody>
        </p:sp>
        <p:sp>
          <p:nvSpPr>
            <p:cNvPr id="21" name="tx19"/>
            <p:cNvSpPr/>
            <p:nvPr/>
          </p:nvSpPr>
          <p:spPr>
            <a:xfrm>
              <a:off x="1375621" y="4935609"/>
              <a:ext cx="201910"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4%</a:t>
              </a:r>
            </a:p>
          </p:txBody>
        </p:sp>
        <p:sp>
          <p:nvSpPr>
            <p:cNvPr id="22" name="tx20"/>
            <p:cNvSpPr/>
            <p:nvPr/>
          </p:nvSpPr>
          <p:spPr>
            <a:xfrm>
              <a:off x="1375621" y="4456991"/>
              <a:ext cx="201910" cy="99814"/>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5%</a:t>
              </a:r>
            </a:p>
          </p:txBody>
        </p:sp>
        <p:sp>
          <p:nvSpPr>
            <p:cNvPr id="23" name="tx21"/>
            <p:cNvSpPr/>
            <p:nvPr/>
          </p:nvSpPr>
          <p:spPr>
            <a:xfrm>
              <a:off x="1375621" y="3976786"/>
              <a:ext cx="201910"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6%</a:t>
              </a:r>
            </a:p>
          </p:txBody>
        </p:sp>
        <p:sp>
          <p:nvSpPr>
            <p:cNvPr id="24" name="tx22"/>
            <p:cNvSpPr/>
            <p:nvPr/>
          </p:nvSpPr>
          <p:spPr>
            <a:xfrm>
              <a:off x="1375621" y="3498168"/>
              <a:ext cx="201910" cy="99814"/>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7%</a:t>
              </a:r>
            </a:p>
          </p:txBody>
        </p:sp>
        <p:sp>
          <p:nvSpPr>
            <p:cNvPr id="25" name="tx23"/>
            <p:cNvSpPr/>
            <p:nvPr/>
          </p:nvSpPr>
          <p:spPr>
            <a:xfrm>
              <a:off x="1375621" y="3017764"/>
              <a:ext cx="201910" cy="10080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8%</a:t>
              </a:r>
            </a:p>
          </p:txBody>
        </p:sp>
        <p:sp>
          <p:nvSpPr>
            <p:cNvPr id="26" name="tx24"/>
            <p:cNvSpPr/>
            <p:nvPr/>
          </p:nvSpPr>
          <p:spPr>
            <a:xfrm>
              <a:off x="1375621" y="2538550"/>
              <a:ext cx="201910"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9%</a:t>
              </a:r>
            </a:p>
          </p:txBody>
        </p:sp>
        <p:sp>
          <p:nvSpPr>
            <p:cNvPr id="27" name="tx25"/>
            <p:cNvSpPr/>
            <p:nvPr/>
          </p:nvSpPr>
          <p:spPr>
            <a:xfrm>
              <a:off x="1297927" y="2059535"/>
              <a:ext cx="279604"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a:t>
              </a:r>
            </a:p>
          </p:txBody>
        </p:sp>
        <p:sp>
          <p:nvSpPr>
            <p:cNvPr id="28" name="tx26"/>
            <p:cNvSpPr/>
            <p:nvPr/>
          </p:nvSpPr>
          <p:spPr>
            <a:xfrm>
              <a:off x="2228854" y="5855156"/>
              <a:ext cx="1972239" cy="13017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3-year cumulative return VaR95</a:t>
              </a:r>
            </a:p>
          </p:txBody>
        </p:sp>
        <p:sp>
          <p:nvSpPr>
            <p:cNvPr id="29" name="tx27"/>
            <p:cNvSpPr/>
            <p:nvPr/>
          </p:nvSpPr>
          <p:spPr>
            <a:xfrm rot="-5400000">
              <a:off x="118173" y="3721998"/>
              <a:ext cx="2049933" cy="13116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3-year average cumulative return</a:t>
              </a:r>
            </a:p>
          </p:txBody>
        </p:sp>
        <p:sp>
          <p:nvSpPr>
            <p:cNvPr id="30" name="pt28"/>
            <p:cNvSpPr/>
            <p:nvPr/>
          </p:nvSpPr>
          <p:spPr>
            <a:xfrm>
              <a:off x="1689674" y="5419660"/>
              <a:ext cx="62864" cy="62864"/>
            </a:xfrm>
            <a:prstGeom prst="ellipse">
              <a:avLst/>
            </a:prstGeom>
            <a:solidFill>
              <a:srgbClr val="28264B">
                <a:alpha val="100000"/>
              </a:srgbClr>
            </a:solidFill>
            <a:ln w="9525" cap="rnd">
              <a:solidFill>
                <a:srgbClr val="28264B">
                  <a:alpha val="100000"/>
                </a:srgbClr>
              </a:solidFill>
              <a:prstDash val="solid"/>
              <a:round/>
            </a:ln>
          </p:spPr>
          <p:txBody>
            <a:bodyPr/>
            <a:lstStyle/>
            <a:p/>
          </p:txBody>
        </p:sp>
        <p:sp>
          <p:nvSpPr>
            <p:cNvPr id="31" name="tx29"/>
            <p:cNvSpPr/>
            <p:nvPr/>
          </p:nvSpPr>
          <p:spPr>
            <a:xfrm>
              <a:off x="1804926" y="5378528"/>
              <a:ext cx="1219032"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28264B">
                      <a:alpha val="100000"/>
                    </a:srgbClr>
                  </a:solidFill>
                  <a:latin typeface="Helvetica"/>
                  <a:cs typeface="Helvetica"/>
                </a:rPr>
                <a:t>100% US.GOVT.05</a:t>
              </a:r>
            </a:p>
          </p:txBody>
        </p:sp>
        <p:sp>
          <p:nvSpPr>
            <p:cNvPr id="32" name="pt30"/>
            <p:cNvSpPr/>
            <p:nvPr/>
          </p:nvSpPr>
          <p:spPr>
            <a:xfrm>
              <a:off x="1864516" y="5120383"/>
              <a:ext cx="62864" cy="62864"/>
            </a:xfrm>
            <a:prstGeom prst="ellipse">
              <a:avLst/>
            </a:prstGeom>
            <a:solidFill>
              <a:srgbClr val="D12E28">
                <a:alpha val="100000"/>
              </a:srgbClr>
            </a:solidFill>
            <a:ln w="9525" cap="rnd">
              <a:solidFill>
                <a:srgbClr val="D12E28">
                  <a:alpha val="100000"/>
                </a:srgbClr>
              </a:solidFill>
              <a:prstDash val="solid"/>
              <a:round/>
            </a:ln>
          </p:spPr>
          <p:txBody>
            <a:bodyPr/>
            <a:lstStyle/>
            <a:p/>
          </p:txBody>
        </p:sp>
        <p:sp>
          <p:nvSpPr>
            <p:cNvPr id="33" name="tx31"/>
            <p:cNvSpPr/>
            <p:nvPr/>
          </p:nvSpPr>
          <p:spPr>
            <a:xfrm>
              <a:off x="1979769" y="5108023"/>
              <a:ext cx="77694" cy="77192"/>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D12E28">
                      <a:alpha val="100000"/>
                    </a:srgbClr>
                  </a:solidFill>
                  <a:latin typeface="Helvetica"/>
                  <a:cs typeface="Helvetica"/>
                </a:rPr>
                <a:t>a</a:t>
              </a:r>
            </a:p>
          </p:txBody>
        </p:sp>
        <p:sp>
          <p:nvSpPr>
            <p:cNvPr id="34" name="pt32"/>
            <p:cNvSpPr/>
            <p:nvPr/>
          </p:nvSpPr>
          <p:spPr>
            <a:xfrm>
              <a:off x="2116502" y="4821105"/>
              <a:ext cx="62864" cy="62864"/>
            </a:xfrm>
            <a:prstGeom prst="ellipse">
              <a:avLst/>
            </a:prstGeom>
            <a:solidFill>
              <a:srgbClr val="878787">
                <a:alpha val="100000"/>
              </a:srgbClr>
            </a:solidFill>
            <a:ln w="9525" cap="rnd">
              <a:solidFill>
                <a:srgbClr val="878787">
                  <a:alpha val="100000"/>
                </a:srgbClr>
              </a:solidFill>
              <a:prstDash val="solid"/>
              <a:round/>
            </a:ln>
          </p:spPr>
          <p:txBody>
            <a:bodyPr/>
            <a:lstStyle/>
            <a:p/>
          </p:txBody>
        </p:sp>
        <p:sp>
          <p:nvSpPr>
            <p:cNvPr id="35" name="tx33"/>
            <p:cNvSpPr/>
            <p:nvPr/>
          </p:nvSpPr>
          <p:spPr>
            <a:xfrm>
              <a:off x="2231755" y="4782949"/>
              <a:ext cx="77694" cy="10298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878787">
                      <a:alpha val="100000"/>
                    </a:srgbClr>
                  </a:solidFill>
                  <a:latin typeface="Helvetica"/>
                  <a:cs typeface="Helvetica"/>
                </a:rPr>
                <a:t>b</a:t>
              </a:r>
            </a:p>
          </p:txBody>
        </p:sp>
        <p:sp>
          <p:nvSpPr>
            <p:cNvPr id="36" name="pt34"/>
            <p:cNvSpPr/>
            <p:nvPr/>
          </p:nvSpPr>
          <p:spPr>
            <a:xfrm>
              <a:off x="2410031" y="4521828"/>
              <a:ext cx="62864" cy="62864"/>
            </a:xfrm>
            <a:prstGeom prst="ellipse">
              <a:avLst/>
            </a:prstGeom>
            <a:solidFill>
              <a:srgbClr val="548BE9">
                <a:alpha val="100000"/>
              </a:srgbClr>
            </a:solidFill>
            <a:ln w="9525" cap="rnd">
              <a:solidFill>
                <a:srgbClr val="548BE9">
                  <a:alpha val="100000"/>
                </a:srgbClr>
              </a:solidFill>
              <a:prstDash val="solid"/>
              <a:round/>
            </a:ln>
          </p:spPr>
          <p:txBody>
            <a:bodyPr/>
            <a:lstStyle/>
            <a:p/>
          </p:txBody>
        </p:sp>
        <p:sp>
          <p:nvSpPr>
            <p:cNvPr id="37" name="tx35"/>
            <p:cNvSpPr/>
            <p:nvPr/>
          </p:nvSpPr>
          <p:spPr>
            <a:xfrm>
              <a:off x="2525284" y="4509270"/>
              <a:ext cx="69850" cy="7739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48BE9">
                      <a:alpha val="100000"/>
                    </a:srgbClr>
                  </a:solidFill>
                  <a:latin typeface="Helvetica"/>
                  <a:cs typeface="Helvetica"/>
                </a:rPr>
                <a:t>c</a:t>
              </a:r>
            </a:p>
          </p:txBody>
        </p:sp>
        <p:sp>
          <p:nvSpPr>
            <p:cNvPr id="38" name="pt36"/>
            <p:cNvSpPr/>
            <p:nvPr/>
          </p:nvSpPr>
          <p:spPr>
            <a:xfrm>
              <a:off x="2722136" y="4222550"/>
              <a:ext cx="62864" cy="62864"/>
            </a:xfrm>
            <a:prstGeom prst="ellipse">
              <a:avLst/>
            </a:prstGeom>
            <a:solidFill>
              <a:srgbClr val="B0B368">
                <a:alpha val="100000"/>
              </a:srgbClr>
            </a:solidFill>
            <a:ln w="9525" cap="rnd">
              <a:solidFill>
                <a:srgbClr val="B0B368">
                  <a:alpha val="100000"/>
                </a:srgbClr>
              </a:solidFill>
              <a:prstDash val="solid"/>
              <a:round/>
            </a:ln>
          </p:spPr>
          <p:txBody>
            <a:bodyPr/>
            <a:lstStyle/>
            <a:p/>
          </p:txBody>
        </p:sp>
        <p:sp>
          <p:nvSpPr>
            <p:cNvPr id="39" name="tx37"/>
            <p:cNvSpPr/>
            <p:nvPr/>
          </p:nvSpPr>
          <p:spPr>
            <a:xfrm>
              <a:off x="2837389" y="4184195"/>
              <a:ext cx="77694" cy="10318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B0B368">
                      <a:alpha val="100000"/>
                    </a:srgbClr>
                  </a:solidFill>
                  <a:latin typeface="Helvetica"/>
                  <a:cs typeface="Helvetica"/>
                </a:rPr>
                <a:t>d</a:t>
              </a:r>
            </a:p>
          </p:txBody>
        </p:sp>
        <p:sp>
          <p:nvSpPr>
            <p:cNvPr id="40" name="pt38"/>
            <p:cNvSpPr/>
            <p:nvPr/>
          </p:nvSpPr>
          <p:spPr>
            <a:xfrm>
              <a:off x="3051165" y="3923272"/>
              <a:ext cx="62864" cy="62864"/>
            </a:xfrm>
            <a:prstGeom prst="ellipse">
              <a:avLst/>
            </a:prstGeom>
            <a:solidFill>
              <a:srgbClr val="FFED8F">
                <a:alpha val="100000"/>
              </a:srgbClr>
            </a:solidFill>
            <a:ln w="9525" cap="rnd">
              <a:solidFill>
                <a:srgbClr val="FFED8F">
                  <a:alpha val="100000"/>
                </a:srgbClr>
              </a:solidFill>
              <a:prstDash val="solid"/>
              <a:round/>
            </a:ln>
          </p:spPr>
          <p:txBody>
            <a:bodyPr/>
            <a:lstStyle/>
            <a:p/>
          </p:txBody>
        </p:sp>
        <p:sp>
          <p:nvSpPr>
            <p:cNvPr id="41" name="tx39"/>
            <p:cNvSpPr/>
            <p:nvPr/>
          </p:nvSpPr>
          <p:spPr>
            <a:xfrm>
              <a:off x="3166417" y="3885315"/>
              <a:ext cx="598022" cy="10279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ED8F">
                      <a:alpha val="100000"/>
                    </a:srgbClr>
                  </a:solidFill>
                  <a:latin typeface="Helvetica"/>
                  <a:cs typeface="Helvetica"/>
                </a:rPr>
                <a:t>50%/50%</a:t>
              </a:r>
            </a:p>
          </p:txBody>
        </p:sp>
        <p:sp>
          <p:nvSpPr>
            <p:cNvPr id="42" name="pt40"/>
            <p:cNvSpPr/>
            <p:nvPr/>
          </p:nvSpPr>
          <p:spPr>
            <a:xfrm>
              <a:off x="3369482" y="3623995"/>
              <a:ext cx="62864" cy="62864"/>
            </a:xfrm>
            <a:prstGeom prst="ellipse">
              <a:avLst/>
            </a:prstGeom>
            <a:solidFill>
              <a:srgbClr val="C6C6C6">
                <a:alpha val="100000"/>
              </a:srgbClr>
            </a:solidFill>
            <a:ln w="9525" cap="rnd">
              <a:solidFill>
                <a:srgbClr val="C6C6C6">
                  <a:alpha val="100000"/>
                </a:srgbClr>
              </a:solidFill>
              <a:prstDash val="solid"/>
              <a:round/>
            </a:ln>
          </p:spPr>
          <p:txBody>
            <a:bodyPr/>
            <a:lstStyle/>
            <a:p/>
          </p:txBody>
        </p:sp>
        <p:sp>
          <p:nvSpPr>
            <p:cNvPr id="43" name="tx41"/>
            <p:cNvSpPr/>
            <p:nvPr/>
          </p:nvSpPr>
          <p:spPr>
            <a:xfrm>
              <a:off x="3484735" y="3611437"/>
              <a:ext cx="77694" cy="7739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C6C6C6">
                      <a:alpha val="100000"/>
                    </a:srgbClr>
                  </a:solidFill>
                  <a:latin typeface="Helvetica"/>
                  <a:cs typeface="Helvetica"/>
                </a:rPr>
                <a:t>e</a:t>
              </a:r>
            </a:p>
          </p:txBody>
        </p:sp>
        <p:sp>
          <p:nvSpPr>
            <p:cNvPr id="44" name="pt42"/>
            <p:cNvSpPr/>
            <p:nvPr/>
          </p:nvSpPr>
          <p:spPr>
            <a:xfrm>
              <a:off x="3694524" y="3324717"/>
              <a:ext cx="62864" cy="62864"/>
            </a:xfrm>
            <a:prstGeom prst="ellipse">
              <a:avLst/>
            </a:prstGeom>
            <a:solidFill>
              <a:srgbClr val="A1D5FF">
                <a:alpha val="100000"/>
              </a:srgbClr>
            </a:solidFill>
            <a:ln w="9525" cap="rnd">
              <a:solidFill>
                <a:srgbClr val="A1D5FF">
                  <a:alpha val="100000"/>
                </a:srgbClr>
              </a:solidFill>
              <a:prstDash val="solid"/>
              <a:round/>
            </a:ln>
          </p:spPr>
          <p:txBody>
            <a:bodyPr/>
            <a:lstStyle/>
            <a:p/>
          </p:txBody>
        </p:sp>
        <p:sp>
          <p:nvSpPr>
            <p:cNvPr id="45" name="tx43"/>
            <p:cNvSpPr/>
            <p:nvPr/>
          </p:nvSpPr>
          <p:spPr>
            <a:xfrm>
              <a:off x="3809777" y="3287950"/>
              <a:ext cx="38813" cy="10160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A1D5FF">
                      <a:alpha val="100000"/>
                    </a:srgbClr>
                  </a:solidFill>
                  <a:latin typeface="Helvetica"/>
                  <a:cs typeface="Helvetica"/>
                </a:rPr>
                <a:t>f</a:t>
              </a:r>
            </a:p>
          </p:txBody>
        </p:sp>
        <p:sp>
          <p:nvSpPr>
            <p:cNvPr id="46" name="pt44"/>
            <p:cNvSpPr/>
            <p:nvPr/>
          </p:nvSpPr>
          <p:spPr>
            <a:xfrm>
              <a:off x="4027504" y="3025440"/>
              <a:ext cx="62864" cy="62864"/>
            </a:xfrm>
            <a:prstGeom prst="ellipse">
              <a:avLst/>
            </a:prstGeom>
            <a:solidFill>
              <a:srgbClr val="28264B">
                <a:alpha val="100000"/>
              </a:srgbClr>
            </a:solidFill>
            <a:ln w="9525" cap="rnd">
              <a:solidFill>
                <a:srgbClr val="28264B">
                  <a:alpha val="100000"/>
                </a:srgbClr>
              </a:solidFill>
              <a:prstDash val="solid"/>
              <a:round/>
            </a:ln>
          </p:spPr>
          <p:txBody>
            <a:bodyPr/>
            <a:lstStyle/>
            <a:p/>
          </p:txBody>
        </p:sp>
        <p:sp>
          <p:nvSpPr>
            <p:cNvPr id="47" name="tx45"/>
            <p:cNvSpPr/>
            <p:nvPr/>
          </p:nvSpPr>
          <p:spPr>
            <a:xfrm>
              <a:off x="3897422" y="2984505"/>
              <a:ext cx="77694" cy="10576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28264B">
                      <a:alpha val="100000"/>
                    </a:srgbClr>
                  </a:solidFill>
                  <a:latin typeface="Helvetica"/>
                  <a:cs typeface="Helvetica"/>
                </a:rPr>
                <a:t>g</a:t>
              </a:r>
            </a:p>
          </p:txBody>
        </p:sp>
        <p:sp>
          <p:nvSpPr>
            <p:cNvPr id="48" name="pt46"/>
            <p:cNvSpPr/>
            <p:nvPr/>
          </p:nvSpPr>
          <p:spPr>
            <a:xfrm>
              <a:off x="4359439" y="2726162"/>
              <a:ext cx="62864" cy="62864"/>
            </a:xfrm>
            <a:prstGeom prst="ellipse">
              <a:avLst/>
            </a:prstGeom>
            <a:solidFill>
              <a:srgbClr val="D12E28">
                <a:alpha val="100000"/>
              </a:srgbClr>
            </a:solidFill>
            <a:ln w="9525" cap="rnd">
              <a:solidFill>
                <a:srgbClr val="D12E28">
                  <a:alpha val="100000"/>
                </a:srgbClr>
              </a:solidFill>
              <a:prstDash val="solid"/>
              <a:round/>
            </a:ln>
          </p:spPr>
          <p:txBody>
            <a:bodyPr/>
            <a:lstStyle/>
            <a:p/>
          </p:txBody>
        </p:sp>
        <p:sp>
          <p:nvSpPr>
            <p:cNvPr id="49" name="tx47"/>
            <p:cNvSpPr/>
            <p:nvPr/>
          </p:nvSpPr>
          <p:spPr>
            <a:xfrm>
              <a:off x="4229357" y="2690387"/>
              <a:ext cx="77694"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D12E28">
                      <a:alpha val="100000"/>
                    </a:srgbClr>
                  </a:solidFill>
                  <a:latin typeface="Helvetica"/>
                  <a:cs typeface="Helvetica"/>
                </a:rPr>
                <a:t>h</a:t>
              </a:r>
            </a:p>
          </p:txBody>
        </p:sp>
        <p:sp>
          <p:nvSpPr>
            <p:cNvPr id="50" name="pt48"/>
            <p:cNvSpPr/>
            <p:nvPr/>
          </p:nvSpPr>
          <p:spPr>
            <a:xfrm>
              <a:off x="4677408" y="2426884"/>
              <a:ext cx="62864" cy="62864"/>
            </a:xfrm>
            <a:prstGeom prst="ellipse">
              <a:avLst/>
            </a:prstGeom>
            <a:solidFill>
              <a:srgbClr val="878787">
                <a:alpha val="100000"/>
              </a:srgbClr>
            </a:solidFill>
            <a:ln w="9525" cap="rnd">
              <a:solidFill>
                <a:srgbClr val="878787">
                  <a:alpha val="100000"/>
                </a:srgbClr>
              </a:solidFill>
              <a:prstDash val="solid"/>
              <a:round/>
            </a:ln>
          </p:spPr>
          <p:txBody>
            <a:bodyPr/>
            <a:lstStyle/>
            <a:p/>
          </p:txBody>
        </p:sp>
        <p:sp>
          <p:nvSpPr>
            <p:cNvPr id="51" name="tx49"/>
            <p:cNvSpPr/>
            <p:nvPr/>
          </p:nvSpPr>
          <p:spPr>
            <a:xfrm>
              <a:off x="3833001" y="2385752"/>
              <a:ext cx="792019"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878787">
                      <a:alpha val="100000"/>
                    </a:srgbClr>
                  </a:solidFill>
                  <a:latin typeface="Helvetica"/>
                  <a:cs typeface="Helvetica"/>
                </a:rPr>
                <a:t>100% GOLD</a:t>
              </a:r>
            </a:p>
          </p:txBody>
        </p:sp>
      </p:grpSp>
      <p:grpSp xmlns:a="http://schemas.openxmlformats.org/drawingml/2006/main" xmlns:r="http://schemas.openxmlformats.org/officeDocument/2006/relationships" xmlns:p="http://schemas.openxmlformats.org/presentationml/2006/main" xmlns:pic="http://schemas.openxmlformats.org/drawingml/2006/picture">
        <p:nvGrpSpPr>
          <p:cNvPr id="52" name="Content R"/>
          <p:cNvGrpSpPr/>
          <p:nvPr/>
        </p:nvGrpSpPr>
        <p:grpSpPr>
          <a:xfrm>
            <a:off x="5138680" y="1791002"/>
            <a:ext cx="3978972" cy="4333061"/>
            <a:chOff x="5138680" y="1791002"/>
            <a:chExt cx="3978972" cy="4333061"/>
          </a:xfrm>
        </p:grpSpPr>
        <p:sp>
          <p:nvSpPr>
            <p:cNvPr id="53" name="rc3"/>
            <p:cNvSpPr/>
            <p:nvPr/>
          </p:nvSpPr>
          <p:spPr>
            <a:xfrm>
              <a:off x="5138680" y="1791001"/>
              <a:ext cx="3978971" cy="4333061"/>
            </a:xfrm>
            <a:prstGeom prst="rect">
              <a:avLst/>
            </a:prstGeom>
            <a:solidFill>
              <a:srgbClr val="E7E7E7">
                <a:alpha val="100000"/>
              </a:srgbClr>
            </a:solidFill>
            <a:ln w="9525" cap="rnd">
              <a:solidFill>
                <a:srgbClr val="E7E7E7">
                  <a:alpha val="100000"/>
                </a:srgbClr>
              </a:solidFill>
              <a:prstDash val="solid"/>
              <a:round/>
            </a:ln>
          </p:spPr>
          <p:txBody>
            <a:bodyPr/>
            <a:lstStyle/>
            <a:p/>
          </p:txBody>
        </p:sp>
        <p:sp>
          <p:nvSpPr>
            <p:cNvPr id="54" name="pl4"/>
            <p:cNvSpPr/>
            <p:nvPr/>
          </p:nvSpPr>
          <p:spPr>
            <a:xfrm>
              <a:off x="5826004" y="5469972"/>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55" name="pl5"/>
            <p:cNvSpPr/>
            <p:nvPr/>
          </p:nvSpPr>
          <p:spPr>
            <a:xfrm>
              <a:off x="5826004" y="4797940"/>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56" name="pl6"/>
            <p:cNvSpPr/>
            <p:nvPr/>
          </p:nvSpPr>
          <p:spPr>
            <a:xfrm>
              <a:off x="5826004" y="4125908"/>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57" name="pl7"/>
            <p:cNvSpPr/>
            <p:nvPr/>
          </p:nvSpPr>
          <p:spPr>
            <a:xfrm>
              <a:off x="5826004" y="3453876"/>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58" name="pl8"/>
            <p:cNvSpPr/>
            <p:nvPr/>
          </p:nvSpPr>
          <p:spPr>
            <a:xfrm>
              <a:off x="5826004" y="2781844"/>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59" name="pl9"/>
            <p:cNvSpPr/>
            <p:nvPr/>
          </p:nvSpPr>
          <p:spPr>
            <a:xfrm>
              <a:off x="5826004" y="2109812"/>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60" name="pl10"/>
            <p:cNvSpPr/>
            <p:nvPr/>
          </p:nvSpPr>
          <p:spPr>
            <a:xfrm>
              <a:off x="5826004" y="2109812"/>
              <a:ext cx="0" cy="3360160"/>
            </a:xfrm>
            <a:custGeom>
              <a:avLst/>
              <a:pathLst>
                <a:path w="0" h="3360160">
                  <a:moveTo>
                    <a:pt x="0" y="3360160"/>
                  </a:moveTo>
                  <a:lnTo>
                    <a:pt x="0" y="0"/>
                  </a:lnTo>
                </a:path>
              </a:pathLst>
            </a:custGeom>
            <a:ln w="9525" cap="rnd">
              <a:solidFill>
                <a:srgbClr val="000000">
                  <a:alpha val="100000"/>
                </a:srgbClr>
              </a:solidFill>
              <a:prstDash val="solid"/>
              <a:round/>
            </a:ln>
          </p:spPr>
          <p:txBody>
            <a:bodyPr/>
            <a:lstStyle/>
            <a:p/>
          </p:txBody>
        </p:sp>
        <p:sp>
          <p:nvSpPr>
            <p:cNvPr id="61" name="tx11"/>
            <p:cNvSpPr/>
            <p:nvPr/>
          </p:nvSpPr>
          <p:spPr>
            <a:xfrm>
              <a:off x="8708596" y="5679793"/>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-60%</a:t>
              </a:r>
            </a:p>
          </p:txBody>
        </p:sp>
        <p:sp>
          <p:nvSpPr>
            <p:cNvPr id="62" name="tx12"/>
            <p:cNvSpPr/>
            <p:nvPr/>
          </p:nvSpPr>
          <p:spPr>
            <a:xfrm>
              <a:off x="8199857" y="5680190"/>
              <a:ext cx="326125"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-50%</a:t>
              </a:r>
            </a:p>
          </p:txBody>
        </p:sp>
        <p:sp>
          <p:nvSpPr>
            <p:cNvPr id="63" name="tx13"/>
            <p:cNvSpPr/>
            <p:nvPr/>
          </p:nvSpPr>
          <p:spPr>
            <a:xfrm>
              <a:off x="7691117" y="5679793"/>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-40%</a:t>
              </a:r>
            </a:p>
          </p:txBody>
        </p:sp>
        <p:sp>
          <p:nvSpPr>
            <p:cNvPr id="64" name="tx14"/>
            <p:cNvSpPr/>
            <p:nvPr/>
          </p:nvSpPr>
          <p:spPr>
            <a:xfrm>
              <a:off x="7182377" y="5679991"/>
              <a:ext cx="326125" cy="10040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-30%</a:t>
              </a:r>
            </a:p>
          </p:txBody>
        </p:sp>
        <p:sp>
          <p:nvSpPr>
            <p:cNvPr id="65" name="tx15"/>
            <p:cNvSpPr/>
            <p:nvPr/>
          </p:nvSpPr>
          <p:spPr>
            <a:xfrm>
              <a:off x="6673638" y="5679793"/>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-20%</a:t>
              </a:r>
            </a:p>
          </p:txBody>
        </p:sp>
        <p:sp>
          <p:nvSpPr>
            <p:cNvPr id="66" name="tx16"/>
            <p:cNvSpPr/>
            <p:nvPr/>
          </p:nvSpPr>
          <p:spPr>
            <a:xfrm>
              <a:off x="6164898" y="5680190"/>
              <a:ext cx="326125"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a:t>
              </a:r>
            </a:p>
          </p:txBody>
        </p:sp>
        <p:sp>
          <p:nvSpPr>
            <p:cNvPr id="67" name="tx17"/>
            <p:cNvSpPr/>
            <p:nvPr/>
          </p:nvSpPr>
          <p:spPr>
            <a:xfrm>
              <a:off x="5718266" y="5680190"/>
              <a:ext cx="201910"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0%</a:t>
              </a:r>
            </a:p>
          </p:txBody>
        </p:sp>
        <p:sp>
          <p:nvSpPr>
            <p:cNvPr id="68" name="tx18"/>
            <p:cNvSpPr/>
            <p:nvPr/>
          </p:nvSpPr>
          <p:spPr>
            <a:xfrm>
              <a:off x="5540273" y="5419867"/>
              <a:ext cx="201910"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0%</a:t>
              </a:r>
            </a:p>
          </p:txBody>
        </p:sp>
        <p:sp>
          <p:nvSpPr>
            <p:cNvPr id="69" name="tx19"/>
            <p:cNvSpPr/>
            <p:nvPr/>
          </p:nvSpPr>
          <p:spPr>
            <a:xfrm>
              <a:off x="5540273" y="4748231"/>
              <a:ext cx="201910" cy="99814"/>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5%</a:t>
              </a:r>
            </a:p>
          </p:txBody>
        </p:sp>
        <p:sp>
          <p:nvSpPr>
            <p:cNvPr id="70" name="tx20"/>
            <p:cNvSpPr/>
            <p:nvPr/>
          </p:nvSpPr>
          <p:spPr>
            <a:xfrm>
              <a:off x="5462579" y="4075803"/>
              <a:ext cx="279604"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a:t>
              </a:r>
            </a:p>
          </p:txBody>
        </p:sp>
        <p:sp>
          <p:nvSpPr>
            <p:cNvPr id="71" name="tx21"/>
            <p:cNvSpPr/>
            <p:nvPr/>
          </p:nvSpPr>
          <p:spPr>
            <a:xfrm>
              <a:off x="5462579" y="3404167"/>
              <a:ext cx="279604" cy="99814"/>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15%</a:t>
              </a:r>
            </a:p>
          </p:txBody>
        </p:sp>
        <p:sp>
          <p:nvSpPr>
            <p:cNvPr id="72" name="tx22"/>
            <p:cNvSpPr/>
            <p:nvPr/>
          </p:nvSpPr>
          <p:spPr>
            <a:xfrm>
              <a:off x="5462579" y="2731342"/>
              <a:ext cx="279604"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20%</a:t>
              </a:r>
            </a:p>
          </p:txBody>
        </p:sp>
        <p:sp>
          <p:nvSpPr>
            <p:cNvPr id="73" name="tx23"/>
            <p:cNvSpPr/>
            <p:nvPr/>
          </p:nvSpPr>
          <p:spPr>
            <a:xfrm>
              <a:off x="5462579" y="2059310"/>
              <a:ext cx="279604"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25%</a:t>
              </a:r>
            </a:p>
          </p:txBody>
        </p:sp>
        <p:sp>
          <p:nvSpPr>
            <p:cNvPr id="74" name="tx24"/>
            <p:cNvSpPr/>
            <p:nvPr/>
          </p:nvSpPr>
          <p:spPr>
            <a:xfrm>
              <a:off x="6393506" y="5859776"/>
              <a:ext cx="1972239" cy="13017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3-year cumulative return VaR95</a:t>
              </a:r>
            </a:p>
          </p:txBody>
        </p:sp>
        <p:sp>
          <p:nvSpPr>
            <p:cNvPr id="75" name="tx25"/>
            <p:cNvSpPr/>
            <p:nvPr/>
          </p:nvSpPr>
          <p:spPr>
            <a:xfrm rot="-5400000">
              <a:off x="4282825" y="3724308"/>
              <a:ext cx="2049933" cy="13116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3-year average cumulative return</a:t>
              </a:r>
            </a:p>
          </p:txBody>
        </p:sp>
        <p:sp>
          <p:nvSpPr>
            <p:cNvPr id="76" name="pt26"/>
            <p:cNvSpPr/>
            <p:nvPr/>
          </p:nvSpPr>
          <p:spPr>
            <a:xfrm>
              <a:off x="5854326" y="5195154"/>
              <a:ext cx="62864" cy="62864"/>
            </a:xfrm>
            <a:prstGeom prst="ellipse">
              <a:avLst/>
            </a:prstGeom>
            <a:solidFill>
              <a:srgbClr val="28264B">
                <a:alpha val="100000"/>
              </a:srgbClr>
            </a:solidFill>
            <a:ln w="9525" cap="rnd">
              <a:solidFill>
                <a:srgbClr val="28264B">
                  <a:alpha val="100000"/>
                </a:srgbClr>
              </a:solidFill>
              <a:prstDash val="solid"/>
              <a:round/>
            </a:ln>
          </p:spPr>
          <p:txBody>
            <a:bodyPr/>
            <a:lstStyle/>
            <a:p/>
          </p:txBody>
        </p:sp>
        <p:sp>
          <p:nvSpPr>
            <p:cNvPr id="77" name="tx27"/>
            <p:cNvSpPr/>
            <p:nvPr/>
          </p:nvSpPr>
          <p:spPr>
            <a:xfrm>
              <a:off x="5969578" y="5154021"/>
              <a:ext cx="621010"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28264B">
                      <a:alpha val="100000"/>
                    </a:srgbClr>
                  </a:solidFill>
                  <a:latin typeface="Helvetica"/>
                  <a:cs typeface="Helvetica"/>
                </a:rPr>
                <a:t>US.CASH</a:t>
              </a:r>
            </a:p>
          </p:txBody>
        </p:sp>
        <p:sp>
          <p:nvSpPr>
            <p:cNvPr id="78" name="pt28"/>
            <p:cNvSpPr/>
            <p:nvPr/>
          </p:nvSpPr>
          <p:spPr>
            <a:xfrm>
              <a:off x="6045784" y="5031275"/>
              <a:ext cx="62864" cy="62864"/>
            </a:xfrm>
            <a:prstGeom prst="ellipse">
              <a:avLst/>
            </a:prstGeom>
            <a:solidFill>
              <a:srgbClr val="D12E28">
                <a:alpha val="100000"/>
              </a:srgbClr>
            </a:solidFill>
            <a:ln w="9525" cap="rnd">
              <a:solidFill>
                <a:srgbClr val="D12E28">
                  <a:alpha val="100000"/>
                </a:srgbClr>
              </a:solidFill>
              <a:prstDash val="solid"/>
              <a:round/>
            </a:ln>
          </p:spPr>
          <p:txBody>
            <a:bodyPr/>
            <a:lstStyle/>
            <a:p/>
          </p:txBody>
        </p:sp>
        <p:sp>
          <p:nvSpPr>
            <p:cNvPr id="79" name="tx29"/>
            <p:cNvSpPr/>
            <p:nvPr/>
          </p:nvSpPr>
          <p:spPr>
            <a:xfrm>
              <a:off x="6161037" y="4990142"/>
              <a:ext cx="822920"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D12E28">
                      <a:alpha val="100000"/>
                    </a:srgbClr>
                  </a:solidFill>
                  <a:latin typeface="Helvetica"/>
                  <a:cs typeface="Helvetica"/>
                </a:rPr>
                <a:t>US.GOVT.15</a:t>
              </a:r>
            </a:p>
          </p:txBody>
        </p:sp>
        <p:sp>
          <p:nvSpPr>
            <p:cNvPr id="80" name="pt30"/>
            <p:cNvSpPr/>
            <p:nvPr/>
          </p:nvSpPr>
          <p:spPr>
            <a:xfrm>
              <a:off x="6247300" y="4866093"/>
              <a:ext cx="62864" cy="62864"/>
            </a:xfrm>
            <a:prstGeom prst="ellipse">
              <a:avLst/>
            </a:prstGeom>
            <a:solidFill>
              <a:srgbClr val="878787">
                <a:alpha val="100000"/>
              </a:srgbClr>
            </a:solidFill>
            <a:ln w="9525" cap="rnd">
              <a:solidFill>
                <a:srgbClr val="878787">
                  <a:alpha val="100000"/>
                </a:srgbClr>
              </a:solidFill>
              <a:prstDash val="solid"/>
              <a:round/>
            </a:ln>
          </p:spPr>
          <p:txBody>
            <a:bodyPr/>
            <a:lstStyle/>
            <a:p/>
          </p:txBody>
        </p:sp>
        <p:sp>
          <p:nvSpPr>
            <p:cNvPr id="81" name="tx31"/>
            <p:cNvSpPr/>
            <p:nvPr/>
          </p:nvSpPr>
          <p:spPr>
            <a:xfrm>
              <a:off x="6362553" y="4824960"/>
              <a:ext cx="519986"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878787">
                      <a:alpha val="100000"/>
                    </a:srgbClr>
                  </a:solidFill>
                  <a:latin typeface="Helvetica"/>
                  <a:cs typeface="Helvetica"/>
                </a:rPr>
                <a:t>US.FRN</a:t>
              </a:r>
            </a:p>
          </p:txBody>
        </p:sp>
        <p:sp>
          <p:nvSpPr>
            <p:cNvPr id="82" name="pt32"/>
            <p:cNvSpPr/>
            <p:nvPr/>
          </p:nvSpPr>
          <p:spPr>
            <a:xfrm>
              <a:off x="5898788" y="4948847"/>
              <a:ext cx="62864" cy="62864"/>
            </a:xfrm>
            <a:prstGeom prst="ellipse">
              <a:avLst/>
            </a:prstGeom>
            <a:solidFill>
              <a:srgbClr val="548BE9">
                <a:alpha val="100000"/>
              </a:srgbClr>
            </a:solidFill>
            <a:ln w="9525" cap="rnd">
              <a:solidFill>
                <a:srgbClr val="548BE9">
                  <a:alpha val="100000"/>
                </a:srgbClr>
              </a:solidFill>
              <a:prstDash val="solid"/>
              <a:round/>
            </a:ln>
          </p:spPr>
          <p:txBody>
            <a:bodyPr/>
            <a:lstStyle/>
            <a:p/>
          </p:txBody>
        </p:sp>
        <p:sp>
          <p:nvSpPr>
            <p:cNvPr id="83" name="tx33"/>
            <p:cNvSpPr/>
            <p:nvPr/>
          </p:nvSpPr>
          <p:spPr>
            <a:xfrm>
              <a:off x="6014040" y="4907714"/>
              <a:ext cx="714188"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48BE9">
                      <a:alpha val="100000"/>
                    </a:srgbClr>
                  </a:solidFill>
                  <a:latin typeface="Helvetica"/>
                  <a:cs typeface="Helvetica"/>
                </a:rPr>
                <a:t>US.SUPRA</a:t>
              </a:r>
            </a:p>
          </p:txBody>
        </p:sp>
        <p:sp>
          <p:nvSpPr>
            <p:cNvPr id="84" name="pt34"/>
            <p:cNvSpPr/>
            <p:nvPr/>
          </p:nvSpPr>
          <p:spPr>
            <a:xfrm>
              <a:off x="6216598" y="4741348"/>
              <a:ext cx="62864" cy="62864"/>
            </a:xfrm>
            <a:prstGeom prst="ellipse">
              <a:avLst/>
            </a:prstGeom>
            <a:solidFill>
              <a:srgbClr val="B0B368">
                <a:alpha val="100000"/>
              </a:srgbClr>
            </a:solidFill>
            <a:ln w="9525" cap="rnd">
              <a:solidFill>
                <a:srgbClr val="B0B368">
                  <a:alpha val="100000"/>
                </a:srgbClr>
              </a:solidFill>
              <a:prstDash val="solid"/>
              <a:round/>
            </a:ln>
          </p:spPr>
          <p:txBody>
            <a:bodyPr/>
            <a:lstStyle/>
            <a:p/>
          </p:txBody>
        </p:sp>
        <p:sp>
          <p:nvSpPr>
            <p:cNvPr id="85" name="tx35"/>
            <p:cNvSpPr/>
            <p:nvPr/>
          </p:nvSpPr>
          <p:spPr>
            <a:xfrm>
              <a:off x="6331851" y="4700215"/>
              <a:ext cx="636494"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B0B368">
                      <a:alpha val="100000"/>
                    </a:srgbClr>
                  </a:solidFill>
                  <a:latin typeface="Helvetica"/>
                  <a:cs typeface="Helvetica"/>
                </a:rPr>
                <a:t>US.CORP</a:t>
              </a:r>
            </a:p>
          </p:txBody>
        </p:sp>
        <p:sp>
          <p:nvSpPr>
            <p:cNvPr id="86" name="pt36"/>
            <p:cNvSpPr/>
            <p:nvPr/>
          </p:nvSpPr>
          <p:spPr>
            <a:xfrm>
              <a:off x="6179672" y="4192229"/>
              <a:ext cx="62864" cy="62864"/>
            </a:xfrm>
            <a:prstGeom prst="ellipse">
              <a:avLst/>
            </a:prstGeom>
            <a:solidFill>
              <a:srgbClr val="FFED8F">
                <a:alpha val="100000"/>
              </a:srgbClr>
            </a:solidFill>
            <a:ln w="9525" cap="rnd">
              <a:solidFill>
                <a:srgbClr val="FFED8F">
                  <a:alpha val="100000"/>
                </a:srgbClr>
              </a:solidFill>
              <a:prstDash val="solid"/>
              <a:round/>
            </a:ln>
          </p:spPr>
          <p:txBody>
            <a:bodyPr/>
            <a:lstStyle/>
            <a:p/>
          </p:txBody>
        </p:sp>
        <p:sp>
          <p:nvSpPr>
            <p:cNvPr id="87" name="tx37"/>
            <p:cNvSpPr/>
            <p:nvPr/>
          </p:nvSpPr>
          <p:spPr>
            <a:xfrm>
              <a:off x="6294925" y="4151096"/>
              <a:ext cx="970328"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ED8F">
                      <a:alpha val="100000"/>
                    </a:srgbClr>
                  </a:solidFill>
                  <a:latin typeface="Helvetica"/>
                  <a:cs typeface="Helvetica"/>
                </a:rPr>
                <a:t>CN.GOVT.13.U</a:t>
              </a:r>
            </a:p>
          </p:txBody>
        </p:sp>
        <p:sp>
          <p:nvSpPr>
            <p:cNvPr id="88" name="pt38"/>
            <p:cNvSpPr/>
            <p:nvPr/>
          </p:nvSpPr>
          <p:spPr>
            <a:xfrm>
              <a:off x="6056529" y="5031275"/>
              <a:ext cx="62864" cy="62864"/>
            </a:xfrm>
            <a:prstGeom prst="ellipse">
              <a:avLst/>
            </a:prstGeom>
            <a:solidFill>
              <a:srgbClr val="C6C6C6">
                <a:alpha val="100000"/>
              </a:srgbClr>
            </a:solidFill>
            <a:ln w="9525" cap="rnd">
              <a:solidFill>
                <a:srgbClr val="C6C6C6">
                  <a:alpha val="100000"/>
                </a:srgbClr>
              </a:solidFill>
              <a:prstDash val="solid"/>
              <a:round/>
            </a:ln>
          </p:spPr>
          <p:txBody>
            <a:bodyPr/>
            <a:lstStyle/>
            <a:p/>
          </p:txBody>
        </p:sp>
        <p:sp>
          <p:nvSpPr>
            <p:cNvPr id="89" name="tx39"/>
            <p:cNvSpPr/>
            <p:nvPr/>
          </p:nvSpPr>
          <p:spPr>
            <a:xfrm>
              <a:off x="6171782" y="4990142"/>
              <a:ext cx="970328"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C6C6C6">
                      <a:alpha val="100000"/>
                    </a:srgbClr>
                  </a:solidFill>
                  <a:latin typeface="Helvetica"/>
                  <a:cs typeface="Helvetica"/>
                </a:rPr>
                <a:t>CN.GOVT.13.H</a:t>
              </a:r>
            </a:p>
          </p:txBody>
        </p:sp>
        <p:sp>
          <p:nvSpPr>
            <p:cNvPr id="90" name="pt40"/>
            <p:cNvSpPr/>
            <p:nvPr/>
          </p:nvSpPr>
          <p:spPr>
            <a:xfrm>
              <a:off x="7125039" y="2979650"/>
              <a:ext cx="62864" cy="62864"/>
            </a:xfrm>
            <a:prstGeom prst="ellipse">
              <a:avLst/>
            </a:prstGeom>
            <a:solidFill>
              <a:srgbClr val="A1D5FF">
                <a:alpha val="100000"/>
              </a:srgbClr>
            </a:solidFill>
            <a:ln w="9525" cap="rnd">
              <a:solidFill>
                <a:srgbClr val="A1D5FF">
                  <a:alpha val="100000"/>
                </a:srgbClr>
              </a:solidFill>
              <a:prstDash val="solid"/>
              <a:round/>
            </a:ln>
          </p:spPr>
          <p:txBody>
            <a:bodyPr/>
            <a:lstStyle/>
            <a:p/>
          </p:txBody>
        </p:sp>
        <p:sp>
          <p:nvSpPr>
            <p:cNvPr id="91" name="tx41"/>
            <p:cNvSpPr/>
            <p:nvPr/>
          </p:nvSpPr>
          <p:spPr>
            <a:xfrm>
              <a:off x="7240292" y="2938517"/>
              <a:ext cx="644202"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A1D5FF">
                      <a:alpha val="100000"/>
                    </a:srgbClr>
                  </a:solidFill>
                  <a:latin typeface="Helvetica"/>
                  <a:cs typeface="Helvetica"/>
                </a:rPr>
                <a:t>EMD.USD</a:t>
              </a:r>
            </a:p>
          </p:txBody>
        </p:sp>
        <p:sp>
          <p:nvSpPr>
            <p:cNvPr id="92" name="pt42"/>
            <p:cNvSpPr/>
            <p:nvPr/>
          </p:nvSpPr>
          <p:spPr>
            <a:xfrm>
              <a:off x="8297817" y="2643563"/>
              <a:ext cx="62864" cy="62864"/>
            </a:xfrm>
            <a:prstGeom prst="ellipse">
              <a:avLst/>
            </a:prstGeom>
            <a:solidFill>
              <a:srgbClr val="28264B">
                <a:alpha val="100000"/>
              </a:srgbClr>
            </a:solidFill>
            <a:ln w="9525" cap="rnd">
              <a:solidFill>
                <a:srgbClr val="28264B">
                  <a:alpha val="100000"/>
                </a:srgbClr>
              </a:solidFill>
              <a:prstDash val="solid"/>
              <a:round/>
            </a:ln>
          </p:spPr>
          <p:txBody>
            <a:bodyPr/>
            <a:lstStyle/>
            <a:p/>
          </p:txBody>
        </p:sp>
        <p:sp>
          <p:nvSpPr>
            <p:cNvPr id="93" name="tx43"/>
            <p:cNvSpPr/>
            <p:nvPr/>
          </p:nvSpPr>
          <p:spPr>
            <a:xfrm>
              <a:off x="7810708" y="2597470"/>
              <a:ext cx="434720" cy="11092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28264B">
                      <a:alpha val="100000"/>
                    </a:srgbClr>
                  </a:solidFill>
                  <a:latin typeface="Helvetica"/>
                  <a:cs typeface="Helvetica"/>
                </a:rPr>
                <a:t>US.EQ</a:t>
              </a:r>
            </a:p>
          </p:txBody>
        </p:sp>
        <p:sp>
          <p:nvSpPr>
            <p:cNvPr id="94" name="pt44"/>
            <p:cNvSpPr/>
            <p:nvPr/>
          </p:nvSpPr>
          <p:spPr>
            <a:xfrm>
              <a:off x="8357852" y="2528959"/>
              <a:ext cx="62864" cy="62864"/>
            </a:xfrm>
            <a:prstGeom prst="ellipse">
              <a:avLst/>
            </a:prstGeom>
            <a:solidFill>
              <a:srgbClr val="D12E28">
                <a:alpha val="100000"/>
              </a:srgbClr>
            </a:solidFill>
            <a:ln w="9525" cap="rnd">
              <a:solidFill>
                <a:srgbClr val="D12E28">
                  <a:alpha val="100000"/>
                </a:srgbClr>
              </a:solidFill>
              <a:prstDash val="solid"/>
              <a:round/>
            </a:ln>
          </p:spPr>
          <p:txBody>
            <a:bodyPr/>
            <a:lstStyle/>
            <a:p/>
          </p:txBody>
        </p:sp>
        <p:sp>
          <p:nvSpPr>
            <p:cNvPr id="95" name="tx45"/>
            <p:cNvSpPr/>
            <p:nvPr/>
          </p:nvSpPr>
          <p:spPr>
            <a:xfrm>
              <a:off x="7878452" y="2482866"/>
              <a:ext cx="427012" cy="11092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D12E28">
                      <a:alpha val="100000"/>
                    </a:srgbClr>
                  </a:solidFill>
                  <a:latin typeface="Helvetica"/>
                  <a:cs typeface="Helvetica"/>
                </a:rPr>
                <a:t>GL.EQ</a:t>
              </a:r>
            </a:p>
          </p:txBody>
        </p:sp>
        <p:sp>
          <p:nvSpPr>
            <p:cNvPr id="96" name="pt46"/>
            <p:cNvSpPr/>
            <p:nvPr/>
          </p:nvSpPr>
          <p:spPr>
            <a:xfrm>
              <a:off x="8331754" y="2413817"/>
              <a:ext cx="62864" cy="62864"/>
            </a:xfrm>
            <a:prstGeom prst="ellipse">
              <a:avLst/>
            </a:prstGeom>
            <a:solidFill>
              <a:srgbClr val="878787">
                <a:alpha val="100000"/>
              </a:srgbClr>
            </a:solidFill>
            <a:ln w="9525" cap="rnd">
              <a:solidFill>
                <a:srgbClr val="878787">
                  <a:alpha val="100000"/>
                </a:srgbClr>
              </a:solidFill>
              <a:prstDash val="solid"/>
              <a:round/>
            </a:ln>
          </p:spPr>
          <p:txBody>
            <a:bodyPr/>
            <a:lstStyle/>
            <a:p/>
          </p:txBody>
        </p:sp>
        <p:sp>
          <p:nvSpPr>
            <p:cNvPr id="97" name="tx47"/>
            <p:cNvSpPr/>
            <p:nvPr/>
          </p:nvSpPr>
          <p:spPr>
            <a:xfrm>
              <a:off x="7844646" y="2367724"/>
              <a:ext cx="434720" cy="11092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878787">
                      <a:alpha val="100000"/>
                    </a:srgbClr>
                  </a:solidFill>
                  <a:latin typeface="Helvetica"/>
                  <a:cs typeface="Helvetica"/>
                </a:rPr>
                <a:t>AC.EQ</a:t>
              </a:r>
            </a:p>
          </p:txBody>
        </p:sp>
        <p:sp>
          <p:nvSpPr>
            <p:cNvPr id="98" name="pt48"/>
            <p:cNvSpPr/>
            <p:nvPr/>
          </p:nvSpPr>
          <p:spPr>
            <a:xfrm>
              <a:off x="8842060" y="4192229"/>
              <a:ext cx="62864" cy="62864"/>
            </a:xfrm>
            <a:prstGeom prst="ellipse">
              <a:avLst/>
            </a:prstGeom>
            <a:solidFill>
              <a:srgbClr val="548BE9">
                <a:alpha val="100000"/>
              </a:srgbClr>
            </a:solidFill>
            <a:ln w="9525" cap="rnd">
              <a:solidFill>
                <a:srgbClr val="548BE9">
                  <a:alpha val="100000"/>
                </a:srgbClr>
              </a:solidFill>
              <a:prstDash val="solid"/>
              <a:round/>
            </a:ln>
          </p:spPr>
          <p:txBody>
            <a:bodyPr/>
            <a:lstStyle/>
            <a:p/>
          </p:txBody>
        </p:sp>
        <p:sp>
          <p:nvSpPr>
            <p:cNvPr id="99" name="tx49"/>
            <p:cNvSpPr/>
            <p:nvPr/>
          </p:nvSpPr>
          <p:spPr>
            <a:xfrm>
              <a:off x="8393765" y="4151096"/>
              <a:ext cx="395907"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48BE9">
                      <a:alpha val="100000"/>
                    </a:srgbClr>
                  </a:solidFill>
                  <a:latin typeface="Helvetica"/>
                  <a:cs typeface="Helvetica"/>
                </a:rPr>
                <a:t>GOLD</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p:cNvSpPr>
            <a:spLocks noGrp="1"/>
          </p:cNvSpPr>
          <p:nvPr>
            <p:ph type="title" hasCustomPrompt="1"/>
          </p:nvPr>
        </p:nvSpPr>
        <p:spPr>
          <a:xfrm>
            <a:off x="980497" y="636361"/>
            <a:ext cx="6276759" cy="369332"/>
          </a:xfrm>
        </p:spPr>
        <p:txBody>
          <a:bodyPr/>
          <a:lstStyle/>
          <a:p>
            <a:r>
              <a:rPr/>
              <a:t>Investment Tranche:
3-Year Horizon Analysis</a:t>
            </a:r>
          </a:p>
        </p:txBody>
      </p:sp>
      <p:sp xmlns:a="http://schemas.openxmlformats.org/drawingml/2006/main" xmlns:r="http://schemas.openxmlformats.org/officeDocument/2006/relationships" xmlns:p="http://schemas.openxmlformats.org/presentationml/2006/main">
        <p:nvSpPr>
          <p:cNvPr id="3" name="Subtitle"/>
          <p:cNvSpPr>
            <a:spLocks noGrp="1"/>
          </p:cNvSpPr>
          <p:nvPr>
            <p:ph type="body" sz="quarter" idx="11" hasCustomPrompt="1"/>
          </p:nvPr>
        </p:nvSpPr>
        <p:spPr>
          <a:xfrm>
            <a:off x="974028" y="1166954"/>
            <a:ext cx="8143624" cy="246221"/>
          </a:xfrm>
        </p:spPr>
        <p:txBody>
          <a:bodyPr/>
          <a:lstStyle/>
          <a:p>
            <a:r>
              <a:rPr/>
              <a:t>Gold does not provide capital preservation</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Content L"/>
          <p:cNvGrpSpPr/>
          <p:nvPr/>
        </p:nvGrpSpPr>
        <p:grpSpPr>
          <a:xfrm>
            <a:off x="974028" y="1791002"/>
            <a:ext cx="3978972" cy="4328441"/>
            <a:chOff x="974028" y="1791002"/>
            <a:chExt cx="3978972" cy="4328441"/>
          </a:xfrm>
        </p:grpSpPr>
        <p:sp>
          <p:nvSpPr>
            <p:cNvPr id="5" name="rc3"/>
            <p:cNvSpPr/>
            <p:nvPr/>
          </p:nvSpPr>
          <p:spPr>
            <a:xfrm>
              <a:off x="974027" y="1791001"/>
              <a:ext cx="3978972" cy="4328441"/>
            </a:xfrm>
            <a:prstGeom prst="rect">
              <a:avLst/>
            </a:prstGeom>
            <a:solidFill>
              <a:srgbClr val="E7E7E7">
                <a:alpha val="100000"/>
              </a:srgbClr>
            </a:solidFill>
            <a:ln w="9525" cap="rnd">
              <a:solidFill>
                <a:srgbClr val="E7E7E7">
                  <a:alpha val="100000"/>
                </a:srgbClr>
              </a:solidFill>
              <a:prstDash val="solid"/>
              <a:round/>
            </a:ln>
          </p:spPr>
          <p:txBody>
            <a:bodyPr/>
            <a:lstStyle/>
            <a:p/>
          </p:txBody>
        </p:sp>
        <p:sp>
          <p:nvSpPr>
            <p:cNvPr id="6" name="pl4"/>
            <p:cNvSpPr/>
            <p:nvPr/>
          </p:nvSpPr>
          <p:spPr>
            <a:xfrm>
              <a:off x="1661351" y="5626954"/>
              <a:ext cx="3107244" cy="0"/>
            </a:xfrm>
            <a:custGeom>
              <a:avLst/>
              <a:pathLst>
                <a:path w="3107244" h="0">
                  <a:moveTo>
                    <a:pt x="0" y="0"/>
                  </a:moveTo>
                  <a:lnTo>
                    <a:pt x="3107244" y="0"/>
                  </a:lnTo>
                  <a:lnTo>
                    <a:pt x="3107244" y="0"/>
                  </a:lnTo>
                </a:path>
              </a:pathLst>
            </a:custGeom>
            <a:ln w="9525" cap="rnd">
              <a:solidFill>
                <a:srgbClr val="D9D9D9">
                  <a:alpha val="100000"/>
                </a:srgbClr>
              </a:solidFill>
              <a:prstDash val="solid"/>
              <a:round/>
            </a:ln>
          </p:spPr>
          <p:txBody>
            <a:bodyPr/>
            <a:lstStyle/>
            <a:p/>
          </p:txBody>
        </p:sp>
        <p:sp>
          <p:nvSpPr>
            <p:cNvPr id="7" name="pl5"/>
            <p:cNvSpPr/>
            <p:nvPr/>
          </p:nvSpPr>
          <p:spPr>
            <a:xfrm>
              <a:off x="1661351" y="5041770"/>
              <a:ext cx="3107244" cy="0"/>
            </a:xfrm>
            <a:custGeom>
              <a:avLst/>
              <a:pathLst>
                <a:path w="3107244" h="0">
                  <a:moveTo>
                    <a:pt x="0" y="0"/>
                  </a:moveTo>
                  <a:lnTo>
                    <a:pt x="3107244" y="0"/>
                  </a:lnTo>
                  <a:lnTo>
                    <a:pt x="3107244" y="0"/>
                  </a:lnTo>
                </a:path>
              </a:pathLst>
            </a:custGeom>
            <a:ln w="9525" cap="rnd">
              <a:solidFill>
                <a:srgbClr val="D9D9D9">
                  <a:alpha val="100000"/>
                </a:srgbClr>
              </a:solidFill>
              <a:prstDash val="solid"/>
              <a:round/>
            </a:ln>
          </p:spPr>
          <p:txBody>
            <a:bodyPr/>
            <a:lstStyle/>
            <a:p/>
          </p:txBody>
        </p:sp>
        <p:sp>
          <p:nvSpPr>
            <p:cNvPr id="8" name="pl6"/>
            <p:cNvSpPr/>
            <p:nvPr/>
          </p:nvSpPr>
          <p:spPr>
            <a:xfrm>
              <a:off x="1661351" y="4456586"/>
              <a:ext cx="3107244" cy="0"/>
            </a:xfrm>
            <a:custGeom>
              <a:avLst/>
              <a:pathLst>
                <a:path w="3107244" h="0">
                  <a:moveTo>
                    <a:pt x="0" y="0"/>
                  </a:moveTo>
                  <a:lnTo>
                    <a:pt x="3107244" y="0"/>
                  </a:lnTo>
                  <a:lnTo>
                    <a:pt x="3107244" y="0"/>
                  </a:lnTo>
                </a:path>
              </a:pathLst>
            </a:custGeom>
            <a:ln w="9525" cap="rnd">
              <a:solidFill>
                <a:srgbClr val="D9D9D9">
                  <a:alpha val="100000"/>
                </a:srgbClr>
              </a:solidFill>
              <a:prstDash val="solid"/>
              <a:round/>
            </a:ln>
          </p:spPr>
          <p:txBody>
            <a:bodyPr/>
            <a:lstStyle/>
            <a:p/>
          </p:txBody>
        </p:sp>
        <p:sp>
          <p:nvSpPr>
            <p:cNvPr id="9" name="pl7"/>
            <p:cNvSpPr/>
            <p:nvPr/>
          </p:nvSpPr>
          <p:spPr>
            <a:xfrm>
              <a:off x="1661351" y="3871402"/>
              <a:ext cx="3107244" cy="0"/>
            </a:xfrm>
            <a:custGeom>
              <a:avLst/>
              <a:pathLst>
                <a:path w="3107244" h="0">
                  <a:moveTo>
                    <a:pt x="0" y="0"/>
                  </a:moveTo>
                  <a:lnTo>
                    <a:pt x="3107244" y="0"/>
                  </a:lnTo>
                  <a:lnTo>
                    <a:pt x="3107244" y="0"/>
                  </a:lnTo>
                </a:path>
              </a:pathLst>
            </a:custGeom>
            <a:ln w="9525" cap="rnd">
              <a:solidFill>
                <a:srgbClr val="D9D9D9">
                  <a:alpha val="100000"/>
                </a:srgbClr>
              </a:solidFill>
              <a:prstDash val="solid"/>
              <a:round/>
            </a:ln>
          </p:spPr>
          <p:txBody>
            <a:bodyPr/>
            <a:lstStyle/>
            <a:p/>
          </p:txBody>
        </p:sp>
        <p:sp>
          <p:nvSpPr>
            <p:cNvPr id="10" name="pl8"/>
            <p:cNvSpPr/>
            <p:nvPr/>
          </p:nvSpPr>
          <p:spPr>
            <a:xfrm>
              <a:off x="1661351" y="3286218"/>
              <a:ext cx="3107244" cy="0"/>
            </a:xfrm>
            <a:custGeom>
              <a:avLst/>
              <a:pathLst>
                <a:path w="3107244" h="0">
                  <a:moveTo>
                    <a:pt x="0" y="0"/>
                  </a:moveTo>
                  <a:lnTo>
                    <a:pt x="3107244" y="0"/>
                  </a:lnTo>
                  <a:lnTo>
                    <a:pt x="3107244" y="0"/>
                  </a:lnTo>
                </a:path>
              </a:pathLst>
            </a:custGeom>
            <a:ln w="9525" cap="rnd">
              <a:solidFill>
                <a:srgbClr val="D9D9D9">
                  <a:alpha val="100000"/>
                </a:srgbClr>
              </a:solidFill>
              <a:prstDash val="solid"/>
              <a:round/>
            </a:ln>
          </p:spPr>
          <p:txBody>
            <a:bodyPr/>
            <a:lstStyle/>
            <a:p/>
          </p:txBody>
        </p:sp>
        <p:sp>
          <p:nvSpPr>
            <p:cNvPr id="11" name="pl9"/>
            <p:cNvSpPr/>
            <p:nvPr/>
          </p:nvSpPr>
          <p:spPr>
            <a:xfrm>
              <a:off x="1661351" y="2701034"/>
              <a:ext cx="3107244" cy="0"/>
            </a:xfrm>
            <a:custGeom>
              <a:avLst/>
              <a:pathLst>
                <a:path w="3107244" h="0">
                  <a:moveTo>
                    <a:pt x="0" y="0"/>
                  </a:moveTo>
                  <a:lnTo>
                    <a:pt x="3107244" y="0"/>
                  </a:lnTo>
                  <a:lnTo>
                    <a:pt x="3107244" y="0"/>
                  </a:lnTo>
                </a:path>
              </a:pathLst>
            </a:custGeom>
            <a:ln w="9525" cap="rnd">
              <a:solidFill>
                <a:srgbClr val="D9D9D9">
                  <a:alpha val="100000"/>
                </a:srgbClr>
              </a:solidFill>
              <a:prstDash val="solid"/>
              <a:round/>
            </a:ln>
          </p:spPr>
          <p:txBody>
            <a:bodyPr/>
            <a:lstStyle/>
            <a:p/>
          </p:txBody>
        </p:sp>
        <p:sp>
          <p:nvSpPr>
            <p:cNvPr id="12" name="pl10"/>
            <p:cNvSpPr/>
            <p:nvPr/>
          </p:nvSpPr>
          <p:spPr>
            <a:xfrm>
              <a:off x="1661351" y="2115850"/>
              <a:ext cx="3107244" cy="0"/>
            </a:xfrm>
            <a:custGeom>
              <a:avLst/>
              <a:pathLst>
                <a:path w="3107244" h="0">
                  <a:moveTo>
                    <a:pt x="0" y="0"/>
                  </a:moveTo>
                  <a:lnTo>
                    <a:pt x="3107244" y="0"/>
                  </a:lnTo>
                  <a:lnTo>
                    <a:pt x="3107244" y="0"/>
                  </a:lnTo>
                </a:path>
              </a:pathLst>
            </a:custGeom>
            <a:ln w="9525" cap="rnd">
              <a:solidFill>
                <a:srgbClr val="D9D9D9">
                  <a:alpha val="100000"/>
                </a:srgbClr>
              </a:solidFill>
              <a:prstDash val="solid"/>
              <a:round/>
            </a:ln>
          </p:spPr>
          <p:txBody>
            <a:bodyPr/>
            <a:lstStyle/>
            <a:p/>
          </p:txBody>
        </p:sp>
        <p:sp>
          <p:nvSpPr>
            <p:cNvPr id="13" name="pl11"/>
            <p:cNvSpPr/>
            <p:nvPr/>
          </p:nvSpPr>
          <p:spPr>
            <a:xfrm>
              <a:off x="1661351" y="2701034"/>
              <a:ext cx="3107244" cy="0"/>
            </a:xfrm>
            <a:custGeom>
              <a:avLst/>
              <a:pathLst>
                <a:path w="3107244" h="0">
                  <a:moveTo>
                    <a:pt x="0" y="0"/>
                  </a:moveTo>
                  <a:lnTo>
                    <a:pt x="3107244" y="0"/>
                  </a:lnTo>
                  <a:lnTo>
                    <a:pt x="3107244" y="0"/>
                  </a:lnTo>
                </a:path>
              </a:pathLst>
            </a:custGeom>
            <a:ln w="9525" cap="rnd">
              <a:solidFill>
                <a:srgbClr val="000000">
                  <a:alpha val="100000"/>
                </a:srgbClr>
              </a:solidFill>
              <a:prstDash val="solid"/>
              <a:round/>
            </a:ln>
          </p:spPr>
          <p:txBody>
            <a:bodyPr/>
            <a:lstStyle/>
            <a:p/>
          </p:txBody>
        </p:sp>
        <p:sp>
          <p:nvSpPr>
            <p:cNvPr id="14" name="tx12"/>
            <p:cNvSpPr/>
            <p:nvPr/>
          </p:nvSpPr>
          <p:spPr>
            <a:xfrm>
              <a:off x="1193074" y="5837455"/>
              <a:ext cx="1219032"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100% US.GOVT.05</a:t>
              </a:r>
            </a:p>
          </p:txBody>
        </p:sp>
        <p:sp>
          <p:nvSpPr>
            <p:cNvPr id="15" name="tx13"/>
            <p:cNvSpPr/>
            <p:nvPr/>
          </p:nvSpPr>
          <p:spPr>
            <a:xfrm>
              <a:off x="2046219" y="5866228"/>
              <a:ext cx="77694" cy="77192"/>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a</a:t>
              </a:r>
            </a:p>
          </p:txBody>
        </p:sp>
        <p:sp>
          <p:nvSpPr>
            <p:cNvPr id="16" name="tx14"/>
            <p:cNvSpPr/>
            <p:nvPr/>
          </p:nvSpPr>
          <p:spPr>
            <a:xfrm>
              <a:off x="2328696" y="5840431"/>
              <a:ext cx="77694" cy="10298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b</a:t>
              </a:r>
            </a:p>
          </p:txBody>
        </p:sp>
        <p:sp>
          <p:nvSpPr>
            <p:cNvPr id="17" name="tx15"/>
            <p:cNvSpPr/>
            <p:nvPr/>
          </p:nvSpPr>
          <p:spPr>
            <a:xfrm>
              <a:off x="2615095" y="5866030"/>
              <a:ext cx="69850" cy="7739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c</a:t>
              </a:r>
            </a:p>
          </p:txBody>
        </p:sp>
        <p:sp>
          <p:nvSpPr>
            <p:cNvPr id="18" name="tx16"/>
            <p:cNvSpPr/>
            <p:nvPr/>
          </p:nvSpPr>
          <p:spPr>
            <a:xfrm>
              <a:off x="2893650" y="5840233"/>
              <a:ext cx="77694" cy="10318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d</a:t>
              </a:r>
            </a:p>
          </p:txBody>
        </p:sp>
        <p:sp>
          <p:nvSpPr>
            <p:cNvPr id="19" name="tx17"/>
            <p:cNvSpPr/>
            <p:nvPr/>
          </p:nvSpPr>
          <p:spPr>
            <a:xfrm>
              <a:off x="2915962" y="5840630"/>
              <a:ext cx="598022" cy="10279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50%/50%</a:t>
              </a:r>
            </a:p>
          </p:txBody>
        </p:sp>
        <p:sp>
          <p:nvSpPr>
            <p:cNvPr id="20" name="tx18"/>
            <p:cNvSpPr/>
            <p:nvPr/>
          </p:nvSpPr>
          <p:spPr>
            <a:xfrm>
              <a:off x="3458603" y="5866030"/>
              <a:ext cx="77694" cy="7739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e</a:t>
              </a:r>
            </a:p>
          </p:txBody>
        </p:sp>
        <p:sp>
          <p:nvSpPr>
            <p:cNvPr id="21" name="tx19"/>
            <p:cNvSpPr/>
            <p:nvPr/>
          </p:nvSpPr>
          <p:spPr>
            <a:xfrm>
              <a:off x="3760520" y="5841820"/>
              <a:ext cx="38813" cy="10160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f</a:t>
              </a:r>
            </a:p>
          </p:txBody>
        </p:sp>
        <p:sp>
          <p:nvSpPr>
            <p:cNvPr id="22" name="tx20"/>
            <p:cNvSpPr/>
            <p:nvPr/>
          </p:nvSpPr>
          <p:spPr>
            <a:xfrm>
              <a:off x="4023556" y="5837653"/>
              <a:ext cx="77694" cy="10576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g</a:t>
              </a:r>
            </a:p>
          </p:txBody>
        </p:sp>
        <p:sp>
          <p:nvSpPr>
            <p:cNvPr id="23" name="tx21"/>
            <p:cNvSpPr/>
            <p:nvPr/>
          </p:nvSpPr>
          <p:spPr>
            <a:xfrm>
              <a:off x="4306033" y="5842813"/>
              <a:ext cx="77694"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h</a:t>
              </a:r>
            </a:p>
          </p:txBody>
        </p:sp>
        <p:sp>
          <p:nvSpPr>
            <p:cNvPr id="24" name="tx22"/>
            <p:cNvSpPr/>
            <p:nvPr/>
          </p:nvSpPr>
          <p:spPr>
            <a:xfrm>
              <a:off x="4231347" y="5837455"/>
              <a:ext cx="792019"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100% GOLD</a:t>
              </a:r>
            </a:p>
          </p:txBody>
        </p:sp>
        <p:sp>
          <p:nvSpPr>
            <p:cNvPr id="25" name="tx23"/>
            <p:cNvSpPr/>
            <p:nvPr/>
          </p:nvSpPr>
          <p:spPr>
            <a:xfrm>
              <a:off x="1251406" y="5576849"/>
              <a:ext cx="326125"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-50%</a:t>
              </a:r>
            </a:p>
          </p:txBody>
        </p:sp>
        <p:sp>
          <p:nvSpPr>
            <p:cNvPr id="26" name="tx24"/>
            <p:cNvSpPr/>
            <p:nvPr/>
          </p:nvSpPr>
          <p:spPr>
            <a:xfrm>
              <a:off x="1251406" y="4991268"/>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-40%</a:t>
              </a:r>
            </a:p>
          </p:txBody>
        </p:sp>
        <p:sp>
          <p:nvSpPr>
            <p:cNvPr id="27" name="tx25"/>
            <p:cNvSpPr/>
            <p:nvPr/>
          </p:nvSpPr>
          <p:spPr>
            <a:xfrm>
              <a:off x="1251406" y="4406282"/>
              <a:ext cx="326125" cy="10040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-30%</a:t>
              </a:r>
            </a:p>
          </p:txBody>
        </p:sp>
        <p:sp>
          <p:nvSpPr>
            <p:cNvPr id="28" name="tx26"/>
            <p:cNvSpPr/>
            <p:nvPr/>
          </p:nvSpPr>
          <p:spPr>
            <a:xfrm>
              <a:off x="1251406" y="3820900"/>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-20%</a:t>
              </a:r>
            </a:p>
          </p:txBody>
        </p:sp>
        <p:sp>
          <p:nvSpPr>
            <p:cNvPr id="29" name="tx27"/>
            <p:cNvSpPr/>
            <p:nvPr/>
          </p:nvSpPr>
          <p:spPr>
            <a:xfrm>
              <a:off x="1251406" y="3236112"/>
              <a:ext cx="326125"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a:t>
              </a:r>
            </a:p>
          </p:txBody>
        </p:sp>
        <p:sp>
          <p:nvSpPr>
            <p:cNvPr id="30" name="tx28"/>
            <p:cNvSpPr/>
            <p:nvPr/>
          </p:nvSpPr>
          <p:spPr>
            <a:xfrm>
              <a:off x="1375621" y="2650928"/>
              <a:ext cx="201910"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0%</a:t>
              </a:r>
            </a:p>
          </p:txBody>
        </p:sp>
        <p:sp>
          <p:nvSpPr>
            <p:cNvPr id="31" name="tx29"/>
            <p:cNvSpPr/>
            <p:nvPr/>
          </p:nvSpPr>
          <p:spPr>
            <a:xfrm>
              <a:off x="1297927" y="2065744"/>
              <a:ext cx="279604"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a:t>
              </a:r>
            </a:p>
          </p:txBody>
        </p:sp>
        <p:sp>
          <p:nvSpPr>
            <p:cNvPr id="32" name="tx30"/>
            <p:cNvSpPr/>
            <p:nvPr/>
          </p:nvSpPr>
          <p:spPr>
            <a:xfrm rot="-5400000">
              <a:off x="-336778" y="3804925"/>
              <a:ext cx="2958052" cy="13295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3-yr Cumulative VaR95, 3-yr Cumulative Return</a:t>
              </a:r>
            </a:p>
          </p:txBody>
        </p:sp>
        <p:sp>
          <p:nvSpPr>
            <p:cNvPr id="33" name="rc31"/>
            <p:cNvSpPr/>
            <p:nvPr/>
          </p:nvSpPr>
          <p:spPr>
            <a:xfrm>
              <a:off x="1731971" y="2523717"/>
              <a:ext cx="141238" cy="177316"/>
            </a:xfrm>
            <a:prstGeom prst="rect">
              <a:avLst/>
            </a:prstGeom>
            <a:solidFill>
              <a:srgbClr val="28264B">
                <a:alpha val="100000"/>
              </a:srgbClr>
            </a:solidFill>
          </p:spPr>
          <p:txBody>
            <a:bodyPr/>
            <a:lstStyle/>
            <a:p/>
          </p:txBody>
        </p:sp>
        <p:sp>
          <p:nvSpPr>
            <p:cNvPr id="34" name="rc32"/>
            <p:cNvSpPr/>
            <p:nvPr/>
          </p:nvSpPr>
          <p:spPr>
            <a:xfrm>
              <a:off x="1731971" y="2701034"/>
              <a:ext cx="141238" cy="179756"/>
            </a:xfrm>
            <a:prstGeom prst="rect">
              <a:avLst/>
            </a:prstGeom>
            <a:solidFill>
              <a:srgbClr val="D12E28">
                <a:alpha val="100000"/>
              </a:srgbClr>
            </a:solidFill>
          </p:spPr>
          <p:txBody>
            <a:bodyPr/>
            <a:lstStyle/>
            <a:p/>
          </p:txBody>
        </p:sp>
        <p:sp>
          <p:nvSpPr>
            <p:cNvPr id="35" name="rc33"/>
            <p:cNvSpPr/>
            <p:nvPr/>
          </p:nvSpPr>
          <p:spPr>
            <a:xfrm>
              <a:off x="2014447" y="2487186"/>
              <a:ext cx="141238" cy="213847"/>
            </a:xfrm>
            <a:prstGeom prst="rect">
              <a:avLst/>
            </a:prstGeom>
            <a:solidFill>
              <a:srgbClr val="28264B">
                <a:alpha val="100000"/>
              </a:srgbClr>
            </a:solidFill>
          </p:spPr>
          <p:txBody>
            <a:bodyPr/>
            <a:lstStyle/>
            <a:p/>
          </p:txBody>
        </p:sp>
        <p:sp>
          <p:nvSpPr>
            <p:cNvPr id="36" name="rc34"/>
            <p:cNvSpPr/>
            <p:nvPr/>
          </p:nvSpPr>
          <p:spPr>
            <a:xfrm>
              <a:off x="2014447" y="2701034"/>
              <a:ext cx="141238" cy="318316"/>
            </a:xfrm>
            <a:prstGeom prst="rect">
              <a:avLst/>
            </a:prstGeom>
            <a:solidFill>
              <a:srgbClr val="D12E28">
                <a:alpha val="100000"/>
              </a:srgbClr>
            </a:solidFill>
          </p:spPr>
          <p:txBody>
            <a:bodyPr/>
            <a:lstStyle/>
            <a:p/>
          </p:txBody>
        </p:sp>
        <p:sp>
          <p:nvSpPr>
            <p:cNvPr id="37" name="rc35"/>
            <p:cNvSpPr/>
            <p:nvPr/>
          </p:nvSpPr>
          <p:spPr>
            <a:xfrm>
              <a:off x="2296924" y="2450656"/>
              <a:ext cx="141238" cy="250378"/>
            </a:xfrm>
            <a:prstGeom prst="rect">
              <a:avLst/>
            </a:prstGeom>
            <a:solidFill>
              <a:srgbClr val="28264B">
                <a:alpha val="100000"/>
              </a:srgbClr>
            </a:solidFill>
          </p:spPr>
          <p:txBody>
            <a:bodyPr/>
            <a:lstStyle/>
            <a:p/>
          </p:txBody>
        </p:sp>
        <p:sp>
          <p:nvSpPr>
            <p:cNvPr id="38" name="rc36"/>
            <p:cNvSpPr/>
            <p:nvPr/>
          </p:nvSpPr>
          <p:spPr>
            <a:xfrm>
              <a:off x="2296924" y="2701034"/>
              <a:ext cx="141238" cy="518010"/>
            </a:xfrm>
            <a:prstGeom prst="rect">
              <a:avLst/>
            </a:prstGeom>
            <a:solidFill>
              <a:srgbClr val="D12E28">
                <a:alpha val="100000"/>
              </a:srgbClr>
            </a:solidFill>
          </p:spPr>
          <p:txBody>
            <a:bodyPr/>
            <a:lstStyle/>
            <a:p/>
          </p:txBody>
        </p:sp>
        <p:sp>
          <p:nvSpPr>
            <p:cNvPr id="39" name="rc37"/>
            <p:cNvSpPr/>
            <p:nvPr/>
          </p:nvSpPr>
          <p:spPr>
            <a:xfrm>
              <a:off x="2579401" y="2414125"/>
              <a:ext cx="141238" cy="286908"/>
            </a:xfrm>
            <a:prstGeom prst="rect">
              <a:avLst/>
            </a:prstGeom>
            <a:solidFill>
              <a:srgbClr val="28264B">
                <a:alpha val="100000"/>
              </a:srgbClr>
            </a:solidFill>
          </p:spPr>
          <p:txBody>
            <a:bodyPr/>
            <a:lstStyle/>
            <a:p/>
          </p:txBody>
        </p:sp>
        <p:sp>
          <p:nvSpPr>
            <p:cNvPr id="40" name="rc38"/>
            <p:cNvSpPr/>
            <p:nvPr/>
          </p:nvSpPr>
          <p:spPr>
            <a:xfrm>
              <a:off x="2579401" y="2701034"/>
              <a:ext cx="141238" cy="750627"/>
            </a:xfrm>
            <a:prstGeom prst="rect">
              <a:avLst/>
            </a:prstGeom>
            <a:solidFill>
              <a:srgbClr val="D12E28">
                <a:alpha val="100000"/>
              </a:srgbClr>
            </a:solidFill>
          </p:spPr>
          <p:txBody>
            <a:bodyPr/>
            <a:lstStyle/>
            <a:p/>
          </p:txBody>
        </p:sp>
        <p:sp>
          <p:nvSpPr>
            <p:cNvPr id="41" name="rc39"/>
            <p:cNvSpPr/>
            <p:nvPr/>
          </p:nvSpPr>
          <p:spPr>
            <a:xfrm>
              <a:off x="2861878" y="2377594"/>
              <a:ext cx="141238" cy="323439"/>
            </a:xfrm>
            <a:prstGeom prst="rect">
              <a:avLst/>
            </a:prstGeom>
            <a:solidFill>
              <a:srgbClr val="28264B">
                <a:alpha val="100000"/>
              </a:srgbClr>
            </a:solidFill>
          </p:spPr>
          <p:txBody>
            <a:bodyPr/>
            <a:lstStyle/>
            <a:p/>
          </p:txBody>
        </p:sp>
        <p:sp>
          <p:nvSpPr>
            <p:cNvPr id="42" name="rc40"/>
            <p:cNvSpPr/>
            <p:nvPr/>
          </p:nvSpPr>
          <p:spPr>
            <a:xfrm>
              <a:off x="2861878" y="2701034"/>
              <a:ext cx="141238" cy="997964"/>
            </a:xfrm>
            <a:prstGeom prst="rect">
              <a:avLst/>
            </a:prstGeom>
            <a:solidFill>
              <a:srgbClr val="D12E28">
                <a:alpha val="100000"/>
              </a:srgbClr>
            </a:solidFill>
          </p:spPr>
          <p:txBody>
            <a:bodyPr/>
            <a:lstStyle/>
            <a:p/>
          </p:txBody>
        </p:sp>
        <p:sp>
          <p:nvSpPr>
            <p:cNvPr id="43" name="rc41"/>
            <p:cNvSpPr/>
            <p:nvPr/>
          </p:nvSpPr>
          <p:spPr>
            <a:xfrm>
              <a:off x="3144354" y="2341064"/>
              <a:ext cx="141238" cy="359970"/>
            </a:xfrm>
            <a:prstGeom prst="rect">
              <a:avLst/>
            </a:prstGeom>
            <a:solidFill>
              <a:srgbClr val="28264B">
                <a:alpha val="100000"/>
              </a:srgbClr>
            </a:solidFill>
          </p:spPr>
          <p:txBody>
            <a:bodyPr/>
            <a:lstStyle/>
            <a:p/>
          </p:txBody>
        </p:sp>
        <p:sp>
          <p:nvSpPr>
            <p:cNvPr id="44" name="rc42"/>
            <p:cNvSpPr/>
            <p:nvPr/>
          </p:nvSpPr>
          <p:spPr>
            <a:xfrm>
              <a:off x="3144354" y="2701034"/>
              <a:ext cx="141238" cy="1258714"/>
            </a:xfrm>
            <a:prstGeom prst="rect">
              <a:avLst/>
            </a:prstGeom>
            <a:solidFill>
              <a:srgbClr val="D12E28">
                <a:alpha val="100000"/>
              </a:srgbClr>
            </a:solidFill>
          </p:spPr>
          <p:txBody>
            <a:bodyPr/>
            <a:lstStyle/>
            <a:p/>
          </p:txBody>
        </p:sp>
        <p:sp>
          <p:nvSpPr>
            <p:cNvPr id="45" name="rc43"/>
            <p:cNvSpPr/>
            <p:nvPr/>
          </p:nvSpPr>
          <p:spPr>
            <a:xfrm>
              <a:off x="3426831" y="2304533"/>
              <a:ext cx="141238" cy="396500"/>
            </a:xfrm>
            <a:prstGeom prst="rect">
              <a:avLst/>
            </a:prstGeom>
            <a:solidFill>
              <a:srgbClr val="28264B">
                <a:alpha val="100000"/>
              </a:srgbClr>
            </a:solidFill>
          </p:spPr>
          <p:txBody>
            <a:bodyPr/>
            <a:lstStyle/>
            <a:p/>
          </p:txBody>
        </p:sp>
        <p:sp>
          <p:nvSpPr>
            <p:cNvPr id="46" name="rc44"/>
            <p:cNvSpPr/>
            <p:nvPr/>
          </p:nvSpPr>
          <p:spPr>
            <a:xfrm>
              <a:off x="3426831" y="2701034"/>
              <a:ext cx="141238" cy="1510975"/>
            </a:xfrm>
            <a:prstGeom prst="rect">
              <a:avLst/>
            </a:prstGeom>
            <a:solidFill>
              <a:srgbClr val="D12E28">
                <a:alpha val="100000"/>
              </a:srgbClr>
            </a:solidFill>
          </p:spPr>
          <p:txBody>
            <a:bodyPr/>
            <a:lstStyle/>
            <a:p/>
          </p:txBody>
        </p:sp>
        <p:sp>
          <p:nvSpPr>
            <p:cNvPr id="47" name="rc45"/>
            <p:cNvSpPr/>
            <p:nvPr/>
          </p:nvSpPr>
          <p:spPr>
            <a:xfrm>
              <a:off x="3709308" y="2268002"/>
              <a:ext cx="141238" cy="433031"/>
            </a:xfrm>
            <a:prstGeom prst="rect">
              <a:avLst/>
            </a:prstGeom>
            <a:solidFill>
              <a:srgbClr val="28264B">
                <a:alpha val="100000"/>
              </a:srgbClr>
            </a:solidFill>
          </p:spPr>
          <p:txBody>
            <a:bodyPr/>
            <a:lstStyle/>
            <a:p/>
          </p:txBody>
        </p:sp>
        <p:sp>
          <p:nvSpPr>
            <p:cNvPr id="48" name="rc46"/>
            <p:cNvSpPr/>
            <p:nvPr/>
          </p:nvSpPr>
          <p:spPr>
            <a:xfrm>
              <a:off x="3709308" y="2701034"/>
              <a:ext cx="141238" cy="1768565"/>
            </a:xfrm>
            <a:prstGeom prst="rect">
              <a:avLst/>
            </a:prstGeom>
            <a:solidFill>
              <a:srgbClr val="D12E28">
                <a:alpha val="100000"/>
              </a:srgbClr>
            </a:solidFill>
          </p:spPr>
          <p:txBody>
            <a:bodyPr/>
            <a:lstStyle/>
            <a:p/>
          </p:txBody>
        </p:sp>
        <p:sp>
          <p:nvSpPr>
            <p:cNvPr id="49" name="rc47"/>
            <p:cNvSpPr/>
            <p:nvPr/>
          </p:nvSpPr>
          <p:spPr>
            <a:xfrm>
              <a:off x="3991785" y="2231472"/>
              <a:ext cx="141238" cy="469562"/>
            </a:xfrm>
            <a:prstGeom prst="rect">
              <a:avLst/>
            </a:prstGeom>
            <a:solidFill>
              <a:srgbClr val="28264B">
                <a:alpha val="100000"/>
              </a:srgbClr>
            </a:solidFill>
          </p:spPr>
          <p:txBody>
            <a:bodyPr/>
            <a:lstStyle/>
            <a:p/>
          </p:txBody>
        </p:sp>
        <p:sp>
          <p:nvSpPr>
            <p:cNvPr id="50" name="rc48"/>
            <p:cNvSpPr/>
            <p:nvPr/>
          </p:nvSpPr>
          <p:spPr>
            <a:xfrm>
              <a:off x="3991785" y="2701034"/>
              <a:ext cx="141238" cy="2032446"/>
            </a:xfrm>
            <a:prstGeom prst="rect">
              <a:avLst/>
            </a:prstGeom>
            <a:solidFill>
              <a:srgbClr val="D12E28">
                <a:alpha val="100000"/>
              </a:srgbClr>
            </a:solidFill>
          </p:spPr>
          <p:txBody>
            <a:bodyPr/>
            <a:lstStyle/>
            <a:p/>
          </p:txBody>
        </p:sp>
        <p:sp>
          <p:nvSpPr>
            <p:cNvPr id="51" name="rc49"/>
            <p:cNvSpPr/>
            <p:nvPr/>
          </p:nvSpPr>
          <p:spPr>
            <a:xfrm>
              <a:off x="4274261" y="2194941"/>
              <a:ext cx="141238" cy="506092"/>
            </a:xfrm>
            <a:prstGeom prst="rect">
              <a:avLst/>
            </a:prstGeom>
            <a:solidFill>
              <a:srgbClr val="28264B">
                <a:alpha val="100000"/>
              </a:srgbClr>
            </a:solidFill>
          </p:spPr>
          <p:txBody>
            <a:bodyPr/>
            <a:lstStyle/>
            <a:p/>
          </p:txBody>
        </p:sp>
        <p:sp>
          <p:nvSpPr>
            <p:cNvPr id="52" name="rc50"/>
            <p:cNvSpPr/>
            <p:nvPr/>
          </p:nvSpPr>
          <p:spPr>
            <a:xfrm>
              <a:off x="4274261" y="2701034"/>
              <a:ext cx="141238" cy="2295498"/>
            </a:xfrm>
            <a:prstGeom prst="rect">
              <a:avLst/>
            </a:prstGeom>
            <a:solidFill>
              <a:srgbClr val="D12E28">
                <a:alpha val="100000"/>
              </a:srgbClr>
            </a:solidFill>
          </p:spPr>
          <p:txBody>
            <a:bodyPr/>
            <a:lstStyle/>
            <a:p/>
          </p:txBody>
        </p:sp>
        <p:sp>
          <p:nvSpPr>
            <p:cNvPr id="53" name="rc51"/>
            <p:cNvSpPr/>
            <p:nvPr/>
          </p:nvSpPr>
          <p:spPr>
            <a:xfrm>
              <a:off x="4556738" y="2158410"/>
              <a:ext cx="141238" cy="542623"/>
            </a:xfrm>
            <a:prstGeom prst="rect">
              <a:avLst/>
            </a:prstGeom>
            <a:solidFill>
              <a:srgbClr val="28264B">
                <a:alpha val="100000"/>
              </a:srgbClr>
            </a:solidFill>
          </p:spPr>
          <p:txBody>
            <a:bodyPr/>
            <a:lstStyle/>
            <a:p/>
          </p:txBody>
        </p:sp>
        <p:sp>
          <p:nvSpPr>
            <p:cNvPr id="54" name="rc52"/>
            <p:cNvSpPr/>
            <p:nvPr/>
          </p:nvSpPr>
          <p:spPr>
            <a:xfrm>
              <a:off x="4556738" y="2701034"/>
              <a:ext cx="141238" cy="2547483"/>
            </a:xfrm>
            <a:prstGeom prst="rect">
              <a:avLst/>
            </a:prstGeom>
            <a:solidFill>
              <a:srgbClr val="D12E28">
                <a:alpha val="100000"/>
              </a:srgbClr>
            </a:solidFill>
          </p:spPr>
          <p:txBody>
            <a:bodyPr/>
            <a:lstStyle/>
            <a:p/>
          </p:txBody>
        </p:sp>
      </p:grpSp>
      <p:grpSp xmlns:a="http://schemas.openxmlformats.org/drawingml/2006/main" xmlns:r="http://schemas.openxmlformats.org/officeDocument/2006/relationships" xmlns:p="http://schemas.openxmlformats.org/presentationml/2006/main" xmlns:pic="http://schemas.openxmlformats.org/drawingml/2006/picture">
        <p:nvGrpSpPr>
          <p:cNvPr id="55" name="Content R"/>
          <p:cNvGrpSpPr/>
          <p:nvPr/>
        </p:nvGrpSpPr>
        <p:grpSpPr>
          <a:xfrm>
            <a:off x="5138680" y="1791002"/>
            <a:ext cx="3978972" cy="4333061"/>
            <a:chOff x="5138680" y="1791002"/>
            <a:chExt cx="3978972" cy="4333061"/>
          </a:xfrm>
        </p:grpSpPr>
        <p:sp>
          <p:nvSpPr>
            <p:cNvPr id="56" name="rc3"/>
            <p:cNvSpPr/>
            <p:nvPr/>
          </p:nvSpPr>
          <p:spPr>
            <a:xfrm>
              <a:off x="5138680" y="1791001"/>
              <a:ext cx="3978971" cy="4333061"/>
            </a:xfrm>
            <a:prstGeom prst="rect">
              <a:avLst/>
            </a:prstGeom>
            <a:solidFill>
              <a:srgbClr val="E7E7E7">
                <a:alpha val="100000"/>
              </a:srgbClr>
            </a:solidFill>
            <a:ln w="9525" cap="rnd">
              <a:solidFill>
                <a:srgbClr val="E7E7E7">
                  <a:alpha val="100000"/>
                </a:srgbClr>
              </a:solidFill>
              <a:prstDash val="solid"/>
              <a:round/>
            </a:ln>
          </p:spPr>
          <p:txBody>
            <a:bodyPr/>
            <a:lstStyle/>
            <a:p/>
          </p:txBody>
        </p:sp>
        <p:sp>
          <p:nvSpPr>
            <p:cNvPr id="57" name="pl4"/>
            <p:cNvSpPr/>
            <p:nvPr/>
          </p:nvSpPr>
          <p:spPr>
            <a:xfrm>
              <a:off x="5826004" y="5469972"/>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58" name="pl5"/>
            <p:cNvSpPr/>
            <p:nvPr/>
          </p:nvSpPr>
          <p:spPr>
            <a:xfrm>
              <a:off x="5826004" y="4797940"/>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59" name="pl6"/>
            <p:cNvSpPr/>
            <p:nvPr/>
          </p:nvSpPr>
          <p:spPr>
            <a:xfrm>
              <a:off x="5826004" y="4125908"/>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60" name="pl7"/>
            <p:cNvSpPr/>
            <p:nvPr/>
          </p:nvSpPr>
          <p:spPr>
            <a:xfrm>
              <a:off x="5826004" y="3453876"/>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61" name="pl8"/>
            <p:cNvSpPr/>
            <p:nvPr/>
          </p:nvSpPr>
          <p:spPr>
            <a:xfrm>
              <a:off x="5826004" y="2781844"/>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62" name="pl9"/>
            <p:cNvSpPr/>
            <p:nvPr/>
          </p:nvSpPr>
          <p:spPr>
            <a:xfrm>
              <a:off x="5826004" y="2109812"/>
              <a:ext cx="3107244" cy="0"/>
            </a:xfrm>
            <a:custGeom>
              <a:avLst/>
              <a:pathLst>
                <a:path w="3107244" h="0">
                  <a:moveTo>
                    <a:pt x="3107244" y="0"/>
                  </a:moveTo>
                  <a:lnTo>
                    <a:pt x="0" y="0"/>
                  </a:lnTo>
                  <a:lnTo>
                    <a:pt x="0" y="0"/>
                  </a:lnTo>
                </a:path>
              </a:pathLst>
            </a:custGeom>
            <a:ln w="9525" cap="rnd">
              <a:solidFill>
                <a:srgbClr val="D9D9D9">
                  <a:alpha val="100000"/>
                </a:srgbClr>
              </a:solidFill>
              <a:prstDash val="solid"/>
              <a:round/>
            </a:ln>
          </p:spPr>
          <p:txBody>
            <a:bodyPr/>
            <a:lstStyle/>
            <a:p/>
          </p:txBody>
        </p:sp>
        <p:sp>
          <p:nvSpPr>
            <p:cNvPr id="63" name="pl10"/>
            <p:cNvSpPr/>
            <p:nvPr/>
          </p:nvSpPr>
          <p:spPr>
            <a:xfrm>
              <a:off x="5826004" y="2109812"/>
              <a:ext cx="0" cy="3360160"/>
            </a:xfrm>
            <a:custGeom>
              <a:avLst/>
              <a:pathLst>
                <a:path w="0" h="3360160">
                  <a:moveTo>
                    <a:pt x="0" y="3360160"/>
                  </a:moveTo>
                  <a:lnTo>
                    <a:pt x="0" y="0"/>
                  </a:lnTo>
                </a:path>
              </a:pathLst>
            </a:custGeom>
            <a:ln w="9525" cap="rnd">
              <a:solidFill>
                <a:srgbClr val="000000">
                  <a:alpha val="100000"/>
                </a:srgbClr>
              </a:solidFill>
              <a:prstDash val="solid"/>
              <a:round/>
            </a:ln>
          </p:spPr>
          <p:txBody>
            <a:bodyPr/>
            <a:lstStyle/>
            <a:p/>
          </p:txBody>
        </p:sp>
        <p:sp>
          <p:nvSpPr>
            <p:cNvPr id="64" name="tx11"/>
            <p:cNvSpPr/>
            <p:nvPr/>
          </p:nvSpPr>
          <p:spPr>
            <a:xfrm>
              <a:off x="8708596" y="5679793"/>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-60%</a:t>
              </a:r>
            </a:p>
          </p:txBody>
        </p:sp>
        <p:sp>
          <p:nvSpPr>
            <p:cNvPr id="65" name="tx12"/>
            <p:cNvSpPr/>
            <p:nvPr/>
          </p:nvSpPr>
          <p:spPr>
            <a:xfrm>
              <a:off x="8199857" y="5680190"/>
              <a:ext cx="326125"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-50%</a:t>
              </a:r>
            </a:p>
          </p:txBody>
        </p:sp>
        <p:sp>
          <p:nvSpPr>
            <p:cNvPr id="66" name="tx13"/>
            <p:cNvSpPr/>
            <p:nvPr/>
          </p:nvSpPr>
          <p:spPr>
            <a:xfrm>
              <a:off x="7691117" y="5679793"/>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-40%</a:t>
              </a:r>
            </a:p>
          </p:txBody>
        </p:sp>
        <p:sp>
          <p:nvSpPr>
            <p:cNvPr id="67" name="tx14"/>
            <p:cNvSpPr/>
            <p:nvPr/>
          </p:nvSpPr>
          <p:spPr>
            <a:xfrm>
              <a:off x="7182377" y="5679991"/>
              <a:ext cx="326125" cy="10040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-30%</a:t>
              </a:r>
            </a:p>
          </p:txBody>
        </p:sp>
        <p:sp>
          <p:nvSpPr>
            <p:cNvPr id="68" name="tx15"/>
            <p:cNvSpPr/>
            <p:nvPr/>
          </p:nvSpPr>
          <p:spPr>
            <a:xfrm>
              <a:off x="6673638" y="5679793"/>
              <a:ext cx="326125"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-20%</a:t>
              </a:r>
            </a:p>
          </p:txBody>
        </p:sp>
        <p:sp>
          <p:nvSpPr>
            <p:cNvPr id="69" name="tx16"/>
            <p:cNvSpPr/>
            <p:nvPr/>
          </p:nvSpPr>
          <p:spPr>
            <a:xfrm>
              <a:off x="6164898" y="5680190"/>
              <a:ext cx="326125"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a:t>
              </a:r>
            </a:p>
          </p:txBody>
        </p:sp>
        <p:sp>
          <p:nvSpPr>
            <p:cNvPr id="70" name="tx17"/>
            <p:cNvSpPr/>
            <p:nvPr/>
          </p:nvSpPr>
          <p:spPr>
            <a:xfrm>
              <a:off x="5718266" y="5680190"/>
              <a:ext cx="201910"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0%</a:t>
              </a:r>
            </a:p>
          </p:txBody>
        </p:sp>
        <p:sp>
          <p:nvSpPr>
            <p:cNvPr id="71" name="tx18"/>
            <p:cNvSpPr/>
            <p:nvPr/>
          </p:nvSpPr>
          <p:spPr>
            <a:xfrm>
              <a:off x="5540273" y="5419867"/>
              <a:ext cx="201910"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0%</a:t>
              </a:r>
            </a:p>
          </p:txBody>
        </p:sp>
        <p:sp>
          <p:nvSpPr>
            <p:cNvPr id="72" name="tx19"/>
            <p:cNvSpPr/>
            <p:nvPr/>
          </p:nvSpPr>
          <p:spPr>
            <a:xfrm>
              <a:off x="5540273" y="4748231"/>
              <a:ext cx="201910" cy="99814"/>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5%</a:t>
              </a:r>
            </a:p>
          </p:txBody>
        </p:sp>
        <p:sp>
          <p:nvSpPr>
            <p:cNvPr id="73" name="tx20"/>
            <p:cNvSpPr/>
            <p:nvPr/>
          </p:nvSpPr>
          <p:spPr>
            <a:xfrm>
              <a:off x="5462579" y="4075803"/>
              <a:ext cx="279604" cy="1002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10%</a:t>
              </a:r>
            </a:p>
          </p:txBody>
        </p:sp>
        <p:sp>
          <p:nvSpPr>
            <p:cNvPr id="74" name="tx21"/>
            <p:cNvSpPr/>
            <p:nvPr/>
          </p:nvSpPr>
          <p:spPr>
            <a:xfrm>
              <a:off x="5462579" y="3404167"/>
              <a:ext cx="279604" cy="99814"/>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15%</a:t>
              </a:r>
            </a:p>
          </p:txBody>
        </p:sp>
        <p:sp>
          <p:nvSpPr>
            <p:cNvPr id="75" name="tx22"/>
            <p:cNvSpPr/>
            <p:nvPr/>
          </p:nvSpPr>
          <p:spPr>
            <a:xfrm>
              <a:off x="5462579" y="2731342"/>
              <a:ext cx="279604"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20%</a:t>
              </a:r>
            </a:p>
          </p:txBody>
        </p:sp>
        <p:sp>
          <p:nvSpPr>
            <p:cNvPr id="76" name="tx23"/>
            <p:cNvSpPr/>
            <p:nvPr/>
          </p:nvSpPr>
          <p:spPr>
            <a:xfrm>
              <a:off x="5462579" y="2059310"/>
              <a:ext cx="279604" cy="10060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25%</a:t>
              </a:r>
            </a:p>
          </p:txBody>
        </p:sp>
        <p:sp>
          <p:nvSpPr>
            <p:cNvPr id="77" name="tx24"/>
            <p:cNvSpPr/>
            <p:nvPr/>
          </p:nvSpPr>
          <p:spPr>
            <a:xfrm>
              <a:off x="6393506" y="5859776"/>
              <a:ext cx="1972239" cy="13017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3-year cumulative return VaR95</a:t>
              </a:r>
            </a:p>
          </p:txBody>
        </p:sp>
        <p:sp>
          <p:nvSpPr>
            <p:cNvPr id="78" name="tx25"/>
            <p:cNvSpPr/>
            <p:nvPr/>
          </p:nvSpPr>
          <p:spPr>
            <a:xfrm rot="-5400000">
              <a:off x="4282825" y="3724308"/>
              <a:ext cx="2049933" cy="13116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95959">
                      <a:alpha val="100000"/>
                    </a:srgbClr>
                  </a:solidFill>
                  <a:latin typeface="Helvetica"/>
                  <a:cs typeface="Helvetica"/>
                </a:rPr>
                <a:t>3-year average cumulative return</a:t>
              </a:r>
            </a:p>
          </p:txBody>
        </p:sp>
        <p:sp>
          <p:nvSpPr>
            <p:cNvPr id="79" name="pt26"/>
            <p:cNvSpPr/>
            <p:nvPr/>
          </p:nvSpPr>
          <p:spPr>
            <a:xfrm>
              <a:off x="5854326" y="5195154"/>
              <a:ext cx="62864" cy="62864"/>
            </a:xfrm>
            <a:prstGeom prst="ellipse">
              <a:avLst/>
            </a:prstGeom>
            <a:solidFill>
              <a:srgbClr val="28264B">
                <a:alpha val="100000"/>
              </a:srgbClr>
            </a:solidFill>
            <a:ln w="9525" cap="rnd">
              <a:solidFill>
                <a:srgbClr val="28264B">
                  <a:alpha val="100000"/>
                </a:srgbClr>
              </a:solidFill>
              <a:prstDash val="solid"/>
              <a:round/>
            </a:ln>
          </p:spPr>
          <p:txBody>
            <a:bodyPr/>
            <a:lstStyle/>
            <a:p/>
          </p:txBody>
        </p:sp>
        <p:sp>
          <p:nvSpPr>
            <p:cNvPr id="80" name="tx27"/>
            <p:cNvSpPr/>
            <p:nvPr/>
          </p:nvSpPr>
          <p:spPr>
            <a:xfrm>
              <a:off x="5969578" y="5154021"/>
              <a:ext cx="621010"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28264B">
                      <a:alpha val="100000"/>
                    </a:srgbClr>
                  </a:solidFill>
                  <a:latin typeface="Helvetica"/>
                  <a:cs typeface="Helvetica"/>
                </a:rPr>
                <a:t>US.CASH</a:t>
              </a:r>
            </a:p>
          </p:txBody>
        </p:sp>
        <p:sp>
          <p:nvSpPr>
            <p:cNvPr id="81" name="pt28"/>
            <p:cNvSpPr/>
            <p:nvPr/>
          </p:nvSpPr>
          <p:spPr>
            <a:xfrm>
              <a:off x="6045784" y="5031275"/>
              <a:ext cx="62864" cy="62864"/>
            </a:xfrm>
            <a:prstGeom prst="ellipse">
              <a:avLst/>
            </a:prstGeom>
            <a:solidFill>
              <a:srgbClr val="D12E28">
                <a:alpha val="100000"/>
              </a:srgbClr>
            </a:solidFill>
            <a:ln w="9525" cap="rnd">
              <a:solidFill>
                <a:srgbClr val="D12E28">
                  <a:alpha val="100000"/>
                </a:srgbClr>
              </a:solidFill>
              <a:prstDash val="solid"/>
              <a:round/>
            </a:ln>
          </p:spPr>
          <p:txBody>
            <a:bodyPr/>
            <a:lstStyle/>
            <a:p/>
          </p:txBody>
        </p:sp>
        <p:sp>
          <p:nvSpPr>
            <p:cNvPr id="82" name="tx29"/>
            <p:cNvSpPr/>
            <p:nvPr/>
          </p:nvSpPr>
          <p:spPr>
            <a:xfrm>
              <a:off x="6161037" y="4990142"/>
              <a:ext cx="822920"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D12E28">
                      <a:alpha val="100000"/>
                    </a:srgbClr>
                  </a:solidFill>
                  <a:latin typeface="Helvetica"/>
                  <a:cs typeface="Helvetica"/>
                </a:rPr>
                <a:t>US.GOVT.15</a:t>
              </a:r>
            </a:p>
          </p:txBody>
        </p:sp>
        <p:sp>
          <p:nvSpPr>
            <p:cNvPr id="83" name="pt30"/>
            <p:cNvSpPr/>
            <p:nvPr/>
          </p:nvSpPr>
          <p:spPr>
            <a:xfrm>
              <a:off x="6247300" y="4866093"/>
              <a:ext cx="62864" cy="62864"/>
            </a:xfrm>
            <a:prstGeom prst="ellipse">
              <a:avLst/>
            </a:prstGeom>
            <a:solidFill>
              <a:srgbClr val="878787">
                <a:alpha val="100000"/>
              </a:srgbClr>
            </a:solidFill>
            <a:ln w="9525" cap="rnd">
              <a:solidFill>
                <a:srgbClr val="878787">
                  <a:alpha val="100000"/>
                </a:srgbClr>
              </a:solidFill>
              <a:prstDash val="solid"/>
              <a:round/>
            </a:ln>
          </p:spPr>
          <p:txBody>
            <a:bodyPr/>
            <a:lstStyle/>
            <a:p/>
          </p:txBody>
        </p:sp>
        <p:sp>
          <p:nvSpPr>
            <p:cNvPr id="84" name="tx31"/>
            <p:cNvSpPr/>
            <p:nvPr/>
          </p:nvSpPr>
          <p:spPr>
            <a:xfrm>
              <a:off x="6362553" y="4824960"/>
              <a:ext cx="519986"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878787">
                      <a:alpha val="100000"/>
                    </a:srgbClr>
                  </a:solidFill>
                  <a:latin typeface="Helvetica"/>
                  <a:cs typeface="Helvetica"/>
                </a:rPr>
                <a:t>US.FRN</a:t>
              </a:r>
            </a:p>
          </p:txBody>
        </p:sp>
        <p:sp>
          <p:nvSpPr>
            <p:cNvPr id="85" name="pt32"/>
            <p:cNvSpPr/>
            <p:nvPr/>
          </p:nvSpPr>
          <p:spPr>
            <a:xfrm>
              <a:off x="5898788" y="4948847"/>
              <a:ext cx="62864" cy="62864"/>
            </a:xfrm>
            <a:prstGeom prst="ellipse">
              <a:avLst/>
            </a:prstGeom>
            <a:solidFill>
              <a:srgbClr val="548BE9">
                <a:alpha val="100000"/>
              </a:srgbClr>
            </a:solidFill>
            <a:ln w="9525" cap="rnd">
              <a:solidFill>
                <a:srgbClr val="548BE9">
                  <a:alpha val="100000"/>
                </a:srgbClr>
              </a:solidFill>
              <a:prstDash val="solid"/>
              <a:round/>
            </a:ln>
          </p:spPr>
          <p:txBody>
            <a:bodyPr/>
            <a:lstStyle/>
            <a:p/>
          </p:txBody>
        </p:sp>
        <p:sp>
          <p:nvSpPr>
            <p:cNvPr id="86" name="tx33"/>
            <p:cNvSpPr/>
            <p:nvPr/>
          </p:nvSpPr>
          <p:spPr>
            <a:xfrm>
              <a:off x="6014040" y="4907714"/>
              <a:ext cx="714188"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48BE9">
                      <a:alpha val="100000"/>
                    </a:srgbClr>
                  </a:solidFill>
                  <a:latin typeface="Helvetica"/>
                  <a:cs typeface="Helvetica"/>
                </a:rPr>
                <a:t>US.SUPRA</a:t>
              </a:r>
            </a:p>
          </p:txBody>
        </p:sp>
        <p:sp>
          <p:nvSpPr>
            <p:cNvPr id="87" name="pt34"/>
            <p:cNvSpPr/>
            <p:nvPr/>
          </p:nvSpPr>
          <p:spPr>
            <a:xfrm>
              <a:off x="6216598" y="4741348"/>
              <a:ext cx="62864" cy="62864"/>
            </a:xfrm>
            <a:prstGeom prst="ellipse">
              <a:avLst/>
            </a:prstGeom>
            <a:solidFill>
              <a:srgbClr val="B0B368">
                <a:alpha val="100000"/>
              </a:srgbClr>
            </a:solidFill>
            <a:ln w="9525" cap="rnd">
              <a:solidFill>
                <a:srgbClr val="B0B368">
                  <a:alpha val="100000"/>
                </a:srgbClr>
              </a:solidFill>
              <a:prstDash val="solid"/>
              <a:round/>
            </a:ln>
          </p:spPr>
          <p:txBody>
            <a:bodyPr/>
            <a:lstStyle/>
            <a:p/>
          </p:txBody>
        </p:sp>
        <p:sp>
          <p:nvSpPr>
            <p:cNvPr id="88" name="tx35"/>
            <p:cNvSpPr/>
            <p:nvPr/>
          </p:nvSpPr>
          <p:spPr>
            <a:xfrm>
              <a:off x="6331851" y="4700215"/>
              <a:ext cx="636494"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B0B368">
                      <a:alpha val="100000"/>
                    </a:srgbClr>
                  </a:solidFill>
                  <a:latin typeface="Helvetica"/>
                  <a:cs typeface="Helvetica"/>
                </a:rPr>
                <a:t>US.CORP</a:t>
              </a:r>
            </a:p>
          </p:txBody>
        </p:sp>
        <p:sp>
          <p:nvSpPr>
            <p:cNvPr id="89" name="pt36"/>
            <p:cNvSpPr/>
            <p:nvPr/>
          </p:nvSpPr>
          <p:spPr>
            <a:xfrm>
              <a:off x="6179672" y="4192229"/>
              <a:ext cx="62864" cy="62864"/>
            </a:xfrm>
            <a:prstGeom prst="ellipse">
              <a:avLst/>
            </a:prstGeom>
            <a:solidFill>
              <a:srgbClr val="FFED8F">
                <a:alpha val="100000"/>
              </a:srgbClr>
            </a:solidFill>
            <a:ln w="9525" cap="rnd">
              <a:solidFill>
                <a:srgbClr val="FFED8F">
                  <a:alpha val="100000"/>
                </a:srgbClr>
              </a:solidFill>
              <a:prstDash val="solid"/>
              <a:round/>
            </a:ln>
          </p:spPr>
          <p:txBody>
            <a:bodyPr/>
            <a:lstStyle/>
            <a:p/>
          </p:txBody>
        </p:sp>
        <p:sp>
          <p:nvSpPr>
            <p:cNvPr id="90" name="tx37"/>
            <p:cNvSpPr/>
            <p:nvPr/>
          </p:nvSpPr>
          <p:spPr>
            <a:xfrm>
              <a:off x="6294925" y="4151096"/>
              <a:ext cx="970328"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ED8F">
                      <a:alpha val="100000"/>
                    </a:srgbClr>
                  </a:solidFill>
                  <a:latin typeface="Helvetica"/>
                  <a:cs typeface="Helvetica"/>
                </a:rPr>
                <a:t>CN.GOVT.13.U</a:t>
              </a:r>
            </a:p>
          </p:txBody>
        </p:sp>
        <p:sp>
          <p:nvSpPr>
            <p:cNvPr id="91" name="pt38"/>
            <p:cNvSpPr/>
            <p:nvPr/>
          </p:nvSpPr>
          <p:spPr>
            <a:xfrm>
              <a:off x="6056529" y="5031275"/>
              <a:ext cx="62864" cy="62864"/>
            </a:xfrm>
            <a:prstGeom prst="ellipse">
              <a:avLst/>
            </a:prstGeom>
            <a:solidFill>
              <a:srgbClr val="C6C6C6">
                <a:alpha val="100000"/>
              </a:srgbClr>
            </a:solidFill>
            <a:ln w="9525" cap="rnd">
              <a:solidFill>
                <a:srgbClr val="C6C6C6">
                  <a:alpha val="100000"/>
                </a:srgbClr>
              </a:solidFill>
              <a:prstDash val="solid"/>
              <a:round/>
            </a:ln>
          </p:spPr>
          <p:txBody>
            <a:bodyPr/>
            <a:lstStyle/>
            <a:p/>
          </p:txBody>
        </p:sp>
        <p:sp>
          <p:nvSpPr>
            <p:cNvPr id="92" name="tx39"/>
            <p:cNvSpPr/>
            <p:nvPr/>
          </p:nvSpPr>
          <p:spPr>
            <a:xfrm>
              <a:off x="6171782" y="4990142"/>
              <a:ext cx="970328"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C6C6C6">
                      <a:alpha val="100000"/>
                    </a:srgbClr>
                  </a:solidFill>
                  <a:latin typeface="Helvetica"/>
                  <a:cs typeface="Helvetica"/>
                </a:rPr>
                <a:t>CN.GOVT.13.H</a:t>
              </a:r>
            </a:p>
          </p:txBody>
        </p:sp>
        <p:sp>
          <p:nvSpPr>
            <p:cNvPr id="93" name="pt40"/>
            <p:cNvSpPr/>
            <p:nvPr/>
          </p:nvSpPr>
          <p:spPr>
            <a:xfrm>
              <a:off x="7125039" y="2979650"/>
              <a:ext cx="62864" cy="62864"/>
            </a:xfrm>
            <a:prstGeom prst="ellipse">
              <a:avLst/>
            </a:prstGeom>
            <a:solidFill>
              <a:srgbClr val="A1D5FF">
                <a:alpha val="100000"/>
              </a:srgbClr>
            </a:solidFill>
            <a:ln w="9525" cap="rnd">
              <a:solidFill>
                <a:srgbClr val="A1D5FF">
                  <a:alpha val="100000"/>
                </a:srgbClr>
              </a:solidFill>
              <a:prstDash val="solid"/>
              <a:round/>
            </a:ln>
          </p:spPr>
          <p:txBody>
            <a:bodyPr/>
            <a:lstStyle/>
            <a:p/>
          </p:txBody>
        </p:sp>
        <p:sp>
          <p:nvSpPr>
            <p:cNvPr id="94" name="tx41"/>
            <p:cNvSpPr/>
            <p:nvPr/>
          </p:nvSpPr>
          <p:spPr>
            <a:xfrm>
              <a:off x="7240292" y="2938517"/>
              <a:ext cx="644202"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A1D5FF">
                      <a:alpha val="100000"/>
                    </a:srgbClr>
                  </a:solidFill>
                  <a:latin typeface="Helvetica"/>
                  <a:cs typeface="Helvetica"/>
                </a:rPr>
                <a:t>EMD.USD</a:t>
              </a:r>
            </a:p>
          </p:txBody>
        </p:sp>
        <p:sp>
          <p:nvSpPr>
            <p:cNvPr id="95" name="pt42"/>
            <p:cNvSpPr/>
            <p:nvPr/>
          </p:nvSpPr>
          <p:spPr>
            <a:xfrm>
              <a:off x="8297817" y="2643563"/>
              <a:ext cx="62864" cy="62864"/>
            </a:xfrm>
            <a:prstGeom prst="ellipse">
              <a:avLst/>
            </a:prstGeom>
            <a:solidFill>
              <a:srgbClr val="28264B">
                <a:alpha val="100000"/>
              </a:srgbClr>
            </a:solidFill>
            <a:ln w="9525" cap="rnd">
              <a:solidFill>
                <a:srgbClr val="28264B">
                  <a:alpha val="100000"/>
                </a:srgbClr>
              </a:solidFill>
              <a:prstDash val="solid"/>
              <a:round/>
            </a:ln>
          </p:spPr>
          <p:txBody>
            <a:bodyPr/>
            <a:lstStyle/>
            <a:p/>
          </p:txBody>
        </p:sp>
        <p:sp>
          <p:nvSpPr>
            <p:cNvPr id="96" name="tx43"/>
            <p:cNvSpPr/>
            <p:nvPr/>
          </p:nvSpPr>
          <p:spPr>
            <a:xfrm>
              <a:off x="7810708" y="2597470"/>
              <a:ext cx="434720" cy="11092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28264B">
                      <a:alpha val="100000"/>
                    </a:srgbClr>
                  </a:solidFill>
                  <a:latin typeface="Helvetica"/>
                  <a:cs typeface="Helvetica"/>
                </a:rPr>
                <a:t>US.EQ</a:t>
              </a:r>
            </a:p>
          </p:txBody>
        </p:sp>
        <p:sp>
          <p:nvSpPr>
            <p:cNvPr id="97" name="pt44"/>
            <p:cNvSpPr/>
            <p:nvPr/>
          </p:nvSpPr>
          <p:spPr>
            <a:xfrm>
              <a:off x="8357852" y="2528959"/>
              <a:ext cx="62864" cy="62864"/>
            </a:xfrm>
            <a:prstGeom prst="ellipse">
              <a:avLst/>
            </a:prstGeom>
            <a:solidFill>
              <a:srgbClr val="D12E28">
                <a:alpha val="100000"/>
              </a:srgbClr>
            </a:solidFill>
            <a:ln w="9525" cap="rnd">
              <a:solidFill>
                <a:srgbClr val="D12E28">
                  <a:alpha val="100000"/>
                </a:srgbClr>
              </a:solidFill>
              <a:prstDash val="solid"/>
              <a:round/>
            </a:ln>
          </p:spPr>
          <p:txBody>
            <a:bodyPr/>
            <a:lstStyle/>
            <a:p/>
          </p:txBody>
        </p:sp>
        <p:sp>
          <p:nvSpPr>
            <p:cNvPr id="98" name="tx45"/>
            <p:cNvSpPr/>
            <p:nvPr/>
          </p:nvSpPr>
          <p:spPr>
            <a:xfrm>
              <a:off x="7878452" y="2482866"/>
              <a:ext cx="427012" cy="11092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D12E28">
                      <a:alpha val="100000"/>
                    </a:srgbClr>
                  </a:solidFill>
                  <a:latin typeface="Helvetica"/>
                  <a:cs typeface="Helvetica"/>
                </a:rPr>
                <a:t>GL.EQ</a:t>
              </a:r>
            </a:p>
          </p:txBody>
        </p:sp>
        <p:sp>
          <p:nvSpPr>
            <p:cNvPr id="99" name="pt46"/>
            <p:cNvSpPr/>
            <p:nvPr/>
          </p:nvSpPr>
          <p:spPr>
            <a:xfrm>
              <a:off x="8331754" y="2413817"/>
              <a:ext cx="62864" cy="62864"/>
            </a:xfrm>
            <a:prstGeom prst="ellipse">
              <a:avLst/>
            </a:prstGeom>
            <a:solidFill>
              <a:srgbClr val="878787">
                <a:alpha val="100000"/>
              </a:srgbClr>
            </a:solidFill>
            <a:ln w="9525" cap="rnd">
              <a:solidFill>
                <a:srgbClr val="878787">
                  <a:alpha val="100000"/>
                </a:srgbClr>
              </a:solidFill>
              <a:prstDash val="solid"/>
              <a:round/>
            </a:ln>
          </p:spPr>
          <p:txBody>
            <a:bodyPr/>
            <a:lstStyle/>
            <a:p/>
          </p:txBody>
        </p:sp>
        <p:sp>
          <p:nvSpPr>
            <p:cNvPr id="100" name="tx47"/>
            <p:cNvSpPr/>
            <p:nvPr/>
          </p:nvSpPr>
          <p:spPr>
            <a:xfrm>
              <a:off x="7844646" y="2367724"/>
              <a:ext cx="434720" cy="11092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878787">
                      <a:alpha val="100000"/>
                    </a:srgbClr>
                  </a:solidFill>
                  <a:latin typeface="Helvetica"/>
                  <a:cs typeface="Helvetica"/>
                </a:rPr>
                <a:t>AC.EQ</a:t>
              </a:r>
            </a:p>
          </p:txBody>
        </p:sp>
        <p:sp>
          <p:nvSpPr>
            <p:cNvPr id="101" name="pt48"/>
            <p:cNvSpPr/>
            <p:nvPr/>
          </p:nvSpPr>
          <p:spPr>
            <a:xfrm>
              <a:off x="8842060" y="4192229"/>
              <a:ext cx="62864" cy="62864"/>
            </a:xfrm>
            <a:prstGeom prst="ellipse">
              <a:avLst/>
            </a:prstGeom>
            <a:solidFill>
              <a:srgbClr val="548BE9">
                <a:alpha val="100000"/>
              </a:srgbClr>
            </a:solidFill>
            <a:ln w="9525" cap="rnd">
              <a:solidFill>
                <a:srgbClr val="548BE9">
                  <a:alpha val="100000"/>
                </a:srgbClr>
              </a:solidFill>
              <a:prstDash val="solid"/>
              <a:round/>
            </a:ln>
          </p:spPr>
          <p:txBody>
            <a:bodyPr/>
            <a:lstStyle/>
            <a:p/>
          </p:txBody>
        </p:sp>
        <p:sp>
          <p:nvSpPr>
            <p:cNvPr id="102" name="tx49"/>
            <p:cNvSpPr/>
            <p:nvPr/>
          </p:nvSpPr>
          <p:spPr>
            <a:xfrm>
              <a:off x="8393765" y="4151096"/>
              <a:ext cx="395907" cy="105965"/>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548BE9">
                      <a:alpha val="100000"/>
                    </a:srgbClr>
                  </a:solidFill>
                  <a:latin typeface="Helvetica"/>
                  <a:cs typeface="Helvetica"/>
                </a:rPr>
                <a:t>GOLD</a:t>
              </a:r>
            </a:p>
          </p:txBody>
        </p:sp>
      </p:grpSp>
    </p:spTree>
  </p:cSld>
  <p:clrMapOvr>
    <a:masterClrMapping/>
  </p:clrMapOvr>
</p:sld>
</file>

<file path=ppt/theme/theme1.xml><?xml version="1.0" encoding="utf-8"?>
<a:theme xmlns:a="http://schemas.openxmlformats.org/drawingml/2006/main" name="Office Theme">
  <a:themeElements>
    <a:clrScheme name="CAIM">
      <a:dk1>
        <a:sysClr val="windowText" lastClr="000000"/>
      </a:dk1>
      <a:lt1>
        <a:sysClr val="window" lastClr="FFFFFF"/>
      </a:lt1>
      <a:dk2>
        <a:srgbClr val="1F497D"/>
      </a:dk2>
      <a:lt2>
        <a:srgbClr val="EEECE1"/>
      </a:lt2>
      <a:accent1>
        <a:srgbClr val="28264B"/>
      </a:accent1>
      <a:accent2>
        <a:srgbClr val="D12E28"/>
      </a:accent2>
      <a:accent3>
        <a:srgbClr val="878787"/>
      </a:accent3>
      <a:accent4>
        <a:srgbClr val="548BE9"/>
      </a:accent4>
      <a:accent5>
        <a:srgbClr val="B0B368"/>
      </a:accent5>
      <a:accent6>
        <a:srgbClr val="FFED8F"/>
      </a:accent6>
      <a:hlink>
        <a:srgbClr val="A1D5FF"/>
      </a:hlink>
      <a:folHlink>
        <a:srgbClr val="C6C6C6"/>
      </a:folHlink>
    </a:clrScheme>
    <a:fontScheme name="C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88E5E138-DC31-445E-8373-159A2B532F35}" vid="{72724BF8-B4EC-4B36-A430-812CCC8655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edBy xmlns="http://schemas.microsoft.com/sharepoint/v3">
      <UserInfo>
        <DisplayName/>
        <AccountId xsi:nil="true"/>
        <AccountType/>
      </UserInfo>
    </RatedBy>
    <TaxCatchAll xmlns="021c62b0-9890-41e9-8305-f0a5961398df"/>
    <TaxKeywordTaxHTField xmlns="021c62b0-9890-41e9-8305-f0a5961398df">
      <Terms xmlns="http://schemas.microsoft.com/office/infopath/2007/PartnerControls"/>
    </TaxKeywordTaxHTField>
    <Ratings xmlns="http://schemas.microsoft.com/sharepoint/v3" xsi:nil="true"/>
    <LikedBy xmlns="http://schemas.microsoft.com/sharepoint/v3">
      <UserInfo>
        <DisplayName/>
        <AccountId xsi:nil="true"/>
        <AccountType/>
      </UserInfo>
    </LikedB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054AEE84E7084E8F958703DBD89FC8" ma:contentTypeVersion="21" ma:contentTypeDescription="Create a new document." ma:contentTypeScope="" ma:versionID="e9840e3403498c30ea03c1213eeaec14">
  <xsd:schema xmlns:xsd="http://www.w3.org/2001/XMLSchema" xmlns:xs="http://www.w3.org/2001/XMLSchema" xmlns:p="http://schemas.microsoft.com/office/2006/metadata/properties" xmlns:ns1="http://schemas.microsoft.com/sharepoint/v3" xmlns:ns2="021c62b0-9890-41e9-8305-f0a5961398df" xmlns:ns3="101fed2c-7bad-407b-8586-123b7b05ba5a" targetNamespace="http://schemas.microsoft.com/office/2006/metadata/properties" ma:root="true" ma:fieldsID="7bc3560982ab2c56f0dc75c75226e375" ns1:_="" ns2:_="" ns3:_="">
    <xsd:import namespace="http://schemas.microsoft.com/sharepoint/v3"/>
    <xsd:import namespace="021c62b0-9890-41e9-8305-f0a5961398df"/>
    <xsd:import namespace="101fed2c-7bad-407b-8586-123b7b05ba5a"/>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21c62b0-9890-41e9-8305-f0a5961398df"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755afceb-e9ce-43a4-9218-6e4fe0052354"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a0658bb5-ddb5-48e2-ac09-93b07481e5f7}" ma:internalName="TaxCatchAll" ma:showField="CatchAllData" ma:web="021c62b0-9890-41e9-8305-f0a5961398df">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1fed2c-7bad-407b-8586-123b7b05ba5a" elementFormDefault="qualified">
    <xsd:import namespace="http://schemas.microsoft.com/office/2006/documentManagement/types"/>
    <xsd:import namespace="http://schemas.microsoft.com/office/infopath/2007/PartnerControls"/>
    <xsd:element name="MediaServiceMetadata" ma:index="17" nillable="true" ma:displayName="MediaServiceMetadata" ma:hidden="true" ma:internalName="MediaServiceMetadata" ma:readOnly="true">
      <xsd:simpleType>
        <xsd:restriction base="dms:Note"/>
      </xsd:simpleType>
    </xsd:element>
    <xsd:element name="MediaServiceFastMetadata" ma:index="18" nillable="true" ma:displayName="MediaServiceFastMetadata" ma:hidden="true" ma:internalName="MediaServiceFastMetadata" ma:readOnly="true">
      <xsd:simpleType>
        <xsd:restriction base="dms:Note"/>
      </xsd:simpleType>
    </xsd:element>
    <xsd:element name="MediaServiceAutoTags" ma:index="19" nillable="true" ma:displayName="Tags" ma:internalName="MediaServiceAutoTags"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F754BE-F3B6-417A-B2EF-8997A7BDF39B}">
  <ds:schemaRefs>
    <ds:schemaRef ds:uri="http://schemas.microsoft.com/sharepoint/v3"/>
    <ds:schemaRef ds:uri="http://purl.org/dc/term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101fed2c-7bad-407b-8586-123b7b05ba5a"/>
    <ds:schemaRef ds:uri="021c62b0-9890-41e9-8305-f0a5961398df"/>
    <ds:schemaRef ds:uri="http://www.w3.org/XML/1998/namespace"/>
  </ds:schemaRefs>
</ds:datastoreItem>
</file>

<file path=customXml/itemProps2.xml><?xml version="1.0" encoding="utf-8"?>
<ds:datastoreItem xmlns:ds="http://schemas.openxmlformats.org/officeDocument/2006/customXml" ds:itemID="{2E3F9DE2-FCB2-4E80-9BFC-B89C04193DD5}">
  <ds:schemaRefs>
    <ds:schemaRef ds:uri="http://schemas.microsoft.com/sharepoint/v3/contenttype/forms"/>
  </ds:schemaRefs>
</ds:datastoreItem>
</file>

<file path=customXml/itemProps3.xml><?xml version="1.0" encoding="utf-8"?>
<ds:datastoreItem xmlns:ds="http://schemas.openxmlformats.org/officeDocument/2006/customXml" ds:itemID="{DB6B43A2-2E72-406F-B3AA-766628D358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21c62b0-9890-41e9-8305-f0a5961398df"/>
    <ds:schemaRef ds:uri="101fed2c-7bad-407b-8586-123b7b05ba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CAIM Master A4_v3</Template>
  <TotalTime>141</TotalTime>
  <Words>0</Words>
  <Application>Microsoft Macintosh PowerPoint</Application>
  <PresentationFormat>A4 Paper (210x297 mm)</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Calibri</vt:lpstr>
      <vt:lpstr>Muli</vt:lpstr>
      <vt:lpstr>Muli-ExtraBold</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Grava, Roberts</dc:creator>
  <cp:lastModifiedBy>robertsgrava</cp:lastModifiedBy>
  <cp:revision>27</cp:revision>
  <dcterms:created xsi:type="dcterms:W3CDTF">2020-07-06T14:30:24Z</dcterms:created>
  <dcterms:modified xsi:type="dcterms:W3CDTF">2020-08-03T16:14:40Z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2019-05-31T00:00:00Z</vt:filetime>
  </property>
  <property fmtid="{D5CDD505-2E9C-101B-9397-08002B2CF9AE}" pid="3" name="Creator">
    <vt:lpwstr>Adobe Illustrator CC 23.0 (Macintosh)</vt:lpwstr>
  </property>
  <property fmtid="{D5CDD505-2E9C-101B-9397-08002B2CF9AE}" pid="4" name="LastSaved">
    <vt:filetime>2019-05-31T00:00:00Z</vt:filetime>
  </property>
  <property fmtid="{D5CDD505-2E9C-101B-9397-08002B2CF9AE}" pid="5" name="TaxKeyword">
    <vt:lpwstr/>
  </property>
  <property fmtid="{D5CDD505-2E9C-101B-9397-08002B2CF9AE}" pid="6" name="ContentTypeId">
    <vt:lpwstr>0x010100C6054AEE84E7084E8F958703DBD89FC8</vt:lpwstr>
  </property>
</Properties>
</file>