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467" r:id="rId2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66AC"/>
    <a:srgbClr val="5173C2"/>
    <a:srgbClr val="374D81"/>
    <a:srgbClr val="6691FF"/>
    <a:srgbClr val="384B80"/>
    <a:srgbClr val="374C81"/>
    <a:srgbClr val="F8FF00"/>
    <a:srgbClr val="FBACBA"/>
    <a:srgbClr val="E0ECF7"/>
    <a:srgbClr val="F656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11"/>
    <p:restoredTop sz="88339"/>
  </p:normalViewPr>
  <p:slideViewPr>
    <p:cSldViewPr snapToGrid="0" snapToObjects="1">
      <p:cViewPr>
        <p:scale>
          <a:sx n="162" d="100"/>
          <a:sy n="162" d="100"/>
        </p:scale>
        <p:origin x="1080" y="-3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7" d="100"/>
          <a:sy n="157" d="100"/>
        </p:scale>
        <p:origin x="400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Helvetica Neue Light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1091E-FDCD-4145-A679-1F1A90C0D88A}" type="datetimeFigureOut">
              <a:rPr lang="en-US" smtClean="0">
                <a:latin typeface="Helvetica Neue Light" charset="0"/>
              </a:rPr>
              <a:t>4/24/19</a:t>
            </a:fld>
            <a:endParaRPr lang="en-US" dirty="0">
              <a:latin typeface="Helvetica Neue Light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Helvetica Neue Light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E01AB7-2BE7-BC40-9295-2DB9D2C59213}" type="slidenum">
              <a:rPr lang="en-US" smtClean="0">
                <a:latin typeface="Helvetica Neue Light" charset="0"/>
              </a:rPr>
              <a:t>‹Nº›</a:t>
            </a:fld>
            <a:endParaRPr lang="en-US" dirty="0">
              <a:latin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3004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Helvetica Neue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Helvetica Neue Light" charset="0"/>
              </a:defRPr>
            </a:lvl1pPr>
          </a:lstStyle>
          <a:p>
            <a:fld id="{43C01EC3-0FB3-424E-9D2A-A8BF9B5BD2FE}" type="datetimeFigureOut">
              <a:rPr lang="en-US" smtClean="0"/>
              <a:pPr/>
              <a:t>4/24/19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Helvetica Neue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Helvetica Neue Light" charset="0"/>
              </a:defRPr>
            </a:lvl1pPr>
          </a:lstStyle>
          <a:p>
            <a:fld id="{AF3E5D23-4290-1E4F-BA55-6527BFB9007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642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Helvetica Neue Light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Helvetica Neue Light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Helvetica Neue Light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Helvetica Neue Light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Helvetica Neue Light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E5D23-4290-1E4F-BA55-6527BFB9007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589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B43C-900A-1C44-BF45-66CB67BC66D1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r>
              <a:rPr lang="en-US"/>
              <a:t>Brandon Amos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4212" y="6356349"/>
            <a:ext cx="31555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r>
              <a:rPr lang="en-US"/>
              <a:t>Differentiable Optimization-Based Inference for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974253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Brandon Amos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Differentiable Optimization-Based Inference for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B43C-900A-1C44-BF45-66CB67BC66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236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Brandon Amos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Differentiable Optimization-Based Inference for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B43C-900A-1C44-BF45-66CB67BC66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43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Brandon Amos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Differentiable Optimization-Based Inference for 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B43C-900A-1C44-BF45-66CB67BC66D1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760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r>
              <a:rPr lang="en-US"/>
              <a:t>Brandon Amos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01635" y="6356349"/>
            <a:ext cx="45295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r>
              <a:rPr lang="en-US"/>
              <a:t>Differentiable Optimization-Based Inference for Machine Learning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813B43C-900A-1C44-BF45-66CB67BC66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58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Brandon Amos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Differentiable Optimization-Based Inference for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B43C-900A-1C44-BF45-66CB67BC66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402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Brandon Amos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Differentiable Optimization-Based Inference for Machine 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B43C-900A-1C44-BF45-66CB67BC66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96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Brandon Amos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Differentiable Optimization-Based Inference for Machine Learning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B43C-900A-1C44-BF45-66CB67BC66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75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Brandon Amos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Differentiable Optimization-Based Inference for Machine 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B43C-900A-1C44-BF45-66CB67BC66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02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3873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Brandon Amos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Differentiable Optimization-Based Inference for Machine 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B43C-900A-1C44-BF45-66CB67BC66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7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Brandon Amos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Differentiable Optimization-Based Inference for Machine 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B43C-900A-1C44-BF45-66CB67BC66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57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r>
              <a:rPr lang="en-US"/>
              <a:t>Brandon Amos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4212" y="6356349"/>
            <a:ext cx="31555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r>
              <a:rPr lang="en-US"/>
              <a:t>Differentiable Optimization-Based Inference for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fld id="{F813B43C-900A-1C44-BF45-66CB67BC66D1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221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b="0" i="0" kern="1200">
          <a:solidFill>
            <a:schemeClr val="accent1">
              <a:lumMod val="75000"/>
            </a:schemeClr>
          </a:solidFill>
          <a:latin typeface="Helvetica Neue Bold Condensed"/>
          <a:ea typeface="+mj-ea"/>
          <a:cs typeface="Helvetica Neue Bold Condensed"/>
        </a:defRPr>
      </a:lvl1pPr>
    </p:titleStyle>
    <p:bodyStyle>
      <a:lvl1pPr marL="0" indent="0" algn="l" defTabSz="457200" rtl="0" eaLnBrk="1" latinLnBrk="0" hangingPunct="1">
        <a:spcBef>
          <a:spcPts val="2800"/>
        </a:spcBef>
        <a:buFontTx/>
        <a:buNone/>
        <a:defRPr sz="2000" b="0" i="0" kern="1200">
          <a:solidFill>
            <a:schemeClr val="tx1"/>
          </a:solidFill>
          <a:latin typeface="Helvetica Neue Light"/>
          <a:ea typeface="+mn-ea"/>
          <a:cs typeface="Helvetica Neue Light"/>
        </a:defRPr>
      </a:lvl1pPr>
      <a:lvl2pPr marL="457200" indent="0" algn="l" defTabSz="457200" rtl="0" eaLnBrk="1" latinLnBrk="0" hangingPunct="1">
        <a:spcBef>
          <a:spcPts val="0"/>
        </a:spcBef>
        <a:buFont typeface="Arial"/>
        <a:buNone/>
        <a:defRPr sz="2000" b="0" i="0" kern="1200">
          <a:solidFill>
            <a:schemeClr val="tx1"/>
          </a:solidFill>
          <a:latin typeface="Helvetica Neue Light"/>
          <a:ea typeface="+mn-ea"/>
          <a:cs typeface="Helvetica Neue Light"/>
        </a:defRPr>
      </a:lvl2pPr>
      <a:lvl3pPr marL="914400" indent="0" algn="l" defTabSz="457200" rtl="0" eaLnBrk="1" latinLnBrk="0" hangingPunct="1">
        <a:spcBef>
          <a:spcPct val="20000"/>
        </a:spcBef>
        <a:buFont typeface="Lucida Grande"/>
        <a:buNone/>
        <a:defRPr sz="2000" b="0" i="0" kern="1200">
          <a:solidFill>
            <a:schemeClr val="tx1"/>
          </a:solidFill>
          <a:latin typeface="Helvetica Neue Light"/>
          <a:ea typeface="+mn-ea"/>
          <a:cs typeface="Helvetica Neue Light"/>
        </a:defRPr>
      </a:lvl3pPr>
      <a:lvl4pPr marL="1371600" indent="0" algn="l" defTabSz="457200" rtl="0" eaLnBrk="1" latinLnBrk="0" hangingPunct="1">
        <a:spcBef>
          <a:spcPct val="20000"/>
        </a:spcBef>
        <a:buFont typeface="Wingdings" charset="2"/>
        <a:buNone/>
        <a:defRPr sz="2000" b="0" i="0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2000" b="0" i="0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5CBBC13F-3C3F-124F-AF6E-9B93B09661F6}"/>
              </a:ext>
            </a:extLst>
          </p:cNvPr>
          <p:cNvSpPr/>
          <p:nvPr/>
        </p:nvSpPr>
        <p:spPr>
          <a:xfrm>
            <a:off x="2672951" y="1220885"/>
            <a:ext cx="2779545" cy="3114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A36702-930A-3649-9E12-ADB74FD7C8F5}"/>
              </a:ext>
            </a:extLst>
          </p:cNvPr>
          <p:cNvSpPr txBox="1"/>
          <p:nvPr/>
        </p:nvSpPr>
        <p:spPr>
          <a:xfrm>
            <a:off x="1584425" y="1226989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F308D7-C45F-3E40-9809-EE9139AB0E5C}"/>
              </a:ext>
            </a:extLst>
          </p:cNvPr>
          <p:cNvSpPr/>
          <p:nvPr/>
        </p:nvSpPr>
        <p:spPr>
          <a:xfrm>
            <a:off x="2672950" y="1220885"/>
            <a:ext cx="2779546" cy="96417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F75F5B-F516-2D41-9683-8F216A050EB9}"/>
              </a:ext>
            </a:extLst>
          </p:cNvPr>
          <p:cNvSpPr/>
          <p:nvPr/>
        </p:nvSpPr>
        <p:spPr>
          <a:xfrm>
            <a:off x="174479" y="1455648"/>
            <a:ext cx="834606" cy="376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Inputs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15D6A35D-8D85-E640-96D5-FD7F584E6AFC}"/>
              </a:ext>
            </a:extLst>
          </p:cNvPr>
          <p:cNvSpPr/>
          <p:nvPr/>
        </p:nvSpPr>
        <p:spPr>
          <a:xfrm>
            <a:off x="1089026" y="1492338"/>
            <a:ext cx="510209" cy="28575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D761A194-370F-F246-8C87-472451F11889}"/>
              </a:ext>
            </a:extLst>
          </p:cNvPr>
          <p:cNvSpPr/>
          <p:nvPr/>
        </p:nvSpPr>
        <p:spPr>
          <a:xfrm>
            <a:off x="2023683" y="1489303"/>
            <a:ext cx="510209" cy="28575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807232A-8DCB-9842-9079-D0F0654F3BB3}"/>
              </a:ext>
            </a:extLst>
          </p:cNvPr>
          <p:cNvSpPr/>
          <p:nvPr/>
        </p:nvSpPr>
        <p:spPr>
          <a:xfrm>
            <a:off x="7047215" y="1458738"/>
            <a:ext cx="1384061" cy="376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Loss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132DC9A0-FC4B-1948-BFA7-5DCA5DAFB3B4}"/>
              </a:ext>
            </a:extLst>
          </p:cNvPr>
          <p:cNvSpPr txBox="1">
            <a:spLocks/>
          </p:cNvSpPr>
          <p:nvPr/>
        </p:nvSpPr>
        <p:spPr>
          <a:xfrm>
            <a:off x="2643536" y="1226989"/>
            <a:ext cx="2660859" cy="333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2800"/>
              </a:spcBef>
              <a:buFontTx/>
              <a:buNone/>
              <a:defRPr sz="20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Lucida Grande"/>
              <a:buNone/>
              <a:defRPr sz="20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0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500" b="1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cvxpy</a:t>
            </a:r>
            <a:r>
              <a:rPr lang="en-US" sz="1500" b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optimization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Subtitle 2">
                <a:extLst>
                  <a:ext uri="{FF2B5EF4-FFF2-40B4-BE49-F238E27FC236}">
                    <a16:creationId xmlns:a16="http://schemas.microsoft.com/office/drawing/2014/main" id="{E1F06D6D-6AF8-A14E-A37B-022410B564C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72949" y="1532323"/>
                <a:ext cx="2776064" cy="6527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457200" rtl="0" eaLnBrk="1" latinLnBrk="0" hangingPunct="1">
                  <a:spcBef>
                    <a:spcPts val="2800"/>
                  </a:spcBef>
                  <a:buFontTx/>
                  <a:buNone/>
                  <a:defRPr sz="2000" b="0" i="0" kern="1200">
                    <a:solidFill>
                      <a:schemeClr val="tx1"/>
                    </a:solidFill>
                    <a:latin typeface="Helvetica Neue Light"/>
                    <a:ea typeface="+mn-ea"/>
                    <a:cs typeface="Helvetica Neue Light"/>
                  </a:defRPr>
                </a:lvl1pPr>
                <a:lvl2pPr marL="457200" indent="0" algn="l" defTabSz="457200" rtl="0" eaLnBrk="1" latinLnBrk="0" hangingPunct="1">
                  <a:spcBef>
                    <a:spcPts val="0"/>
                  </a:spcBef>
                  <a:buFont typeface="Arial"/>
                  <a:buNone/>
                  <a:defRPr sz="2000" b="0" i="0" kern="1200">
                    <a:solidFill>
                      <a:schemeClr val="tx1"/>
                    </a:solidFill>
                    <a:latin typeface="Helvetica Neue Light"/>
                    <a:ea typeface="+mn-ea"/>
                    <a:cs typeface="Helvetica Neue Light"/>
                  </a:defRPr>
                </a:lvl2pPr>
                <a:lvl3pPr marL="914400" indent="0" algn="l" defTabSz="457200" rtl="0" eaLnBrk="1" latinLnBrk="0" hangingPunct="1">
                  <a:spcBef>
                    <a:spcPct val="20000"/>
                  </a:spcBef>
                  <a:buFont typeface="Lucida Grande"/>
                  <a:buNone/>
                  <a:defRPr sz="2000" b="0" i="0" kern="1200">
                    <a:solidFill>
                      <a:schemeClr val="tx1"/>
                    </a:solidFill>
                    <a:latin typeface="Helvetica Neue Light"/>
                    <a:ea typeface="+mn-ea"/>
                    <a:cs typeface="Helvetica Neue Light"/>
                  </a:defRPr>
                </a:lvl3pPr>
                <a:lvl4pPr marL="1371600" indent="0" algn="l" defTabSz="457200" rtl="0" eaLnBrk="1" latinLnBrk="0" hangingPunct="1">
                  <a:spcBef>
                    <a:spcPct val="20000"/>
                  </a:spcBef>
                  <a:buFont typeface="Wingdings" charset="2"/>
                  <a:buNone/>
                  <a:defRPr sz="2000" b="0" i="0" kern="1200">
                    <a:solidFill>
                      <a:schemeClr val="tx1"/>
                    </a:solidFill>
                    <a:latin typeface="Helvetica Neue Light"/>
                    <a:ea typeface="+mn-ea"/>
                    <a:cs typeface="Helvetica Neue Light"/>
                  </a:defRPr>
                </a:lvl4pPr>
                <a:lvl5pPr marL="1828800" indent="0" algn="l" defTabSz="457200" rtl="0" eaLnBrk="1" latinLnBrk="0" hangingPunct="1">
                  <a:spcBef>
                    <a:spcPts val="0"/>
                  </a:spcBef>
                  <a:buFont typeface="Arial"/>
                  <a:buNone/>
                  <a:defRPr sz="2000" b="0" i="0" kern="1200">
                    <a:solidFill>
                      <a:schemeClr val="tx1"/>
                    </a:solidFill>
                    <a:latin typeface="Helvetica Neue Light"/>
                    <a:ea typeface="+mn-ea"/>
                    <a:cs typeface="Helvetica Neue Light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  <a:ea typeface="CMU Sans Serif Medium" panose="02000603000000000000" pitchFamily="2" charset="0"/>
                              <a:cs typeface="CMU Sans Serif Medium" panose="02000603000000000000" pitchFamily="2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  <a:ea typeface="CMU Sans Serif Medium" panose="02000603000000000000" pitchFamily="2" charset="0"/>
                              <a:cs typeface="CMU Sans Serif Medium" panose="02000603000000000000" pitchFamily="2" charset="0"/>
                            </a:rPr>
                            <m:t>𝑧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  <a:ea typeface="CMU Sans Serif Medium" panose="02000603000000000000" pitchFamily="2" charset="0"/>
                              <a:cs typeface="CMU Sans Serif Medium" panose="02000603000000000000" pitchFamily="2" charset="0"/>
                            </a:rPr>
                            <m:t>𝑖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  <a:ea typeface="CMU Sans Serif Medium" panose="02000603000000000000" pitchFamily="2" charset="0"/>
                              <a:cs typeface="CMU Sans Serif Medium" panose="02000603000000000000" pitchFamily="2" charset="0"/>
                            </a:rPr>
                            <m:t>+1</m:t>
                          </m:r>
                        </m:sub>
                      </m:sSub>
                      <m:r>
                        <a:rPr lang="en-US" sz="1500" b="0" i="1" smtClean="0">
                          <a:latin typeface="Cambria Math" panose="02040503050406030204" pitchFamily="18" charset="0"/>
                          <a:ea typeface="CMU Sans Serif Medium" panose="02000603000000000000" pitchFamily="2" charset="0"/>
                          <a:cs typeface="CMU Sans Serif Medium" panose="02000603000000000000" pitchFamily="2" charset="0"/>
                        </a:rPr>
                        <m:t>=</m:t>
                      </m:r>
                      <m:func>
                        <m:funcPr>
                          <m:ctrlPr>
                            <a:rPr lang="en-US" sz="1500" b="0" i="1" smtClean="0">
                              <a:latin typeface="Cambria Math" panose="02040503050406030204" pitchFamily="18" charset="0"/>
                              <a:ea typeface="CMU Sans Serif Medium" panose="02000603000000000000" pitchFamily="2" charset="0"/>
                              <a:cs typeface="CMU Sans Serif Medium" panose="02000603000000000000" pitchFamily="2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500" b="0" i="1" smtClean="0">
                                  <a:latin typeface="Cambria Math" panose="02040503050406030204" pitchFamily="18" charset="0"/>
                                  <a:ea typeface="CMU Sans Serif Medium" panose="02000603000000000000" pitchFamily="2" charset="0"/>
                                  <a:cs typeface="CMU Sans Serif Medium" panose="02000603000000000000" pitchFamily="2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500" b="0" i="0" smtClean="0">
                                  <a:latin typeface="Cambria Math" panose="02040503050406030204" pitchFamily="18" charset="0"/>
                                  <a:ea typeface="CMU Sans Serif Medium" panose="02000603000000000000" pitchFamily="2" charset="0"/>
                                  <a:cs typeface="CMU Sans Serif Medium" panose="02000603000000000000" pitchFamily="2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  <a:ea typeface="CMU Sans Serif Medium" panose="02000603000000000000" pitchFamily="2" charset="0"/>
                                  <a:cs typeface="CMU Sans Serif Medium" panose="02000603000000000000" pitchFamily="2" charset="0"/>
                                </a:rPr>
                                <m:t>𝑧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1500" b="0" i="1" smtClean="0">
                                  <a:latin typeface="Cambria Math" panose="02040503050406030204" pitchFamily="18" charset="0"/>
                                  <a:ea typeface="CMU Sans Serif Medium" panose="02000603000000000000" pitchFamily="2" charset="0"/>
                                  <a:cs typeface="CMU Sans Serif Medium" panose="02000603000000000000" pitchFamily="2" charset="0"/>
                                </a:rPr>
                              </m:ctrlPr>
                            </m:sSubPr>
                            <m:e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  <a:ea typeface="CMU Sans Serif Medium" panose="02000603000000000000" pitchFamily="2" charset="0"/>
                                  <a:cs typeface="CMU Sans Serif Medium" panose="02000603000000000000" pitchFamily="2" charset="0"/>
                                </a:rPr>
                                <m:t> </m:t>
                              </m:r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  <a:ea typeface="CMU Sans Serif Medium" panose="02000603000000000000" pitchFamily="2" charset="0"/>
                                  <a:cs typeface="CMU Sans Serif Medium" panose="02000603000000000000" pitchFamily="2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  <a:ea typeface="CMU Sans Serif Medium" panose="02000603000000000000" pitchFamily="2" charset="0"/>
                                  <a:cs typeface="CMU Sans Serif Medium" panose="02000603000000000000" pitchFamily="2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sz="1500" b="0" i="1" smtClean="0">
                              <a:latin typeface="Cambria Math" panose="02040503050406030204" pitchFamily="18" charset="0"/>
                              <a:ea typeface="CMU Sans Serif Medium" panose="02000603000000000000" pitchFamily="2" charset="0"/>
                              <a:cs typeface="CMU Sans Serif Medium" panose="02000603000000000000" pitchFamily="2" charset="0"/>
                            </a:rPr>
                            <m:t>(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  <a:ea typeface="CMU Sans Serif Medium" panose="02000603000000000000" pitchFamily="2" charset="0"/>
                              <a:cs typeface="CMU Sans Serif Medium" panose="02000603000000000000" pitchFamily="2" charset="0"/>
                            </a:rPr>
                            <m:t>𝑧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  <a:ea typeface="CMU Sans Serif Medium" panose="02000603000000000000" pitchFamily="2" charset="0"/>
                              <a:cs typeface="CMU Sans Serif Medium" panose="02000603000000000000" pitchFamily="2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500" b="0" i="1" smtClean="0">
                                  <a:latin typeface="Cambria Math" panose="02040503050406030204" pitchFamily="18" charset="0"/>
                                  <a:ea typeface="CMU Sans Serif Medium" panose="02000603000000000000" pitchFamily="2" charset="0"/>
                                  <a:cs typeface="CMU Sans Serif Medium" panose="02000603000000000000" pitchFamily="2" charset="0"/>
                                </a:rPr>
                              </m:ctrlPr>
                            </m:sSubPr>
                            <m:e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  <a:ea typeface="CMU Sans Serif Medium" panose="02000603000000000000" pitchFamily="2" charset="0"/>
                                  <a:cs typeface="CMU Sans Serif Medium" panose="02000603000000000000" pitchFamily="2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  <a:ea typeface="CMU Sans Serif Medium" panose="02000603000000000000" pitchFamily="2" charset="0"/>
                                  <a:cs typeface="CMU Sans Serif Medium" panose="02000603000000000000" pitchFamily="2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500" b="0" i="1" smtClean="0">
                              <a:latin typeface="Cambria Math" panose="02040503050406030204" pitchFamily="18" charset="0"/>
                              <a:ea typeface="CMU Sans Serif Medium" panose="02000603000000000000" pitchFamily="2" charset="0"/>
                              <a:cs typeface="CMU Sans Serif Medium" panose="02000603000000000000" pitchFamily="2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br>
                  <a:rPr lang="en-US" sz="1500" b="0" i="1" dirty="0">
                    <a:latin typeface="Cambria Math" panose="02040503050406030204" pitchFamily="18" charset="0"/>
                    <a:ea typeface="CMU Sans Serif Medium" panose="02000603000000000000" pitchFamily="2" charset="0"/>
                    <a:cs typeface="CMU Sans Serif Medium" panose="02000603000000000000" pitchFamily="2" charset="0"/>
                  </a:rPr>
                </a:br>
                <a:r>
                  <a:rPr lang="en-US" sz="1500" b="0" i="1" dirty="0">
                    <a:latin typeface="Cambria Math" panose="02040503050406030204" pitchFamily="18" charset="0"/>
                    <a:ea typeface="CMU Sans Serif Medium" panose="02000603000000000000" pitchFamily="2" charset="0"/>
                    <a:cs typeface="CMU Sans Serif Medium" panose="02000603000000000000" pitchFamily="2" charset="0"/>
                  </a:rPr>
                  <a:t>                         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500" b="0" i="0" smtClean="0">
                        <a:latin typeface="Cambria Math" panose="02040503050406030204" pitchFamily="18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rPr>
                      <m:t>s</m:t>
                    </m:r>
                    <m:r>
                      <m:rPr>
                        <m:nor/>
                      </m:rPr>
                      <a:rPr lang="en-US" sz="1500" b="0" i="0" smtClean="0">
                        <a:latin typeface="Cambria Math" panose="02040503050406030204" pitchFamily="18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rPr>
                      <m:t>.</m:t>
                    </m:r>
                    <m:r>
                      <m:rPr>
                        <m:nor/>
                      </m:rPr>
                      <a:rPr lang="en-US" sz="1500" b="0" i="0" smtClean="0">
                        <a:latin typeface="Cambria Math" panose="02040503050406030204" pitchFamily="18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rPr>
                      <m:t>t</m:t>
                    </m:r>
                    <m:r>
                      <m:rPr>
                        <m:nor/>
                      </m:rPr>
                      <a:rPr lang="en-US" sz="1500" b="0" i="0" smtClean="0">
                        <a:latin typeface="Cambria Math" panose="02040503050406030204" pitchFamily="18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rPr>
                      <m:t>.  </m:t>
                    </m:r>
                    <m:r>
                      <a:rPr lang="en-US" sz="1500" b="0" i="1" smtClean="0">
                        <a:latin typeface="Cambria Math" panose="02040503050406030204" pitchFamily="18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rPr>
                      <m:t>𝑧</m:t>
                    </m:r>
                    <m:r>
                      <a:rPr lang="en-US" sz="1500" b="0" i="1" smtClean="0">
                        <a:latin typeface="Cambria Math" panose="02040503050406030204" pitchFamily="18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rPr>
                      <m:t>∈</m:t>
                    </m:r>
                    <m:sSub>
                      <m:sSubPr>
                        <m:ctrlPr>
                          <a:rPr lang="en-US" sz="1500" b="0" i="1" smtClean="0">
                            <a:latin typeface="Cambria Math" panose="02040503050406030204" pitchFamily="18" charset="0"/>
                            <a:ea typeface="CMU Sans Serif Medium" panose="02000603000000000000" pitchFamily="2" charset="0"/>
                            <a:cs typeface="CMU Sans Serif Medium" panose="02000603000000000000" pitchFamily="2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ans Serif Medium" panose="02000603000000000000" pitchFamily="2" charset="0"/>
                          </a:rPr>
                          <m:t>∁</m:t>
                        </m:r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  <a:ea typeface="CMU Sans Serif Medium" panose="02000603000000000000" pitchFamily="2" charset="0"/>
                            <a:cs typeface="CMU Sans Serif Medium" panose="02000603000000000000" pitchFamily="2" charset="0"/>
                          </a:rPr>
                          <m:t>𝜃</m:t>
                        </m:r>
                      </m:sub>
                    </m:sSub>
                    <m:r>
                      <a:rPr lang="en-US" sz="1500" b="0" i="1" smtClean="0">
                        <a:latin typeface="Cambria Math" panose="02040503050406030204" pitchFamily="18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rPr>
                      <m:t>(</m:t>
                    </m:r>
                    <m:sSub>
                      <m:sSubPr>
                        <m:ctrlPr>
                          <a:rPr lang="en-US" sz="1500" b="0" i="1" smtClean="0">
                            <a:latin typeface="Cambria Math" panose="02040503050406030204" pitchFamily="18" charset="0"/>
                            <a:ea typeface="CMU Sans Serif Medium" panose="02000603000000000000" pitchFamily="2" charset="0"/>
                            <a:cs typeface="CMU Sans Serif Medium" panose="02000603000000000000" pitchFamily="2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  <a:ea typeface="CMU Sans Serif Medium" panose="02000603000000000000" pitchFamily="2" charset="0"/>
                            <a:cs typeface="CMU Sans Serif Medium" panose="02000603000000000000" pitchFamily="2" charset="0"/>
                          </a:rPr>
                          <m:t>𝑧</m:t>
                        </m:r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  <a:ea typeface="CMU Sans Serif Medium" panose="02000603000000000000" pitchFamily="2" charset="0"/>
                            <a:cs typeface="CMU Sans Serif Medium" panose="02000603000000000000" pitchFamily="2" charset="0"/>
                          </a:rPr>
                          <m:t>𝑖</m:t>
                        </m:r>
                      </m:sub>
                    </m:sSub>
                    <m:r>
                      <a:rPr lang="en-US" sz="1500" b="0" i="1" smtClean="0">
                        <a:latin typeface="Cambria Math" panose="02040503050406030204" pitchFamily="18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rPr>
                      <m:t>)</m:t>
                    </m:r>
                  </m:oMath>
                </a14:m>
                <a:endParaRPr lang="en-US" sz="1500" dirty="0">
                  <a:latin typeface="CMU Sans Serif Medium" panose="02000603000000000000" pitchFamily="2" charset="0"/>
                  <a:ea typeface="CMU Sans Serif Medium" panose="02000603000000000000" pitchFamily="2" charset="0"/>
                  <a:cs typeface="CMU Sans Serif Medium" panose="02000603000000000000" pitchFamily="2" charset="0"/>
                </a:endParaRPr>
              </a:p>
            </p:txBody>
          </p:sp>
        </mc:Choice>
        <mc:Fallback xmlns="">
          <p:sp>
            <p:nvSpPr>
              <p:cNvPr id="25" name="Subtitle 2">
                <a:extLst>
                  <a:ext uri="{FF2B5EF4-FFF2-40B4-BE49-F238E27FC236}">
                    <a16:creationId xmlns:a16="http://schemas.microsoft.com/office/drawing/2014/main" id="{E1F06D6D-6AF8-A14E-A37B-022410B56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949" y="1532323"/>
                <a:ext cx="2776064" cy="652737"/>
              </a:xfrm>
              <a:prstGeom prst="rect">
                <a:avLst/>
              </a:prstGeom>
              <a:blipFill>
                <a:blip r:embed="rId3"/>
                <a:stretch>
                  <a:fillRect b="-5769"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Subtitle 2">
            <a:extLst>
              <a:ext uri="{FF2B5EF4-FFF2-40B4-BE49-F238E27FC236}">
                <a16:creationId xmlns:a16="http://schemas.microsoft.com/office/drawing/2014/main" id="{036EFAE5-7ABB-224C-8952-7AA10FEBE7A8}"/>
              </a:ext>
            </a:extLst>
          </p:cNvPr>
          <p:cNvSpPr txBox="1">
            <a:spLocks/>
          </p:cNvSpPr>
          <p:nvPr/>
        </p:nvSpPr>
        <p:spPr>
          <a:xfrm>
            <a:off x="5561922" y="1007723"/>
            <a:ext cx="1457505" cy="3208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2800"/>
              </a:spcBef>
              <a:buFontTx/>
              <a:buNone/>
              <a:defRPr sz="20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Lucida Grande"/>
              <a:buNone/>
              <a:defRPr sz="20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0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5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Backprop</a:t>
            </a: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A2422804-73BC-F14F-88EE-B32ED8848C2A}"/>
              </a:ext>
            </a:extLst>
          </p:cNvPr>
          <p:cNvSpPr/>
          <p:nvPr/>
        </p:nvSpPr>
        <p:spPr>
          <a:xfrm>
            <a:off x="1009086" y="1034254"/>
            <a:ext cx="6013037" cy="438945"/>
          </a:xfrm>
          <a:custGeom>
            <a:avLst/>
            <a:gdLst>
              <a:gd name="connsiteX0" fmla="*/ 2732567 w 2732567"/>
              <a:gd name="connsiteY0" fmla="*/ 0 h 39066"/>
              <a:gd name="connsiteX1" fmla="*/ 0 w 2732567"/>
              <a:gd name="connsiteY1" fmla="*/ 10632 h 39066"/>
              <a:gd name="connsiteX0" fmla="*/ 2732567 w 2732567"/>
              <a:gd name="connsiteY0" fmla="*/ 122162 h 132794"/>
              <a:gd name="connsiteX1" fmla="*/ 0 w 2732567"/>
              <a:gd name="connsiteY1" fmla="*/ 132794 h 132794"/>
              <a:gd name="connsiteX0" fmla="*/ 2732567 w 2732567"/>
              <a:gd name="connsiteY0" fmla="*/ 202324 h 212956"/>
              <a:gd name="connsiteX1" fmla="*/ 0 w 2732567"/>
              <a:gd name="connsiteY1" fmla="*/ 212956 h 212956"/>
              <a:gd name="connsiteX0" fmla="*/ 2732567 w 2732567"/>
              <a:gd name="connsiteY0" fmla="*/ 178183 h 188815"/>
              <a:gd name="connsiteX1" fmla="*/ 0 w 2732567"/>
              <a:gd name="connsiteY1" fmla="*/ 188815 h 188815"/>
              <a:gd name="connsiteX0" fmla="*/ 2732567 w 2732567"/>
              <a:gd name="connsiteY0" fmla="*/ 166712 h 177344"/>
              <a:gd name="connsiteX1" fmla="*/ 0 w 2732567"/>
              <a:gd name="connsiteY1" fmla="*/ 177344 h 177344"/>
              <a:gd name="connsiteX0" fmla="*/ 2732567 w 2732567"/>
              <a:gd name="connsiteY0" fmla="*/ 138335 h 148967"/>
              <a:gd name="connsiteX1" fmla="*/ 0 w 2732567"/>
              <a:gd name="connsiteY1" fmla="*/ 148967 h 148967"/>
              <a:gd name="connsiteX0" fmla="*/ 2740628 w 2740628"/>
              <a:gd name="connsiteY0" fmla="*/ 140397 h 147097"/>
              <a:gd name="connsiteX1" fmla="*/ 0 w 2740628"/>
              <a:gd name="connsiteY1" fmla="*/ 147097 h 147097"/>
              <a:gd name="connsiteX0" fmla="*/ 2740628 w 2740628"/>
              <a:gd name="connsiteY0" fmla="*/ 168628 h 175328"/>
              <a:gd name="connsiteX1" fmla="*/ 0 w 2740628"/>
              <a:gd name="connsiteY1" fmla="*/ 175328 h 175328"/>
              <a:gd name="connsiteX0" fmla="*/ 2740628 w 2740628"/>
              <a:gd name="connsiteY0" fmla="*/ 152727 h 159427"/>
              <a:gd name="connsiteX1" fmla="*/ 0 w 2740628"/>
              <a:gd name="connsiteY1" fmla="*/ 159427 h 159427"/>
              <a:gd name="connsiteX0" fmla="*/ 2740628 w 2740628"/>
              <a:gd name="connsiteY0" fmla="*/ 165231 h 171931"/>
              <a:gd name="connsiteX1" fmla="*/ 0 w 2740628"/>
              <a:gd name="connsiteY1" fmla="*/ 171931 h 171931"/>
              <a:gd name="connsiteX0" fmla="*/ 2740628 w 2740628"/>
              <a:gd name="connsiteY0" fmla="*/ 175976 h 182676"/>
              <a:gd name="connsiteX1" fmla="*/ 0 w 2740628"/>
              <a:gd name="connsiteY1" fmla="*/ 182676 h 182676"/>
              <a:gd name="connsiteX0" fmla="*/ 2740628 w 2740628"/>
              <a:gd name="connsiteY0" fmla="*/ 154694 h 161394"/>
              <a:gd name="connsiteX1" fmla="*/ 0 w 2740628"/>
              <a:gd name="connsiteY1" fmla="*/ 161394 h 161394"/>
              <a:gd name="connsiteX0" fmla="*/ 2740628 w 2740628"/>
              <a:gd name="connsiteY0" fmla="*/ 135455 h 142155"/>
              <a:gd name="connsiteX1" fmla="*/ 0 w 2740628"/>
              <a:gd name="connsiteY1" fmla="*/ 142155 h 142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40628" h="142155">
                <a:moveTo>
                  <a:pt x="2740628" y="135455"/>
                </a:moveTo>
                <a:cubicBezTo>
                  <a:pt x="1390202" y="-38436"/>
                  <a:pt x="1401985" y="-54045"/>
                  <a:pt x="0" y="142155"/>
                </a:cubicBezTo>
              </a:path>
            </a:pathLst>
          </a:custGeom>
          <a:noFill/>
          <a:ln w="25400" cap="rnd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9">
            <a:extLst>
              <a:ext uri="{FF2B5EF4-FFF2-40B4-BE49-F238E27FC236}">
                <a16:creationId xmlns:a16="http://schemas.microsoft.com/office/drawing/2014/main" id="{1BF47DDD-ACAF-A048-AB91-54214628488B}"/>
              </a:ext>
            </a:extLst>
          </p:cNvPr>
          <p:cNvSpPr txBox="1"/>
          <p:nvPr/>
        </p:nvSpPr>
        <p:spPr>
          <a:xfrm>
            <a:off x="6022821" y="1226777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28" name="Right Arrow 15">
            <a:extLst>
              <a:ext uri="{FF2B5EF4-FFF2-40B4-BE49-F238E27FC236}">
                <a16:creationId xmlns:a16="http://schemas.microsoft.com/office/drawing/2014/main" id="{010F10DF-918F-6E44-8FBB-45005EA072F7}"/>
              </a:ext>
            </a:extLst>
          </p:cNvPr>
          <p:cNvSpPr/>
          <p:nvPr/>
        </p:nvSpPr>
        <p:spPr>
          <a:xfrm>
            <a:off x="5527422" y="1492126"/>
            <a:ext cx="510209" cy="28575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17">
            <a:extLst>
              <a:ext uri="{FF2B5EF4-FFF2-40B4-BE49-F238E27FC236}">
                <a16:creationId xmlns:a16="http://schemas.microsoft.com/office/drawing/2014/main" id="{97F91807-7BD7-B849-85AF-A445BFFBCBB2}"/>
              </a:ext>
            </a:extLst>
          </p:cNvPr>
          <p:cNvSpPr/>
          <p:nvPr/>
        </p:nvSpPr>
        <p:spPr>
          <a:xfrm>
            <a:off x="6462079" y="1489091"/>
            <a:ext cx="510209" cy="28575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1">
            <a:extLst>
              <a:ext uri="{FF2B5EF4-FFF2-40B4-BE49-F238E27FC236}">
                <a16:creationId xmlns:a16="http://schemas.microsoft.com/office/drawing/2014/main" id="{87B1295A-52F4-5747-B831-684A0949052B}"/>
              </a:ext>
            </a:extLst>
          </p:cNvPr>
          <p:cNvSpPr/>
          <p:nvPr/>
        </p:nvSpPr>
        <p:spPr>
          <a:xfrm>
            <a:off x="865713" y="2581833"/>
            <a:ext cx="6934456" cy="13359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2" name="Right Arrow 17">
            <a:extLst>
              <a:ext uri="{FF2B5EF4-FFF2-40B4-BE49-F238E27FC236}">
                <a16:creationId xmlns:a16="http://schemas.microsoft.com/office/drawing/2014/main" id="{1EAB2895-5F05-9241-921E-DC1D45F608EC}"/>
              </a:ext>
            </a:extLst>
          </p:cNvPr>
          <p:cNvSpPr/>
          <p:nvPr/>
        </p:nvSpPr>
        <p:spPr>
          <a:xfrm>
            <a:off x="668867" y="2699030"/>
            <a:ext cx="394514" cy="28575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9BFF3B20-22D1-5444-A118-E65FDA81621F}"/>
              </a:ext>
            </a:extLst>
          </p:cNvPr>
          <p:cNvSpPr txBox="1">
            <a:spLocks/>
          </p:cNvSpPr>
          <p:nvPr/>
        </p:nvSpPr>
        <p:spPr>
          <a:xfrm>
            <a:off x="959138" y="2725141"/>
            <a:ext cx="929175" cy="12817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2800"/>
              </a:spcBef>
              <a:buFontTx/>
              <a:buNone/>
              <a:defRPr sz="20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Lucida Grande"/>
              <a:buNone/>
              <a:defRPr sz="20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0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Parameters</a:t>
            </a:r>
          </a:p>
          <a:p>
            <a:pPr algn="r">
              <a:spcBef>
                <a:spcPts val="0"/>
              </a:spcBef>
            </a:pPr>
            <a:endParaRPr lang="en-US" sz="12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pPr algn="r">
              <a:spcBef>
                <a:spcPts val="0"/>
              </a:spcBef>
            </a:pPr>
            <a:r>
              <a:rPr lang="en-US" sz="12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Variables</a:t>
            </a:r>
          </a:p>
          <a:p>
            <a:pPr algn="r">
              <a:spcBef>
                <a:spcPts val="0"/>
              </a:spcBef>
            </a:pPr>
            <a:endParaRPr lang="en-US" sz="12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pPr algn="r">
              <a:spcBef>
                <a:spcPts val="0"/>
              </a:spcBef>
            </a:pPr>
            <a:r>
              <a:rPr lang="en-US" sz="12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Constants</a:t>
            </a:r>
          </a:p>
        </p:txBody>
      </p:sp>
      <p:sp>
        <p:nvSpPr>
          <p:cNvPr id="39" name="Rectangle 11">
            <a:extLst>
              <a:ext uri="{FF2B5EF4-FFF2-40B4-BE49-F238E27FC236}">
                <a16:creationId xmlns:a16="http://schemas.microsoft.com/office/drawing/2014/main" id="{C0340D35-B116-794B-B36F-9CDA003353A5}"/>
              </a:ext>
            </a:extLst>
          </p:cNvPr>
          <p:cNvSpPr/>
          <p:nvPr/>
        </p:nvSpPr>
        <p:spPr>
          <a:xfrm>
            <a:off x="3676620" y="2717882"/>
            <a:ext cx="1234351" cy="10867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8" name="Rectangle 25">
            <a:extLst>
              <a:ext uri="{FF2B5EF4-FFF2-40B4-BE49-F238E27FC236}">
                <a16:creationId xmlns:a16="http://schemas.microsoft.com/office/drawing/2014/main" id="{7317114C-B0CB-9C4E-AE0A-839A6E0CF082}"/>
              </a:ext>
            </a:extLst>
          </p:cNvPr>
          <p:cNvSpPr/>
          <p:nvPr/>
        </p:nvSpPr>
        <p:spPr>
          <a:xfrm>
            <a:off x="3676622" y="2717884"/>
            <a:ext cx="1234349" cy="5103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F1C45C13-F676-3942-A1D7-395A32906369}"/>
              </a:ext>
            </a:extLst>
          </p:cNvPr>
          <p:cNvSpPr txBox="1">
            <a:spLocks/>
          </p:cNvSpPr>
          <p:nvPr/>
        </p:nvSpPr>
        <p:spPr>
          <a:xfrm>
            <a:off x="3647206" y="2717884"/>
            <a:ext cx="1263765" cy="504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2800"/>
              </a:spcBef>
              <a:buFontTx/>
              <a:buNone/>
              <a:defRPr sz="20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Lucida Grande"/>
              <a:buNone/>
              <a:defRPr sz="20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0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200" b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Canonicalized</a:t>
            </a:r>
          </a:p>
          <a:p>
            <a:pPr>
              <a:spcBef>
                <a:spcPts val="0"/>
              </a:spcBef>
            </a:pPr>
            <a:r>
              <a:rPr lang="en-US" sz="1200" b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Cone Program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Subtitle 2">
                <a:extLst>
                  <a:ext uri="{FF2B5EF4-FFF2-40B4-BE49-F238E27FC236}">
                    <a16:creationId xmlns:a16="http://schemas.microsoft.com/office/drawing/2014/main" id="{66A6A8DF-D897-2649-A4AF-DC2FD5C5494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76619" y="3228192"/>
                <a:ext cx="1234352" cy="57644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457200" rtl="0" eaLnBrk="1" latinLnBrk="0" hangingPunct="1">
                  <a:spcBef>
                    <a:spcPts val="2800"/>
                  </a:spcBef>
                  <a:buFontTx/>
                  <a:buNone/>
                  <a:defRPr sz="2000" b="0" i="0" kern="1200">
                    <a:solidFill>
                      <a:schemeClr val="tx1"/>
                    </a:solidFill>
                    <a:latin typeface="Helvetica Neue Light"/>
                    <a:ea typeface="+mn-ea"/>
                    <a:cs typeface="Helvetica Neue Light"/>
                  </a:defRPr>
                </a:lvl1pPr>
                <a:lvl2pPr marL="457200" indent="0" algn="l" defTabSz="457200" rtl="0" eaLnBrk="1" latinLnBrk="0" hangingPunct="1">
                  <a:spcBef>
                    <a:spcPts val="0"/>
                  </a:spcBef>
                  <a:buFont typeface="Arial"/>
                  <a:buNone/>
                  <a:defRPr sz="2000" b="0" i="0" kern="1200">
                    <a:solidFill>
                      <a:schemeClr val="tx1"/>
                    </a:solidFill>
                    <a:latin typeface="Helvetica Neue Light"/>
                    <a:ea typeface="+mn-ea"/>
                    <a:cs typeface="Helvetica Neue Light"/>
                  </a:defRPr>
                </a:lvl2pPr>
                <a:lvl3pPr marL="914400" indent="0" algn="l" defTabSz="457200" rtl="0" eaLnBrk="1" latinLnBrk="0" hangingPunct="1">
                  <a:spcBef>
                    <a:spcPct val="20000"/>
                  </a:spcBef>
                  <a:buFont typeface="Lucida Grande"/>
                  <a:buNone/>
                  <a:defRPr sz="2000" b="0" i="0" kern="1200">
                    <a:solidFill>
                      <a:schemeClr val="tx1"/>
                    </a:solidFill>
                    <a:latin typeface="Helvetica Neue Light"/>
                    <a:ea typeface="+mn-ea"/>
                    <a:cs typeface="Helvetica Neue Light"/>
                  </a:defRPr>
                </a:lvl3pPr>
                <a:lvl4pPr marL="1371600" indent="0" algn="l" defTabSz="457200" rtl="0" eaLnBrk="1" latinLnBrk="0" hangingPunct="1">
                  <a:spcBef>
                    <a:spcPct val="20000"/>
                  </a:spcBef>
                  <a:buFont typeface="Wingdings" charset="2"/>
                  <a:buNone/>
                  <a:defRPr sz="2000" b="0" i="0" kern="1200">
                    <a:solidFill>
                      <a:schemeClr val="tx1"/>
                    </a:solidFill>
                    <a:latin typeface="Helvetica Neue Light"/>
                    <a:ea typeface="+mn-ea"/>
                    <a:cs typeface="Helvetica Neue Light"/>
                  </a:defRPr>
                </a:lvl4pPr>
                <a:lvl5pPr marL="1828800" indent="0" algn="l" defTabSz="457200" rtl="0" eaLnBrk="1" latinLnBrk="0" hangingPunct="1">
                  <a:spcBef>
                    <a:spcPts val="0"/>
                  </a:spcBef>
                  <a:buFont typeface="Arial"/>
                  <a:buNone/>
                  <a:defRPr sz="2000" b="0" i="0" kern="1200">
                    <a:solidFill>
                      <a:schemeClr val="tx1"/>
                    </a:solidFill>
                    <a:latin typeface="Helvetica Neue Light"/>
                    <a:ea typeface="+mn-ea"/>
                    <a:cs typeface="Helvetica Neue Light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MU Sans Serif Medium" panose="02000603000000000000" pitchFamily="2" charset="0"/>
                              <a:cs typeface="CMU Sans Serif Medium" panose="02000603000000000000" pitchFamily="2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MU Sans Serif Medium" panose="02000603000000000000" pitchFamily="2" charset="0"/>
                                  <a:cs typeface="CMU Sans Serif Medium" panose="02000603000000000000" pitchFamily="2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  <a:ea typeface="CMU Sans Serif Medium" panose="02000603000000000000" pitchFamily="2" charset="0"/>
                                  <a:cs typeface="CMU Sans Serif Medium" panose="02000603000000000000" pitchFamily="2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MU Sans Serif Medium" panose="02000603000000000000" pitchFamily="2" charset="0"/>
                                  <a:cs typeface="CMU Sans Serif Medium" panose="02000603000000000000" pitchFamily="2" charset="0"/>
                                </a:rPr>
                                <m:t>𝑥</m:t>
                              </m:r>
                            </m:lim>
                          </m:limLow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MU Sans Serif Medium" panose="02000603000000000000" pitchFamily="2" charset="0"/>
                              <a:cs typeface="CMU Sans Serif Medium" panose="02000603000000000000" pitchFamily="2" charset="0"/>
                            </a:rPr>
                            <m:t> </m:t>
                          </m:r>
                        </m:fName>
                        <m:e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MU Sans Serif Medium" panose="02000603000000000000" pitchFamily="2" charset="0"/>
                                  <a:cs typeface="CMU Sans Serif Medium" panose="02000603000000000000" pitchFamily="2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MU Sans Serif Medium" panose="02000603000000000000" pitchFamily="2" charset="0"/>
                                  <a:cs typeface="CMU Sans Serif Medium" panose="02000603000000000000" pitchFamily="2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MU Sans Serif Medium" panose="02000603000000000000" pitchFamily="2" charset="0"/>
                                  <a:cs typeface="CMU Sans Serif Medium" panose="02000603000000000000" pitchFamily="2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MU Sans Serif Medium" panose="02000603000000000000" pitchFamily="2" charset="0"/>
                              <a:cs typeface="CMU Sans Serif Medium" panose="02000603000000000000" pitchFamily="2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br>
                  <a:rPr lang="en-US" sz="1200" b="0" i="1" dirty="0">
                    <a:latin typeface="Cambria Math" panose="02040503050406030204" pitchFamily="18" charset="0"/>
                    <a:ea typeface="CMU Sans Serif Medium" panose="02000603000000000000" pitchFamily="2" charset="0"/>
                    <a:cs typeface="CMU Sans Serif Medium" panose="02000603000000000000" pitchFamily="2" charset="0"/>
                  </a:rPr>
                </a:br>
                <a:r>
                  <a:rPr lang="en-US" sz="1200" b="0" i="1" dirty="0">
                    <a:latin typeface="Cambria Math" panose="02040503050406030204" pitchFamily="18" charset="0"/>
                    <a:ea typeface="CMU Sans Serif Medium" panose="02000603000000000000" pitchFamily="2" charset="0"/>
                    <a:cs typeface="CMU Sans Serif Medium" panose="02000603000000000000" pitchFamily="2" charset="0"/>
                  </a:rPr>
                  <a:t> 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200" b="0" i="0" smtClean="0">
                        <a:latin typeface="Cambria Math" panose="02040503050406030204" pitchFamily="18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rPr>
                      <m:t>s</m:t>
                    </m:r>
                    <m:r>
                      <m:rPr>
                        <m:nor/>
                      </m:rPr>
                      <a:rPr lang="en-US" sz="1200" b="0" i="0" smtClean="0">
                        <a:latin typeface="Cambria Math" panose="02040503050406030204" pitchFamily="18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rPr>
                      <m:t>.</m:t>
                    </m:r>
                    <m:r>
                      <m:rPr>
                        <m:nor/>
                      </m:rPr>
                      <a:rPr lang="en-US" sz="1200" b="0" i="0" smtClean="0">
                        <a:latin typeface="Cambria Math" panose="02040503050406030204" pitchFamily="18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rPr>
                      <m:t>t</m:t>
                    </m:r>
                    <m:r>
                      <m:rPr>
                        <m:nor/>
                      </m:rPr>
                      <a:rPr lang="en-US" sz="1200" b="0" i="0" smtClean="0">
                        <a:latin typeface="Cambria Math" panose="02040503050406030204" pitchFamily="18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rPr>
                      <m:t>.  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ans Serif Medium" panose="02000603000000000000" pitchFamily="2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ans Serif Medium" panose="02000603000000000000" pitchFamily="2" charset="0"/>
                          </a:rPr>
                          <m:t>𝐴𝑥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ans Serif Medium" panose="02000603000000000000" pitchFamily="2" charset="0"/>
                          </a:rPr>
                          <m:t>≼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ans Serif Medium" panose="02000603000000000000" pitchFamily="2" charset="0"/>
                          </a:rPr>
                          <m:t>𝑘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ans Serif Medium" panose="02000603000000000000" pitchFamily="2" charset="0"/>
                      </a:rPr>
                      <m:t>𝑏</m:t>
                    </m:r>
                  </m:oMath>
                </a14:m>
                <a:endParaRPr lang="en-US" sz="1200" dirty="0">
                  <a:latin typeface="CMU Sans Serif Medium" panose="02000603000000000000" pitchFamily="2" charset="0"/>
                  <a:ea typeface="CMU Sans Serif Medium" panose="02000603000000000000" pitchFamily="2" charset="0"/>
                  <a:cs typeface="CMU Sans Serif Medium" panose="02000603000000000000" pitchFamily="2" charset="0"/>
                </a:endParaRPr>
              </a:p>
            </p:txBody>
          </p:sp>
        </mc:Choice>
        <mc:Fallback>
          <p:sp>
            <p:nvSpPr>
              <p:cNvPr id="41" name="Subtitle 2">
                <a:extLst>
                  <a:ext uri="{FF2B5EF4-FFF2-40B4-BE49-F238E27FC236}">
                    <a16:creationId xmlns:a16="http://schemas.microsoft.com/office/drawing/2014/main" id="{66A6A8DF-D897-2649-A4AF-DC2FD5C54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6619" y="3228192"/>
                <a:ext cx="1234352" cy="576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11">
            <a:extLst>
              <a:ext uri="{FF2B5EF4-FFF2-40B4-BE49-F238E27FC236}">
                <a16:creationId xmlns:a16="http://schemas.microsoft.com/office/drawing/2014/main" id="{D7BBCBB5-800D-5449-B71E-B45C2B45119E}"/>
              </a:ext>
            </a:extLst>
          </p:cNvPr>
          <p:cNvSpPr/>
          <p:nvPr/>
        </p:nvSpPr>
        <p:spPr>
          <a:xfrm>
            <a:off x="2138404" y="2806035"/>
            <a:ext cx="1234351" cy="8862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6" name="Rectangle 25">
            <a:extLst>
              <a:ext uri="{FF2B5EF4-FFF2-40B4-BE49-F238E27FC236}">
                <a16:creationId xmlns:a16="http://schemas.microsoft.com/office/drawing/2014/main" id="{9819F79F-41C4-CC42-BB8C-A8961C0E451B}"/>
              </a:ext>
            </a:extLst>
          </p:cNvPr>
          <p:cNvSpPr/>
          <p:nvPr/>
        </p:nvSpPr>
        <p:spPr>
          <a:xfrm>
            <a:off x="2138406" y="2806035"/>
            <a:ext cx="1234349" cy="3097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306BB895-A25A-544B-AA46-3F11CF61D2EB}"/>
              </a:ext>
            </a:extLst>
          </p:cNvPr>
          <p:cNvSpPr txBox="1">
            <a:spLocks/>
          </p:cNvSpPr>
          <p:nvPr/>
        </p:nvSpPr>
        <p:spPr>
          <a:xfrm>
            <a:off x="2108990" y="2857927"/>
            <a:ext cx="1263765" cy="25179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ts val="2800"/>
              </a:spcBef>
              <a:buFontTx/>
              <a:buNone/>
              <a:defRPr sz="20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Lucida Grande"/>
              <a:buNone/>
              <a:defRPr sz="20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0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200" b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Problem</a:t>
            </a:r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DBD9CB11-3DBF-634E-9FDE-4AF6C6C5AC24}"/>
              </a:ext>
            </a:extLst>
          </p:cNvPr>
          <p:cNvSpPr txBox="1">
            <a:spLocks/>
          </p:cNvSpPr>
          <p:nvPr/>
        </p:nvSpPr>
        <p:spPr>
          <a:xfrm>
            <a:off x="2138403" y="3115817"/>
            <a:ext cx="1234352" cy="5764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ts val="2800"/>
              </a:spcBef>
              <a:buFontTx/>
              <a:buNone/>
              <a:defRPr sz="20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Lucida Grande"/>
              <a:buNone/>
              <a:defRPr sz="20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0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2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Objective</a:t>
            </a:r>
          </a:p>
          <a:p>
            <a:pPr>
              <a:spcBef>
                <a:spcPts val="0"/>
              </a:spcBef>
            </a:pPr>
            <a:r>
              <a:rPr lang="en-US" sz="12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Constraints</a:t>
            </a:r>
          </a:p>
        </p:txBody>
      </p:sp>
      <p:sp>
        <p:nvSpPr>
          <p:cNvPr id="50" name="Rectangle 20">
            <a:extLst>
              <a:ext uri="{FF2B5EF4-FFF2-40B4-BE49-F238E27FC236}">
                <a16:creationId xmlns:a16="http://schemas.microsoft.com/office/drawing/2014/main" id="{69A24450-3F52-2F41-9D8F-E07D0898686A}"/>
              </a:ext>
            </a:extLst>
          </p:cNvPr>
          <p:cNvSpPr/>
          <p:nvPr/>
        </p:nvSpPr>
        <p:spPr>
          <a:xfrm>
            <a:off x="5133196" y="3043737"/>
            <a:ext cx="1056260" cy="376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Cone Program</a:t>
            </a:r>
          </a:p>
          <a:p>
            <a:r>
              <a:rPr lang="en-US" sz="11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Solution</a:t>
            </a:r>
          </a:p>
        </p:txBody>
      </p:sp>
      <p:sp>
        <p:nvSpPr>
          <p:cNvPr id="51" name="Rectangle 20">
            <a:extLst>
              <a:ext uri="{FF2B5EF4-FFF2-40B4-BE49-F238E27FC236}">
                <a16:creationId xmlns:a16="http://schemas.microsoft.com/office/drawing/2014/main" id="{7A25F0AF-CF09-4641-A13D-94415D699440}"/>
              </a:ext>
            </a:extLst>
          </p:cNvPr>
          <p:cNvSpPr/>
          <p:nvPr/>
        </p:nvSpPr>
        <p:spPr>
          <a:xfrm>
            <a:off x="6415344" y="3045409"/>
            <a:ext cx="1208166" cy="376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Original Problem</a:t>
            </a:r>
          </a:p>
          <a:p>
            <a:r>
              <a:rPr lang="en-US" sz="11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Solution</a:t>
            </a:r>
          </a:p>
        </p:txBody>
      </p:sp>
      <p:cxnSp>
        <p:nvCxnSpPr>
          <p:cNvPr id="52" name="Straight Connector 35">
            <a:extLst>
              <a:ext uri="{FF2B5EF4-FFF2-40B4-BE49-F238E27FC236}">
                <a16:creationId xmlns:a16="http://schemas.microsoft.com/office/drawing/2014/main" id="{359AD563-81D3-B346-BB07-E69CA12C5FC0}"/>
              </a:ext>
            </a:extLst>
          </p:cNvPr>
          <p:cNvCxnSpPr>
            <a:cxnSpLocks/>
          </p:cNvCxnSpPr>
          <p:nvPr/>
        </p:nvCxnSpPr>
        <p:spPr>
          <a:xfrm flipH="1">
            <a:off x="3380503" y="3234283"/>
            <a:ext cx="296115" cy="1"/>
          </a:xfrm>
          <a:prstGeom prst="line">
            <a:avLst/>
          </a:prstGeom>
          <a:ln w="25400">
            <a:head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35">
            <a:extLst>
              <a:ext uri="{FF2B5EF4-FFF2-40B4-BE49-F238E27FC236}">
                <a16:creationId xmlns:a16="http://schemas.microsoft.com/office/drawing/2014/main" id="{81F0F4E0-547C-5145-8AC5-FB793271724C}"/>
              </a:ext>
            </a:extLst>
          </p:cNvPr>
          <p:cNvCxnSpPr>
            <a:cxnSpLocks/>
          </p:cNvCxnSpPr>
          <p:nvPr/>
        </p:nvCxnSpPr>
        <p:spPr>
          <a:xfrm flipH="1">
            <a:off x="4919290" y="3232385"/>
            <a:ext cx="213906" cy="2032"/>
          </a:xfrm>
          <a:prstGeom prst="line">
            <a:avLst/>
          </a:prstGeom>
          <a:ln w="25400">
            <a:head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35">
            <a:extLst>
              <a:ext uri="{FF2B5EF4-FFF2-40B4-BE49-F238E27FC236}">
                <a16:creationId xmlns:a16="http://schemas.microsoft.com/office/drawing/2014/main" id="{218852C8-D4CC-4D4B-A072-C8AD72135E37}"/>
              </a:ext>
            </a:extLst>
          </p:cNvPr>
          <p:cNvCxnSpPr>
            <a:cxnSpLocks/>
          </p:cNvCxnSpPr>
          <p:nvPr/>
        </p:nvCxnSpPr>
        <p:spPr>
          <a:xfrm flipH="1">
            <a:off x="6187023" y="3230198"/>
            <a:ext cx="213906" cy="2032"/>
          </a:xfrm>
          <a:prstGeom prst="line">
            <a:avLst/>
          </a:prstGeom>
          <a:ln w="25400">
            <a:head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Right Arrow 17">
            <a:extLst>
              <a:ext uri="{FF2B5EF4-FFF2-40B4-BE49-F238E27FC236}">
                <a16:creationId xmlns:a16="http://schemas.microsoft.com/office/drawing/2014/main" id="{64F724A7-4E42-0642-9808-3ADC53EBCA36}"/>
              </a:ext>
            </a:extLst>
          </p:cNvPr>
          <p:cNvSpPr/>
          <p:nvPr/>
        </p:nvSpPr>
        <p:spPr>
          <a:xfrm>
            <a:off x="7681246" y="3103077"/>
            <a:ext cx="368652" cy="28575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35">
            <a:extLst>
              <a:ext uri="{FF2B5EF4-FFF2-40B4-BE49-F238E27FC236}">
                <a16:creationId xmlns:a16="http://schemas.microsoft.com/office/drawing/2014/main" id="{BD6E8C5B-8A35-B94F-A8FA-49FF05564385}"/>
              </a:ext>
            </a:extLst>
          </p:cNvPr>
          <p:cNvCxnSpPr>
            <a:cxnSpLocks/>
          </p:cNvCxnSpPr>
          <p:nvPr/>
        </p:nvCxnSpPr>
        <p:spPr>
          <a:xfrm flipH="1">
            <a:off x="1816768" y="3230198"/>
            <a:ext cx="313195" cy="0"/>
          </a:xfrm>
          <a:prstGeom prst="line">
            <a:avLst/>
          </a:prstGeom>
          <a:ln w="25400">
            <a:head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Arco 65">
            <a:extLst>
              <a:ext uri="{FF2B5EF4-FFF2-40B4-BE49-F238E27FC236}">
                <a16:creationId xmlns:a16="http://schemas.microsoft.com/office/drawing/2014/main" id="{04E6668E-EB38-C24E-9501-CF8DAA25A3B3}"/>
              </a:ext>
            </a:extLst>
          </p:cNvPr>
          <p:cNvSpPr/>
          <p:nvPr/>
        </p:nvSpPr>
        <p:spPr>
          <a:xfrm>
            <a:off x="1769015" y="2860760"/>
            <a:ext cx="237004" cy="369979"/>
          </a:xfrm>
          <a:custGeom>
            <a:avLst/>
            <a:gdLst>
              <a:gd name="connsiteX0" fmla="*/ 99172 w 198344"/>
              <a:gd name="connsiteY0" fmla="*/ 0 h 497712"/>
              <a:gd name="connsiteX1" fmla="*/ 198344 w 198344"/>
              <a:gd name="connsiteY1" fmla="*/ 248856 h 497712"/>
              <a:gd name="connsiteX2" fmla="*/ 99172 w 198344"/>
              <a:gd name="connsiteY2" fmla="*/ 248856 h 497712"/>
              <a:gd name="connsiteX3" fmla="*/ 99172 w 198344"/>
              <a:gd name="connsiteY3" fmla="*/ 0 h 497712"/>
              <a:gd name="connsiteX0" fmla="*/ 99172 w 198344"/>
              <a:gd name="connsiteY0" fmla="*/ 0 h 497712"/>
              <a:gd name="connsiteX1" fmla="*/ 198344 w 198344"/>
              <a:gd name="connsiteY1" fmla="*/ 248856 h 497712"/>
              <a:gd name="connsiteX0" fmla="*/ 80682 w 179854"/>
              <a:gd name="connsiteY0" fmla="*/ 0 h 248856"/>
              <a:gd name="connsiteX1" fmla="*/ 179854 w 179854"/>
              <a:gd name="connsiteY1" fmla="*/ 248856 h 248856"/>
              <a:gd name="connsiteX2" fmla="*/ 80682 w 179854"/>
              <a:gd name="connsiteY2" fmla="*/ 248856 h 248856"/>
              <a:gd name="connsiteX3" fmla="*/ 80682 w 179854"/>
              <a:gd name="connsiteY3" fmla="*/ 0 h 248856"/>
              <a:gd name="connsiteX0" fmla="*/ 0 w 179854"/>
              <a:gd name="connsiteY0" fmla="*/ 6723 h 248856"/>
              <a:gd name="connsiteX1" fmla="*/ 179854 w 179854"/>
              <a:gd name="connsiteY1" fmla="*/ 248856 h 248856"/>
              <a:gd name="connsiteX0" fmla="*/ 23532 w 179854"/>
              <a:gd name="connsiteY0" fmla="*/ 141194 h 242133"/>
              <a:gd name="connsiteX1" fmla="*/ 179854 w 179854"/>
              <a:gd name="connsiteY1" fmla="*/ 242133 h 242133"/>
              <a:gd name="connsiteX2" fmla="*/ 80682 w 179854"/>
              <a:gd name="connsiteY2" fmla="*/ 242133 h 242133"/>
              <a:gd name="connsiteX3" fmla="*/ 23532 w 179854"/>
              <a:gd name="connsiteY3" fmla="*/ 141194 h 242133"/>
              <a:gd name="connsiteX0" fmla="*/ 0 w 179854"/>
              <a:gd name="connsiteY0" fmla="*/ 0 h 242133"/>
              <a:gd name="connsiteX1" fmla="*/ 179854 w 179854"/>
              <a:gd name="connsiteY1" fmla="*/ 242133 h 242133"/>
              <a:gd name="connsiteX0" fmla="*/ 0 w 186577"/>
              <a:gd name="connsiteY0" fmla="*/ 0 h 245495"/>
              <a:gd name="connsiteX1" fmla="*/ 186577 w 186577"/>
              <a:gd name="connsiteY1" fmla="*/ 245495 h 245495"/>
              <a:gd name="connsiteX2" fmla="*/ 87405 w 186577"/>
              <a:gd name="connsiteY2" fmla="*/ 245495 h 245495"/>
              <a:gd name="connsiteX3" fmla="*/ 0 w 186577"/>
              <a:gd name="connsiteY3" fmla="*/ 0 h 245495"/>
              <a:gd name="connsiteX0" fmla="*/ 6723 w 186577"/>
              <a:gd name="connsiteY0" fmla="*/ 3362 h 245495"/>
              <a:gd name="connsiteX1" fmla="*/ 186577 w 186577"/>
              <a:gd name="connsiteY1" fmla="*/ 245495 h 245495"/>
              <a:gd name="connsiteX0" fmla="*/ 6041 w 192618"/>
              <a:gd name="connsiteY0" fmla="*/ 0 h 245495"/>
              <a:gd name="connsiteX1" fmla="*/ 192618 w 192618"/>
              <a:gd name="connsiteY1" fmla="*/ 245495 h 245495"/>
              <a:gd name="connsiteX2" fmla="*/ 93446 w 192618"/>
              <a:gd name="connsiteY2" fmla="*/ 245495 h 245495"/>
              <a:gd name="connsiteX3" fmla="*/ 6041 w 192618"/>
              <a:gd name="connsiteY3" fmla="*/ 0 h 245495"/>
              <a:gd name="connsiteX0" fmla="*/ 12764 w 192618"/>
              <a:gd name="connsiteY0" fmla="*/ 3362 h 245495"/>
              <a:gd name="connsiteX1" fmla="*/ 192618 w 192618"/>
              <a:gd name="connsiteY1" fmla="*/ 245495 h 245495"/>
              <a:gd name="connsiteX0" fmla="*/ 12571 w 199148"/>
              <a:gd name="connsiteY0" fmla="*/ 0 h 245619"/>
              <a:gd name="connsiteX1" fmla="*/ 199148 w 199148"/>
              <a:gd name="connsiteY1" fmla="*/ 245495 h 245619"/>
              <a:gd name="connsiteX2" fmla="*/ 99976 w 199148"/>
              <a:gd name="connsiteY2" fmla="*/ 245495 h 245619"/>
              <a:gd name="connsiteX3" fmla="*/ 12571 w 199148"/>
              <a:gd name="connsiteY3" fmla="*/ 0 h 245619"/>
              <a:gd name="connsiteX0" fmla="*/ 19294 w 199148"/>
              <a:gd name="connsiteY0" fmla="*/ 3362 h 245619"/>
              <a:gd name="connsiteX1" fmla="*/ 199148 w 199148"/>
              <a:gd name="connsiteY1" fmla="*/ 245495 h 245619"/>
              <a:gd name="connsiteX0" fmla="*/ 12571 w 215957"/>
              <a:gd name="connsiteY0" fmla="*/ 0 h 245619"/>
              <a:gd name="connsiteX1" fmla="*/ 199148 w 215957"/>
              <a:gd name="connsiteY1" fmla="*/ 245495 h 245619"/>
              <a:gd name="connsiteX2" fmla="*/ 99976 w 215957"/>
              <a:gd name="connsiteY2" fmla="*/ 245495 h 245619"/>
              <a:gd name="connsiteX3" fmla="*/ 12571 w 215957"/>
              <a:gd name="connsiteY3" fmla="*/ 0 h 245619"/>
              <a:gd name="connsiteX0" fmla="*/ 19294 w 215957"/>
              <a:gd name="connsiteY0" fmla="*/ 3362 h 245619"/>
              <a:gd name="connsiteX1" fmla="*/ 215957 w 215957"/>
              <a:gd name="connsiteY1" fmla="*/ 245495 h 245619"/>
              <a:gd name="connsiteX0" fmla="*/ 12571 w 199148"/>
              <a:gd name="connsiteY0" fmla="*/ 0 h 369880"/>
              <a:gd name="connsiteX1" fmla="*/ 199148 w 199148"/>
              <a:gd name="connsiteY1" fmla="*/ 245495 h 369880"/>
              <a:gd name="connsiteX2" fmla="*/ 99976 w 199148"/>
              <a:gd name="connsiteY2" fmla="*/ 245495 h 369880"/>
              <a:gd name="connsiteX3" fmla="*/ 12571 w 199148"/>
              <a:gd name="connsiteY3" fmla="*/ 0 h 369880"/>
              <a:gd name="connsiteX0" fmla="*/ 19294 w 199148"/>
              <a:gd name="connsiteY0" fmla="*/ 3362 h 369880"/>
              <a:gd name="connsiteX1" fmla="*/ 68039 w 199148"/>
              <a:gd name="connsiteY1" fmla="*/ 369880 h 369880"/>
              <a:gd name="connsiteX0" fmla="*/ 63362 w 150767"/>
              <a:gd name="connsiteY0" fmla="*/ 0 h 369880"/>
              <a:gd name="connsiteX1" fmla="*/ 85212 w 150767"/>
              <a:gd name="connsiteY1" fmla="*/ 316092 h 369880"/>
              <a:gd name="connsiteX2" fmla="*/ 150767 w 150767"/>
              <a:gd name="connsiteY2" fmla="*/ 245495 h 369880"/>
              <a:gd name="connsiteX3" fmla="*/ 63362 w 150767"/>
              <a:gd name="connsiteY3" fmla="*/ 0 h 369880"/>
              <a:gd name="connsiteX0" fmla="*/ 70085 w 150767"/>
              <a:gd name="connsiteY0" fmla="*/ 3362 h 369880"/>
              <a:gd name="connsiteX1" fmla="*/ 118830 w 150767"/>
              <a:gd name="connsiteY1" fmla="*/ 369880 h 369880"/>
              <a:gd name="connsiteX0" fmla="*/ 63362 w 253301"/>
              <a:gd name="connsiteY0" fmla="*/ 0 h 332901"/>
              <a:gd name="connsiteX1" fmla="*/ 85212 w 253301"/>
              <a:gd name="connsiteY1" fmla="*/ 316092 h 332901"/>
              <a:gd name="connsiteX2" fmla="*/ 150767 w 253301"/>
              <a:gd name="connsiteY2" fmla="*/ 245495 h 332901"/>
              <a:gd name="connsiteX3" fmla="*/ 63362 w 253301"/>
              <a:gd name="connsiteY3" fmla="*/ 0 h 332901"/>
              <a:gd name="connsiteX0" fmla="*/ 70085 w 253301"/>
              <a:gd name="connsiteY0" fmla="*/ 3362 h 332901"/>
              <a:gd name="connsiteX1" fmla="*/ 253301 w 253301"/>
              <a:gd name="connsiteY1" fmla="*/ 332901 h 332901"/>
              <a:gd name="connsiteX0" fmla="*/ 63362 w 253301"/>
              <a:gd name="connsiteY0" fmla="*/ 0 h 332901"/>
              <a:gd name="connsiteX1" fmla="*/ 85212 w 253301"/>
              <a:gd name="connsiteY1" fmla="*/ 316092 h 332901"/>
              <a:gd name="connsiteX2" fmla="*/ 16297 w 253301"/>
              <a:gd name="connsiteY2" fmla="*/ 255580 h 332901"/>
              <a:gd name="connsiteX3" fmla="*/ 63362 w 253301"/>
              <a:gd name="connsiteY3" fmla="*/ 0 h 332901"/>
              <a:gd name="connsiteX0" fmla="*/ 70085 w 253301"/>
              <a:gd name="connsiteY0" fmla="*/ 3362 h 332901"/>
              <a:gd name="connsiteX1" fmla="*/ 253301 w 253301"/>
              <a:gd name="connsiteY1" fmla="*/ 332901 h 332901"/>
              <a:gd name="connsiteX0" fmla="*/ 47065 w 237004"/>
              <a:gd name="connsiteY0" fmla="*/ 0 h 332901"/>
              <a:gd name="connsiteX1" fmla="*/ 152959 w 237004"/>
              <a:gd name="connsiteY1" fmla="*/ 319454 h 332901"/>
              <a:gd name="connsiteX2" fmla="*/ 0 w 237004"/>
              <a:gd name="connsiteY2" fmla="*/ 255580 h 332901"/>
              <a:gd name="connsiteX3" fmla="*/ 47065 w 237004"/>
              <a:gd name="connsiteY3" fmla="*/ 0 h 332901"/>
              <a:gd name="connsiteX0" fmla="*/ 53788 w 237004"/>
              <a:gd name="connsiteY0" fmla="*/ 3362 h 332901"/>
              <a:gd name="connsiteX1" fmla="*/ 237004 w 237004"/>
              <a:gd name="connsiteY1" fmla="*/ 332901 h 332901"/>
              <a:gd name="connsiteX0" fmla="*/ 47065 w 237004"/>
              <a:gd name="connsiteY0" fmla="*/ 0 h 332901"/>
              <a:gd name="connsiteX1" fmla="*/ 152959 w 237004"/>
              <a:gd name="connsiteY1" fmla="*/ 319454 h 332901"/>
              <a:gd name="connsiteX2" fmla="*/ 0 w 237004"/>
              <a:gd name="connsiteY2" fmla="*/ 255580 h 332901"/>
              <a:gd name="connsiteX3" fmla="*/ 47065 w 237004"/>
              <a:gd name="connsiteY3" fmla="*/ 0 h 332901"/>
              <a:gd name="connsiteX0" fmla="*/ 53788 w 237004"/>
              <a:gd name="connsiteY0" fmla="*/ 3362 h 332901"/>
              <a:gd name="connsiteX1" fmla="*/ 237004 w 237004"/>
              <a:gd name="connsiteY1" fmla="*/ 332901 h 332901"/>
              <a:gd name="connsiteX0" fmla="*/ 47065 w 237004"/>
              <a:gd name="connsiteY0" fmla="*/ 0 h 332901"/>
              <a:gd name="connsiteX1" fmla="*/ 152959 w 237004"/>
              <a:gd name="connsiteY1" fmla="*/ 319454 h 332901"/>
              <a:gd name="connsiteX2" fmla="*/ 0 w 237004"/>
              <a:gd name="connsiteY2" fmla="*/ 255580 h 332901"/>
              <a:gd name="connsiteX3" fmla="*/ 47065 w 237004"/>
              <a:gd name="connsiteY3" fmla="*/ 0 h 332901"/>
              <a:gd name="connsiteX0" fmla="*/ 53788 w 237004"/>
              <a:gd name="connsiteY0" fmla="*/ 3362 h 332901"/>
              <a:gd name="connsiteX1" fmla="*/ 237004 w 237004"/>
              <a:gd name="connsiteY1" fmla="*/ 332901 h 332901"/>
              <a:gd name="connsiteX0" fmla="*/ 47065 w 237004"/>
              <a:gd name="connsiteY0" fmla="*/ 23532 h 356433"/>
              <a:gd name="connsiteX1" fmla="*/ 152959 w 237004"/>
              <a:gd name="connsiteY1" fmla="*/ 342986 h 356433"/>
              <a:gd name="connsiteX2" fmla="*/ 0 w 237004"/>
              <a:gd name="connsiteY2" fmla="*/ 279112 h 356433"/>
              <a:gd name="connsiteX3" fmla="*/ 47065 w 237004"/>
              <a:gd name="connsiteY3" fmla="*/ 23532 h 356433"/>
              <a:gd name="connsiteX0" fmla="*/ 36979 w 237004"/>
              <a:gd name="connsiteY0" fmla="*/ 0 h 356433"/>
              <a:gd name="connsiteX1" fmla="*/ 237004 w 237004"/>
              <a:gd name="connsiteY1" fmla="*/ 356433 h 356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7004" h="356433" stroke="0" extrusionOk="0">
                <a:moveTo>
                  <a:pt x="47065" y="23532"/>
                </a:moveTo>
                <a:cubicBezTo>
                  <a:pt x="983" y="191621"/>
                  <a:pt x="5041" y="346741"/>
                  <a:pt x="152959" y="342986"/>
                </a:cubicBezTo>
                <a:lnTo>
                  <a:pt x="0" y="279112"/>
                </a:lnTo>
                <a:lnTo>
                  <a:pt x="47065" y="23532"/>
                </a:lnTo>
                <a:close/>
              </a:path>
              <a:path w="237004" h="356433" fill="none">
                <a:moveTo>
                  <a:pt x="36979" y="0"/>
                </a:moveTo>
                <a:cubicBezTo>
                  <a:pt x="91750" y="0"/>
                  <a:pt x="25213" y="323209"/>
                  <a:pt x="237004" y="356433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67" name="Arco 65">
            <a:extLst>
              <a:ext uri="{FF2B5EF4-FFF2-40B4-BE49-F238E27FC236}">
                <a16:creationId xmlns:a16="http://schemas.microsoft.com/office/drawing/2014/main" id="{223F96E0-ED83-B341-A232-53F40B1E0CC1}"/>
              </a:ext>
            </a:extLst>
          </p:cNvPr>
          <p:cNvSpPr/>
          <p:nvPr/>
        </p:nvSpPr>
        <p:spPr>
          <a:xfrm flipV="1">
            <a:off x="1768162" y="3227530"/>
            <a:ext cx="237004" cy="365048"/>
          </a:xfrm>
          <a:custGeom>
            <a:avLst/>
            <a:gdLst>
              <a:gd name="connsiteX0" fmla="*/ 99172 w 198344"/>
              <a:gd name="connsiteY0" fmla="*/ 0 h 497712"/>
              <a:gd name="connsiteX1" fmla="*/ 198344 w 198344"/>
              <a:gd name="connsiteY1" fmla="*/ 248856 h 497712"/>
              <a:gd name="connsiteX2" fmla="*/ 99172 w 198344"/>
              <a:gd name="connsiteY2" fmla="*/ 248856 h 497712"/>
              <a:gd name="connsiteX3" fmla="*/ 99172 w 198344"/>
              <a:gd name="connsiteY3" fmla="*/ 0 h 497712"/>
              <a:gd name="connsiteX0" fmla="*/ 99172 w 198344"/>
              <a:gd name="connsiteY0" fmla="*/ 0 h 497712"/>
              <a:gd name="connsiteX1" fmla="*/ 198344 w 198344"/>
              <a:gd name="connsiteY1" fmla="*/ 248856 h 497712"/>
              <a:gd name="connsiteX0" fmla="*/ 80682 w 179854"/>
              <a:gd name="connsiteY0" fmla="*/ 0 h 248856"/>
              <a:gd name="connsiteX1" fmla="*/ 179854 w 179854"/>
              <a:gd name="connsiteY1" fmla="*/ 248856 h 248856"/>
              <a:gd name="connsiteX2" fmla="*/ 80682 w 179854"/>
              <a:gd name="connsiteY2" fmla="*/ 248856 h 248856"/>
              <a:gd name="connsiteX3" fmla="*/ 80682 w 179854"/>
              <a:gd name="connsiteY3" fmla="*/ 0 h 248856"/>
              <a:gd name="connsiteX0" fmla="*/ 0 w 179854"/>
              <a:gd name="connsiteY0" fmla="*/ 6723 h 248856"/>
              <a:gd name="connsiteX1" fmla="*/ 179854 w 179854"/>
              <a:gd name="connsiteY1" fmla="*/ 248856 h 248856"/>
              <a:gd name="connsiteX0" fmla="*/ 23532 w 179854"/>
              <a:gd name="connsiteY0" fmla="*/ 141194 h 242133"/>
              <a:gd name="connsiteX1" fmla="*/ 179854 w 179854"/>
              <a:gd name="connsiteY1" fmla="*/ 242133 h 242133"/>
              <a:gd name="connsiteX2" fmla="*/ 80682 w 179854"/>
              <a:gd name="connsiteY2" fmla="*/ 242133 h 242133"/>
              <a:gd name="connsiteX3" fmla="*/ 23532 w 179854"/>
              <a:gd name="connsiteY3" fmla="*/ 141194 h 242133"/>
              <a:gd name="connsiteX0" fmla="*/ 0 w 179854"/>
              <a:gd name="connsiteY0" fmla="*/ 0 h 242133"/>
              <a:gd name="connsiteX1" fmla="*/ 179854 w 179854"/>
              <a:gd name="connsiteY1" fmla="*/ 242133 h 242133"/>
              <a:gd name="connsiteX0" fmla="*/ 0 w 186577"/>
              <a:gd name="connsiteY0" fmla="*/ 0 h 245495"/>
              <a:gd name="connsiteX1" fmla="*/ 186577 w 186577"/>
              <a:gd name="connsiteY1" fmla="*/ 245495 h 245495"/>
              <a:gd name="connsiteX2" fmla="*/ 87405 w 186577"/>
              <a:gd name="connsiteY2" fmla="*/ 245495 h 245495"/>
              <a:gd name="connsiteX3" fmla="*/ 0 w 186577"/>
              <a:gd name="connsiteY3" fmla="*/ 0 h 245495"/>
              <a:gd name="connsiteX0" fmla="*/ 6723 w 186577"/>
              <a:gd name="connsiteY0" fmla="*/ 3362 h 245495"/>
              <a:gd name="connsiteX1" fmla="*/ 186577 w 186577"/>
              <a:gd name="connsiteY1" fmla="*/ 245495 h 245495"/>
              <a:gd name="connsiteX0" fmla="*/ 6041 w 192618"/>
              <a:gd name="connsiteY0" fmla="*/ 0 h 245495"/>
              <a:gd name="connsiteX1" fmla="*/ 192618 w 192618"/>
              <a:gd name="connsiteY1" fmla="*/ 245495 h 245495"/>
              <a:gd name="connsiteX2" fmla="*/ 93446 w 192618"/>
              <a:gd name="connsiteY2" fmla="*/ 245495 h 245495"/>
              <a:gd name="connsiteX3" fmla="*/ 6041 w 192618"/>
              <a:gd name="connsiteY3" fmla="*/ 0 h 245495"/>
              <a:gd name="connsiteX0" fmla="*/ 12764 w 192618"/>
              <a:gd name="connsiteY0" fmla="*/ 3362 h 245495"/>
              <a:gd name="connsiteX1" fmla="*/ 192618 w 192618"/>
              <a:gd name="connsiteY1" fmla="*/ 245495 h 245495"/>
              <a:gd name="connsiteX0" fmla="*/ 12571 w 199148"/>
              <a:gd name="connsiteY0" fmla="*/ 0 h 245619"/>
              <a:gd name="connsiteX1" fmla="*/ 199148 w 199148"/>
              <a:gd name="connsiteY1" fmla="*/ 245495 h 245619"/>
              <a:gd name="connsiteX2" fmla="*/ 99976 w 199148"/>
              <a:gd name="connsiteY2" fmla="*/ 245495 h 245619"/>
              <a:gd name="connsiteX3" fmla="*/ 12571 w 199148"/>
              <a:gd name="connsiteY3" fmla="*/ 0 h 245619"/>
              <a:gd name="connsiteX0" fmla="*/ 19294 w 199148"/>
              <a:gd name="connsiteY0" fmla="*/ 3362 h 245619"/>
              <a:gd name="connsiteX1" fmla="*/ 199148 w 199148"/>
              <a:gd name="connsiteY1" fmla="*/ 245495 h 245619"/>
              <a:gd name="connsiteX0" fmla="*/ 12571 w 215957"/>
              <a:gd name="connsiteY0" fmla="*/ 0 h 245619"/>
              <a:gd name="connsiteX1" fmla="*/ 199148 w 215957"/>
              <a:gd name="connsiteY1" fmla="*/ 245495 h 245619"/>
              <a:gd name="connsiteX2" fmla="*/ 99976 w 215957"/>
              <a:gd name="connsiteY2" fmla="*/ 245495 h 245619"/>
              <a:gd name="connsiteX3" fmla="*/ 12571 w 215957"/>
              <a:gd name="connsiteY3" fmla="*/ 0 h 245619"/>
              <a:gd name="connsiteX0" fmla="*/ 19294 w 215957"/>
              <a:gd name="connsiteY0" fmla="*/ 3362 h 245619"/>
              <a:gd name="connsiteX1" fmla="*/ 215957 w 215957"/>
              <a:gd name="connsiteY1" fmla="*/ 245495 h 245619"/>
              <a:gd name="connsiteX0" fmla="*/ 12571 w 199148"/>
              <a:gd name="connsiteY0" fmla="*/ 0 h 369880"/>
              <a:gd name="connsiteX1" fmla="*/ 199148 w 199148"/>
              <a:gd name="connsiteY1" fmla="*/ 245495 h 369880"/>
              <a:gd name="connsiteX2" fmla="*/ 99976 w 199148"/>
              <a:gd name="connsiteY2" fmla="*/ 245495 h 369880"/>
              <a:gd name="connsiteX3" fmla="*/ 12571 w 199148"/>
              <a:gd name="connsiteY3" fmla="*/ 0 h 369880"/>
              <a:gd name="connsiteX0" fmla="*/ 19294 w 199148"/>
              <a:gd name="connsiteY0" fmla="*/ 3362 h 369880"/>
              <a:gd name="connsiteX1" fmla="*/ 68039 w 199148"/>
              <a:gd name="connsiteY1" fmla="*/ 369880 h 369880"/>
              <a:gd name="connsiteX0" fmla="*/ 63362 w 150767"/>
              <a:gd name="connsiteY0" fmla="*/ 0 h 369880"/>
              <a:gd name="connsiteX1" fmla="*/ 85212 w 150767"/>
              <a:gd name="connsiteY1" fmla="*/ 316092 h 369880"/>
              <a:gd name="connsiteX2" fmla="*/ 150767 w 150767"/>
              <a:gd name="connsiteY2" fmla="*/ 245495 h 369880"/>
              <a:gd name="connsiteX3" fmla="*/ 63362 w 150767"/>
              <a:gd name="connsiteY3" fmla="*/ 0 h 369880"/>
              <a:gd name="connsiteX0" fmla="*/ 70085 w 150767"/>
              <a:gd name="connsiteY0" fmla="*/ 3362 h 369880"/>
              <a:gd name="connsiteX1" fmla="*/ 118830 w 150767"/>
              <a:gd name="connsiteY1" fmla="*/ 369880 h 369880"/>
              <a:gd name="connsiteX0" fmla="*/ 63362 w 253301"/>
              <a:gd name="connsiteY0" fmla="*/ 0 h 332901"/>
              <a:gd name="connsiteX1" fmla="*/ 85212 w 253301"/>
              <a:gd name="connsiteY1" fmla="*/ 316092 h 332901"/>
              <a:gd name="connsiteX2" fmla="*/ 150767 w 253301"/>
              <a:gd name="connsiteY2" fmla="*/ 245495 h 332901"/>
              <a:gd name="connsiteX3" fmla="*/ 63362 w 253301"/>
              <a:gd name="connsiteY3" fmla="*/ 0 h 332901"/>
              <a:gd name="connsiteX0" fmla="*/ 70085 w 253301"/>
              <a:gd name="connsiteY0" fmla="*/ 3362 h 332901"/>
              <a:gd name="connsiteX1" fmla="*/ 253301 w 253301"/>
              <a:gd name="connsiteY1" fmla="*/ 332901 h 332901"/>
              <a:gd name="connsiteX0" fmla="*/ 63362 w 253301"/>
              <a:gd name="connsiteY0" fmla="*/ 0 h 332901"/>
              <a:gd name="connsiteX1" fmla="*/ 85212 w 253301"/>
              <a:gd name="connsiteY1" fmla="*/ 316092 h 332901"/>
              <a:gd name="connsiteX2" fmla="*/ 16297 w 253301"/>
              <a:gd name="connsiteY2" fmla="*/ 255580 h 332901"/>
              <a:gd name="connsiteX3" fmla="*/ 63362 w 253301"/>
              <a:gd name="connsiteY3" fmla="*/ 0 h 332901"/>
              <a:gd name="connsiteX0" fmla="*/ 70085 w 253301"/>
              <a:gd name="connsiteY0" fmla="*/ 3362 h 332901"/>
              <a:gd name="connsiteX1" fmla="*/ 253301 w 253301"/>
              <a:gd name="connsiteY1" fmla="*/ 332901 h 332901"/>
              <a:gd name="connsiteX0" fmla="*/ 47065 w 237004"/>
              <a:gd name="connsiteY0" fmla="*/ 0 h 332901"/>
              <a:gd name="connsiteX1" fmla="*/ 152959 w 237004"/>
              <a:gd name="connsiteY1" fmla="*/ 319454 h 332901"/>
              <a:gd name="connsiteX2" fmla="*/ 0 w 237004"/>
              <a:gd name="connsiteY2" fmla="*/ 255580 h 332901"/>
              <a:gd name="connsiteX3" fmla="*/ 47065 w 237004"/>
              <a:gd name="connsiteY3" fmla="*/ 0 h 332901"/>
              <a:gd name="connsiteX0" fmla="*/ 53788 w 237004"/>
              <a:gd name="connsiteY0" fmla="*/ 3362 h 332901"/>
              <a:gd name="connsiteX1" fmla="*/ 237004 w 237004"/>
              <a:gd name="connsiteY1" fmla="*/ 332901 h 332901"/>
              <a:gd name="connsiteX0" fmla="*/ 47065 w 237004"/>
              <a:gd name="connsiteY0" fmla="*/ 0 h 332901"/>
              <a:gd name="connsiteX1" fmla="*/ 152959 w 237004"/>
              <a:gd name="connsiteY1" fmla="*/ 319454 h 332901"/>
              <a:gd name="connsiteX2" fmla="*/ 0 w 237004"/>
              <a:gd name="connsiteY2" fmla="*/ 255580 h 332901"/>
              <a:gd name="connsiteX3" fmla="*/ 47065 w 237004"/>
              <a:gd name="connsiteY3" fmla="*/ 0 h 332901"/>
              <a:gd name="connsiteX0" fmla="*/ 53788 w 237004"/>
              <a:gd name="connsiteY0" fmla="*/ 3362 h 332901"/>
              <a:gd name="connsiteX1" fmla="*/ 237004 w 237004"/>
              <a:gd name="connsiteY1" fmla="*/ 332901 h 332901"/>
              <a:gd name="connsiteX0" fmla="*/ 47065 w 237004"/>
              <a:gd name="connsiteY0" fmla="*/ 0 h 332901"/>
              <a:gd name="connsiteX1" fmla="*/ 152959 w 237004"/>
              <a:gd name="connsiteY1" fmla="*/ 319454 h 332901"/>
              <a:gd name="connsiteX2" fmla="*/ 0 w 237004"/>
              <a:gd name="connsiteY2" fmla="*/ 255580 h 332901"/>
              <a:gd name="connsiteX3" fmla="*/ 47065 w 237004"/>
              <a:gd name="connsiteY3" fmla="*/ 0 h 332901"/>
              <a:gd name="connsiteX0" fmla="*/ 53788 w 237004"/>
              <a:gd name="connsiteY0" fmla="*/ 3362 h 332901"/>
              <a:gd name="connsiteX1" fmla="*/ 237004 w 237004"/>
              <a:gd name="connsiteY1" fmla="*/ 332901 h 332901"/>
              <a:gd name="connsiteX0" fmla="*/ 47065 w 237004"/>
              <a:gd name="connsiteY0" fmla="*/ 23532 h 356433"/>
              <a:gd name="connsiteX1" fmla="*/ 152959 w 237004"/>
              <a:gd name="connsiteY1" fmla="*/ 342986 h 356433"/>
              <a:gd name="connsiteX2" fmla="*/ 0 w 237004"/>
              <a:gd name="connsiteY2" fmla="*/ 279112 h 356433"/>
              <a:gd name="connsiteX3" fmla="*/ 47065 w 237004"/>
              <a:gd name="connsiteY3" fmla="*/ 23532 h 356433"/>
              <a:gd name="connsiteX0" fmla="*/ 36979 w 237004"/>
              <a:gd name="connsiteY0" fmla="*/ 0 h 356433"/>
              <a:gd name="connsiteX1" fmla="*/ 237004 w 237004"/>
              <a:gd name="connsiteY1" fmla="*/ 356433 h 356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7004" h="356433" stroke="0" extrusionOk="0">
                <a:moveTo>
                  <a:pt x="47065" y="23532"/>
                </a:moveTo>
                <a:cubicBezTo>
                  <a:pt x="983" y="191621"/>
                  <a:pt x="5041" y="346741"/>
                  <a:pt x="152959" y="342986"/>
                </a:cubicBezTo>
                <a:lnTo>
                  <a:pt x="0" y="279112"/>
                </a:lnTo>
                <a:lnTo>
                  <a:pt x="47065" y="23532"/>
                </a:lnTo>
                <a:close/>
              </a:path>
              <a:path w="237004" h="356433" fill="none">
                <a:moveTo>
                  <a:pt x="36979" y="0"/>
                </a:moveTo>
                <a:cubicBezTo>
                  <a:pt x="91750" y="0"/>
                  <a:pt x="25213" y="323209"/>
                  <a:pt x="237004" y="356433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cxnSp>
        <p:nvCxnSpPr>
          <p:cNvPr id="68" name="Straight Connector 35">
            <a:extLst>
              <a:ext uri="{FF2B5EF4-FFF2-40B4-BE49-F238E27FC236}">
                <a16:creationId xmlns:a16="http://schemas.microsoft.com/office/drawing/2014/main" id="{81CA46C2-6080-9049-AB7D-D122E38586E1}"/>
              </a:ext>
            </a:extLst>
          </p:cNvPr>
          <p:cNvCxnSpPr>
            <a:cxnSpLocks/>
          </p:cNvCxnSpPr>
          <p:nvPr/>
        </p:nvCxnSpPr>
        <p:spPr>
          <a:xfrm flipH="1">
            <a:off x="875551" y="2191153"/>
            <a:ext cx="1797398" cy="388840"/>
          </a:xfrm>
          <a:prstGeom prst="line">
            <a:avLst/>
          </a:prstGeom>
          <a:ln w="25400">
            <a:head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35">
            <a:extLst>
              <a:ext uri="{FF2B5EF4-FFF2-40B4-BE49-F238E27FC236}">
                <a16:creationId xmlns:a16="http://schemas.microsoft.com/office/drawing/2014/main" id="{B4B129CC-6B3E-FE4E-85AA-5AB3CC0B530B}"/>
              </a:ext>
            </a:extLst>
          </p:cNvPr>
          <p:cNvCxnSpPr>
            <a:cxnSpLocks/>
          </p:cNvCxnSpPr>
          <p:nvPr/>
        </p:nvCxnSpPr>
        <p:spPr>
          <a:xfrm flipH="1" flipV="1">
            <a:off x="5449013" y="2189026"/>
            <a:ext cx="2351156" cy="389772"/>
          </a:xfrm>
          <a:prstGeom prst="line">
            <a:avLst/>
          </a:prstGeom>
          <a:ln w="25400">
            <a:head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968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EA0CC651-CE14-B04F-B36B-0C3B774C7EB4}" vid="{ED412E48-FE1E-3141-946D-241282344A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98662</TotalTime>
  <Words>28</Words>
  <Application>Microsoft Macintosh PowerPoint</Application>
  <PresentationFormat>Presentación en pantalla (4:3)</PresentationFormat>
  <Paragraphs>23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12" baseType="lpstr">
      <vt:lpstr>Arial</vt:lpstr>
      <vt:lpstr>Calibri</vt:lpstr>
      <vt:lpstr>Cambria Math</vt:lpstr>
      <vt:lpstr>CMU Sans Serif</vt:lpstr>
      <vt:lpstr>CMU Sans Serif Medium</vt:lpstr>
      <vt:lpstr>Helvetica Neue</vt:lpstr>
      <vt:lpstr>Helvetica Neue Bold Condensed</vt:lpstr>
      <vt:lpstr>Helvetica Neue Light</vt:lpstr>
      <vt:lpstr>Lucida Grande</vt:lpstr>
      <vt:lpstr>Wingdings</vt:lpstr>
      <vt:lpstr>Office Theme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Differentiable Optimization-Based Inference for Machine Learning</dc:title>
  <dc:subject/>
  <dc:creator>Brandon Amos</dc:creator>
  <cp:keywords/>
  <dc:description/>
  <cp:lastModifiedBy>Microsoft Office User</cp:lastModifiedBy>
  <cp:revision>382</cp:revision>
  <cp:lastPrinted>2019-04-24T22:20:52Z</cp:lastPrinted>
  <dcterms:created xsi:type="dcterms:W3CDTF">2016-09-04T10:19:12Z</dcterms:created>
  <dcterms:modified xsi:type="dcterms:W3CDTF">2019-04-24T22:35:29Z</dcterms:modified>
  <cp:category/>
</cp:coreProperties>
</file>