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67" r:id="rId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6AC"/>
    <a:srgbClr val="5173C2"/>
    <a:srgbClr val="374D81"/>
    <a:srgbClr val="6691FF"/>
    <a:srgbClr val="384B80"/>
    <a:srgbClr val="374C81"/>
    <a:srgbClr val="F8FF00"/>
    <a:srgbClr val="FBACBA"/>
    <a:srgbClr val="E0ECF7"/>
    <a:srgbClr val="F65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4"/>
    <p:restoredTop sz="88306"/>
  </p:normalViewPr>
  <p:slideViewPr>
    <p:cSldViewPr snapToGrid="0" snapToObjects="1">
      <p:cViewPr varScale="1">
        <p:scale>
          <a:sx n="76" d="100"/>
          <a:sy n="76" d="100"/>
        </p:scale>
        <p:origin x="150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40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 Neue Light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1091E-FDCD-4145-A679-1F1A90C0D88A}" type="datetimeFigureOut">
              <a:rPr lang="en-US" smtClean="0">
                <a:latin typeface="Helvetica Neue Light" charset="0"/>
              </a:rPr>
              <a:t>12/5/18</a:t>
            </a:fld>
            <a:endParaRPr lang="en-US" dirty="0">
              <a:latin typeface="Helvetica Neue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 Neue Light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01AB7-2BE7-BC40-9295-2DB9D2C59213}" type="slidenum">
              <a:rPr lang="en-US" smtClean="0">
                <a:latin typeface="Helvetica Neue Light" charset="0"/>
              </a:rPr>
              <a:t>‹#›</a:t>
            </a:fld>
            <a:endParaRPr lang="en-US" dirty="0">
              <a:latin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300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Neue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Neue Light" charset="0"/>
              </a:defRPr>
            </a:lvl1pPr>
          </a:lstStyle>
          <a:p>
            <a:fld id="{43C01EC3-0FB3-424E-9D2A-A8BF9B5BD2FE}" type="datetimeFigureOut">
              <a:rPr lang="en-US" smtClean="0"/>
              <a:pPr/>
              <a:t>12/5/18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Neue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Neue Light" charset="0"/>
              </a:defRPr>
            </a:lvl1pPr>
          </a:lstStyle>
          <a:p>
            <a:fld id="{AF3E5D23-4290-1E4F-BA55-6527BFB900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4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Neue Light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Neue Light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Neue Light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Neue Light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Neue Light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E5D23-4290-1E4F-BA55-6527BFB9007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8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Brandon Amos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4212" y="6356349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Differentiable Optimization-Based Inference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7425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3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4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6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Brandon Amos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1635" y="6356349"/>
            <a:ext cx="4529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Differentiable Optimization-Based Inference for Machine Learning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813B43C-900A-1C44-BF45-66CB67BC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0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9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7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0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87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Brandon Amos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4212" y="6356349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F813B43C-900A-1C44-BF45-66CB67BC6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2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accent1">
              <a:lumMod val="75000"/>
            </a:schemeClr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0" indent="0" algn="l" defTabSz="457200" rtl="0" eaLnBrk="1" latinLnBrk="0" hangingPunct="1">
        <a:spcBef>
          <a:spcPts val="2800"/>
        </a:spcBef>
        <a:buFontTx/>
        <a:buNone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457200" indent="0" algn="l" defTabSz="457200" rtl="0" eaLnBrk="1" latinLnBrk="0" hangingPunct="1">
        <a:spcBef>
          <a:spcPts val="0"/>
        </a:spcBef>
        <a:buFont typeface="Arial"/>
        <a:buNone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914400" indent="0" algn="l" defTabSz="457200" rtl="0" eaLnBrk="1" latinLnBrk="0" hangingPunct="1">
        <a:spcBef>
          <a:spcPct val="20000"/>
        </a:spcBef>
        <a:buFont typeface="Lucida Grande"/>
        <a:buNone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371600" indent="0" algn="l" defTabSz="457200" rtl="0" eaLnBrk="1" latinLnBrk="0" hangingPunct="1">
        <a:spcBef>
          <a:spcPct val="20000"/>
        </a:spcBef>
        <a:buFont typeface="Wingdings" charset="2"/>
        <a:buNone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CBBC13F-3C3F-124F-AF6E-9B93B09661F6}"/>
              </a:ext>
            </a:extLst>
          </p:cNvPr>
          <p:cNvSpPr/>
          <p:nvPr/>
        </p:nvSpPr>
        <p:spPr>
          <a:xfrm>
            <a:off x="2023683" y="2113358"/>
            <a:ext cx="2779545" cy="311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36702-930A-3649-9E12-ADB74FD7C8F5}"/>
              </a:ext>
            </a:extLst>
          </p:cNvPr>
          <p:cNvSpPr txBox="1"/>
          <p:nvPr/>
        </p:nvSpPr>
        <p:spPr>
          <a:xfrm>
            <a:off x="974841" y="199972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B662470-0107-0740-B53B-972B223F3C91}"/>
              </a:ext>
            </a:extLst>
          </p:cNvPr>
          <p:cNvSpPr/>
          <p:nvPr/>
        </p:nvSpPr>
        <p:spPr>
          <a:xfrm>
            <a:off x="1409797" y="2250834"/>
            <a:ext cx="510209" cy="2857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308D7-C45F-3E40-9809-EE9139AB0E5C}"/>
              </a:ext>
            </a:extLst>
          </p:cNvPr>
          <p:cNvSpPr/>
          <p:nvPr/>
        </p:nvSpPr>
        <p:spPr>
          <a:xfrm>
            <a:off x="2024234" y="2113358"/>
            <a:ext cx="2778994" cy="601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9730025-7B7B-C242-9EDF-ECFBD541C728}"/>
              </a:ext>
            </a:extLst>
          </p:cNvPr>
          <p:cNvSpPr/>
          <p:nvPr/>
        </p:nvSpPr>
        <p:spPr>
          <a:xfrm>
            <a:off x="4868459" y="2250834"/>
            <a:ext cx="510209" cy="2857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F6E74-18BE-DE4D-B08B-31F9BFF9B1D7}"/>
              </a:ext>
            </a:extLst>
          </p:cNvPr>
          <p:cNvSpPr txBox="1"/>
          <p:nvPr/>
        </p:nvSpPr>
        <p:spPr>
          <a:xfrm>
            <a:off x="5378668" y="199972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75F5B-F516-2D41-9683-8F216A050EB9}"/>
              </a:ext>
            </a:extLst>
          </p:cNvPr>
          <p:cNvSpPr/>
          <p:nvPr/>
        </p:nvSpPr>
        <p:spPr>
          <a:xfrm>
            <a:off x="1258145" y="1455648"/>
            <a:ext cx="1033122" cy="376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States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5D6A35D-8D85-E640-96D5-FD7F584E6AFC}"/>
              </a:ext>
            </a:extLst>
          </p:cNvPr>
          <p:cNvSpPr/>
          <p:nvPr/>
        </p:nvSpPr>
        <p:spPr>
          <a:xfrm>
            <a:off x="2367466" y="1492338"/>
            <a:ext cx="510209" cy="2857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5F35AA-7EFF-204C-8EB8-FDDCE7C42ED1}"/>
              </a:ext>
            </a:extLst>
          </p:cNvPr>
          <p:cNvSpPr/>
          <p:nvPr/>
        </p:nvSpPr>
        <p:spPr>
          <a:xfrm>
            <a:off x="2953875" y="1455648"/>
            <a:ext cx="1384061" cy="376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Policy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761A194-370F-F246-8C87-472451F11889}"/>
              </a:ext>
            </a:extLst>
          </p:cNvPr>
          <p:cNvSpPr/>
          <p:nvPr/>
        </p:nvSpPr>
        <p:spPr>
          <a:xfrm>
            <a:off x="4414136" y="1492338"/>
            <a:ext cx="510209" cy="2857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9BB54D-DEF5-F24C-B9D8-1570C9380FFB}"/>
              </a:ext>
            </a:extLst>
          </p:cNvPr>
          <p:cNvSpPr/>
          <p:nvPr/>
        </p:nvSpPr>
        <p:spPr>
          <a:xfrm>
            <a:off x="5000545" y="1455648"/>
            <a:ext cx="1384061" cy="376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Actions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2B06D5F-ABAC-2D42-ADAC-1B8F0741FCDF}"/>
              </a:ext>
            </a:extLst>
          </p:cNvPr>
          <p:cNvSpPr/>
          <p:nvPr/>
        </p:nvSpPr>
        <p:spPr>
          <a:xfrm>
            <a:off x="6460806" y="1495428"/>
            <a:ext cx="510209" cy="2857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07232A-8DCB-9842-9079-D0F0654F3BB3}"/>
              </a:ext>
            </a:extLst>
          </p:cNvPr>
          <p:cNvSpPr/>
          <p:nvPr/>
        </p:nvSpPr>
        <p:spPr>
          <a:xfrm>
            <a:off x="7047215" y="1458738"/>
            <a:ext cx="1384061" cy="376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Loss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32DC9A0-FC4B-1948-BFA7-5DCA5DAFB3B4}"/>
              </a:ext>
            </a:extLst>
          </p:cNvPr>
          <p:cNvSpPr txBox="1">
            <a:spLocks/>
          </p:cNvSpPr>
          <p:nvPr/>
        </p:nvSpPr>
        <p:spPr>
          <a:xfrm>
            <a:off x="1994268" y="2119462"/>
            <a:ext cx="2268021" cy="333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28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5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Learnable MPC Module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E1F06D6D-6AF8-A14E-A37B-022410B564C4}"/>
              </a:ext>
            </a:extLst>
          </p:cNvPr>
          <p:cNvSpPr txBox="1">
            <a:spLocks/>
          </p:cNvSpPr>
          <p:nvPr/>
        </p:nvSpPr>
        <p:spPr>
          <a:xfrm>
            <a:off x="1977142" y="2424796"/>
            <a:ext cx="2947203" cy="349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28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5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Submodules: </a:t>
            </a:r>
            <a:r>
              <a:rPr lang="en-US" sz="15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Cost and Dynamics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628E52-D6E1-0C49-99C3-1F714DAAFD42}"/>
              </a:ext>
            </a:extLst>
          </p:cNvPr>
          <p:cNvCxnSpPr>
            <a:cxnSpLocks/>
          </p:cNvCxnSpPr>
          <p:nvPr/>
        </p:nvCxnSpPr>
        <p:spPr>
          <a:xfrm flipH="1">
            <a:off x="853440" y="1969820"/>
            <a:ext cx="5090160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BEFA6B-9EAF-F547-B6BA-12F618349042}"/>
              </a:ext>
            </a:extLst>
          </p:cNvPr>
          <p:cNvCxnSpPr>
            <a:cxnSpLocks/>
          </p:cNvCxnSpPr>
          <p:nvPr/>
        </p:nvCxnSpPr>
        <p:spPr>
          <a:xfrm flipV="1">
            <a:off x="853440" y="1944997"/>
            <a:ext cx="0" cy="18288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4528AB-93EC-724D-8ED0-62F3D9B17CD6}"/>
              </a:ext>
            </a:extLst>
          </p:cNvPr>
          <p:cNvCxnSpPr>
            <a:cxnSpLocks/>
          </p:cNvCxnSpPr>
          <p:nvPr/>
        </p:nvCxnSpPr>
        <p:spPr>
          <a:xfrm flipV="1">
            <a:off x="5962966" y="1945147"/>
            <a:ext cx="0" cy="18288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77D7887-5029-8442-912F-86C5A39B5F86}"/>
              </a:ext>
            </a:extLst>
          </p:cNvPr>
          <p:cNvCxnSpPr>
            <a:cxnSpLocks/>
          </p:cNvCxnSpPr>
          <p:nvPr/>
        </p:nvCxnSpPr>
        <p:spPr>
          <a:xfrm flipV="1">
            <a:off x="3600872" y="1826511"/>
            <a:ext cx="0" cy="143309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036EFAE5-7ABB-224C-8952-7AA10FEBE7A8}"/>
              </a:ext>
            </a:extLst>
          </p:cNvPr>
          <p:cNvSpPr txBox="1">
            <a:spLocks/>
          </p:cNvSpPr>
          <p:nvPr/>
        </p:nvSpPr>
        <p:spPr>
          <a:xfrm>
            <a:off x="4872115" y="1067731"/>
            <a:ext cx="1457505" cy="320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28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5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Backprop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A2422804-73BC-F14F-88EE-B32ED8848C2A}"/>
              </a:ext>
            </a:extLst>
          </p:cNvPr>
          <p:cNvSpPr/>
          <p:nvPr/>
        </p:nvSpPr>
        <p:spPr>
          <a:xfrm>
            <a:off x="4338084" y="1355151"/>
            <a:ext cx="2709131" cy="107285"/>
          </a:xfrm>
          <a:custGeom>
            <a:avLst/>
            <a:gdLst>
              <a:gd name="connsiteX0" fmla="*/ 2732567 w 2732567"/>
              <a:gd name="connsiteY0" fmla="*/ 0 h 39066"/>
              <a:gd name="connsiteX1" fmla="*/ 0 w 2732567"/>
              <a:gd name="connsiteY1" fmla="*/ 10632 h 39066"/>
              <a:gd name="connsiteX0" fmla="*/ 2732567 w 2732567"/>
              <a:gd name="connsiteY0" fmla="*/ 122162 h 132794"/>
              <a:gd name="connsiteX1" fmla="*/ 0 w 2732567"/>
              <a:gd name="connsiteY1" fmla="*/ 132794 h 132794"/>
              <a:gd name="connsiteX0" fmla="*/ 2732567 w 2732567"/>
              <a:gd name="connsiteY0" fmla="*/ 202324 h 212956"/>
              <a:gd name="connsiteX1" fmla="*/ 0 w 2732567"/>
              <a:gd name="connsiteY1" fmla="*/ 212956 h 212956"/>
              <a:gd name="connsiteX0" fmla="*/ 2732567 w 2732567"/>
              <a:gd name="connsiteY0" fmla="*/ 178183 h 188815"/>
              <a:gd name="connsiteX1" fmla="*/ 0 w 2732567"/>
              <a:gd name="connsiteY1" fmla="*/ 188815 h 188815"/>
              <a:gd name="connsiteX0" fmla="*/ 2732567 w 2732567"/>
              <a:gd name="connsiteY0" fmla="*/ 166712 h 177344"/>
              <a:gd name="connsiteX1" fmla="*/ 0 w 2732567"/>
              <a:gd name="connsiteY1" fmla="*/ 177344 h 177344"/>
              <a:gd name="connsiteX0" fmla="*/ 2732567 w 2732567"/>
              <a:gd name="connsiteY0" fmla="*/ 138335 h 148967"/>
              <a:gd name="connsiteX1" fmla="*/ 0 w 2732567"/>
              <a:gd name="connsiteY1" fmla="*/ 148967 h 14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32567" h="148967">
                <a:moveTo>
                  <a:pt x="2732567" y="138335"/>
                </a:moveTo>
                <a:cubicBezTo>
                  <a:pt x="1321094" y="-31786"/>
                  <a:pt x="1249324" y="-63685"/>
                  <a:pt x="0" y="148967"/>
                </a:cubicBezTo>
              </a:path>
            </a:pathLst>
          </a:custGeom>
          <a:noFill/>
          <a:ln w="25400" cap="rnd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EA0CC651-CE14-B04F-B36B-0C3B774C7EB4}" vid="{ED412E48-FE1E-3141-946D-241282344A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98628</TotalTime>
  <Words>16</Words>
  <Application>Microsoft Macintosh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CMU Sans Serif</vt:lpstr>
      <vt:lpstr>CMU Sans Serif Medium</vt:lpstr>
      <vt:lpstr>Helvetica Neue</vt:lpstr>
      <vt:lpstr>Helvetica Neue Bold Condensed</vt:lpstr>
      <vt:lpstr>Helvetica Neue Light</vt:lpstr>
      <vt:lpstr>Lucida Grande</vt:lpstr>
      <vt:lpstr>Wingdings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Differentiable Optimization-Based Inference for Machine Learning</dc:title>
  <dc:subject/>
  <dc:creator>Brandon Amos</dc:creator>
  <cp:keywords/>
  <dc:description/>
  <cp:lastModifiedBy>Microsoft Office User</cp:lastModifiedBy>
  <cp:revision>375</cp:revision>
  <cp:lastPrinted>2018-10-26T01:14:06Z</cp:lastPrinted>
  <dcterms:created xsi:type="dcterms:W3CDTF">2016-09-04T10:19:12Z</dcterms:created>
  <dcterms:modified xsi:type="dcterms:W3CDTF">2018-12-05T23:06:57Z</dcterms:modified>
  <cp:category/>
</cp:coreProperties>
</file>