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p:restoredTop sz="75352"/>
  </p:normalViewPr>
  <p:slideViewPr>
    <p:cSldViewPr snapToGrid="0" snapToObjects="1">
      <p:cViewPr varScale="1">
        <p:scale>
          <a:sx n="86" d="100"/>
          <a:sy n="86" d="100"/>
        </p:scale>
        <p:origin x="21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hyperlink" Target="https://docs.github.com/en/repositories/configuring-branches-and-merges-in-your-repository/defining-the-mergeability-of-pull-requests/about-protected-branches" TargetMode="External"/><Relationship Id="rId1" Type="http://schemas.openxmlformats.org/officeDocument/2006/relationships/hyperlink" Target="https://github.com/ellisd-github-technical/branch_protection"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ocs.github.com/en/repositories/configuring-branches-and-merges-in-your-repository/defining-the-mergeability-of-pull-requests/about-protected-branches" TargetMode="External"/><Relationship Id="rId1" Type="http://schemas.openxmlformats.org/officeDocument/2006/relationships/hyperlink" Target="https://github.com/ellisd-github-technical/branch_protecti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CFC0A-D42D-48E3-8B01-9FC7CDDCB2A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C5D91A4-B098-49F0-B718-89B87140C023}">
      <dgm:prSet custT="1"/>
      <dgm:spPr/>
      <dgm:t>
        <a:bodyPr/>
        <a:lstStyle/>
        <a:p>
          <a:r>
            <a:rPr lang="en-US" sz="1600"/>
            <a:t>Technical Details and Solution: </a:t>
          </a:r>
          <a:r>
            <a:rPr lang="en-US" sz="1600">
              <a:hlinkClick xmlns:r="http://schemas.openxmlformats.org/officeDocument/2006/relationships" r:id="rId1"/>
            </a:rPr>
            <a:t>https://github.com/ellisd-github-technical/branch_protection#branch-protection-automation</a:t>
          </a:r>
          <a:endParaRPr lang="en-US" sz="1600"/>
        </a:p>
      </dgm:t>
    </dgm:pt>
    <dgm:pt modelId="{ECF161F0-CE6A-4862-9A9E-15B1ABD7861D}" type="parTrans" cxnId="{196C6DB4-9862-42E5-A625-6FE0CE57CED6}">
      <dgm:prSet/>
      <dgm:spPr/>
      <dgm:t>
        <a:bodyPr/>
        <a:lstStyle/>
        <a:p>
          <a:endParaRPr lang="en-US"/>
        </a:p>
      </dgm:t>
    </dgm:pt>
    <dgm:pt modelId="{E90D7885-5717-4EFA-BD67-77722BAC6B05}" type="sibTrans" cxnId="{196C6DB4-9862-42E5-A625-6FE0CE57CED6}">
      <dgm:prSet/>
      <dgm:spPr/>
      <dgm:t>
        <a:bodyPr/>
        <a:lstStyle/>
        <a:p>
          <a:endParaRPr lang="en-US"/>
        </a:p>
      </dgm:t>
    </dgm:pt>
    <dgm:pt modelId="{9334616B-96D7-4C76-A8F7-5FC714399D88}">
      <dgm:prSet custT="1"/>
      <dgm:spPr/>
      <dgm:t>
        <a:bodyPr/>
        <a:lstStyle/>
        <a:p>
          <a:r>
            <a:rPr lang="en-US" sz="1600"/>
            <a:t>Protected Branches Details: </a:t>
          </a:r>
          <a:r>
            <a:rPr lang="en-US" sz="1600">
              <a:hlinkClick xmlns:r="http://schemas.openxmlformats.org/officeDocument/2006/relationships" r:id="rId2"/>
            </a:rPr>
            <a:t>https://docs.github.com/en/repositories/configuring-branches-and-merges-in-your-repository/defining-the-mergeability-of-pull-requests/about-protected-branches</a:t>
          </a:r>
          <a:endParaRPr lang="en-US" sz="1600"/>
        </a:p>
      </dgm:t>
    </dgm:pt>
    <dgm:pt modelId="{2D34D44A-16F8-4BC3-8944-B6DC1A731453}" type="parTrans" cxnId="{02A2DA3F-2C6B-456A-9FAE-4B3AFF550196}">
      <dgm:prSet/>
      <dgm:spPr/>
      <dgm:t>
        <a:bodyPr/>
        <a:lstStyle/>
        <a:p>
          <a:endParaRPr lang="en-US"/>
        </a:p>
      </dgm:t>
    </dgm:pt>
    <dgm:pt modelId="{CE11665E-F126-4B7A-8B85-D650CAE1CAEC}" type="sibTrans" cxnId="{02A2DA3F-2C6B-456A-9FAE-4B3AFF550196}">
      <dgm:prSet/>
      <dgm:spPr/>
      <dgm:t>
        <a:bodyPr/>
        <a:lstStyle/>
        <a:p>
          <a:endParaRPr lang="en-US"/>
        </a:p>
      </dgm:t>
    </dgm:pt>
    <dgm:pt modelId="{7B020B67-D113-A04E-975A-D0A6BF04A6FD}" type="pres">
      <dgm:prSet presAssocID="{D55CFC0A-D42D-48E3-8B01-9FC7CDDCB2AE}" presName="hierChild1" presStyleCnt="0">
        <dgm:presLayoutVars>
          <dgm:chPref val="1"/>
          <dgm:dir/>
          <dgm:animOne val="branch"/>
          <dgm:animLvl val="lvl"/>
          <dgm:resizeHandles/>
        </dgm:presLayoutVars>
      </dgm:prSet>
      <dgm:spPr/>
    </dgm:pt>
    <dgm:pt modelId="{8954AC92-1BC7-3346-8495-4C9AE06BE591}" type="pres">
      <dgm:prSet presAssocID="{BC5D91A4-B098-49F0-B718-89B87140C023}" presName="hierRoot1" presStyleCnt="0"/>
      <dgm:spPr/>
    </dgm:pt>
    <dgm:pt modelId="{38D04828-4F1A-184E-8923-CC3AC1BA21E1}" type="pres">
      <dgm:prSet presAssocID="{BC5D91A4-B098-49F0-B718-89B87140C023}" presName="composite" presStyleCnt="0"/>
      <dgm:spPr/>
    </dgm:pt>
    <dgm:pt modelId="{F7DF269D-10D9-F746-842F-C70D0E980266}" type="pres">
      <dgm:prSet presAssocID="{BC5D91A4-B098-49F0-B718-89B87140C023}" presName="background" presStyleLbl="node0" presStyleIdx="0" presStyleCnt="2"/>
      <dgm:spPr/>
    </dgm:pt>
    <dgm:pt modelId="{A144898E-F20B-6245-83F7-59FD73E4A8A0}" type="pres">
      <dgm:prSet presAssocID="{BC5D91A4-B098-49F0-B718-89B87140C023}" presName="text" presStyleLbl="fgAcc0" presStyleIdx="0" presStyleCnt="2">
        <dgm:presLayoutVars>
          <dgm:chPref val="3"/>
        </dgm:presLayoutVars>
      </dgm:prSet>
      <dgm:spPr/>
    </dgm:pt>
    <dgm:pt modelId="{B3027CBA-4538-2148-BF03-45D76A37B44E}" type="pres">
      <dgm:prSet presAssocID="{BC5D91A4-B098-49F0-B718-89B87140C023}" presName="hierChild2" presStyleCnt="0"/>
      <dgm:spPr/>
    </dgm:pt>
    <dgm:pt modelId="{E3C3C125-ADAE-874B-9C26-F34A9619D6B2}" type="pres">
      <dgm:prSet presAssocID="{9334616B-96D7-4C76-A8F7-5FC714399D88}" presName="hierRoot1" presStyleCnt="0"/>
      <dgm:spPr/>
    </dgm:pt>
    <dgm:pt modelId="{7E425EFD-A487-374B-BC03-979E555C9244}" type="pres">
      <dgm:prSet presAssocID="{9334616B-96D7-4C76-A8F7-5FC714399D88}" presName="composite" presStyleCnt="0"/>
      <dgm:spPr/>
    </dgm:pt>
    <dgm:pt modelId="{A069AEDF-AA01-3247-971E-F9CFBBBFA889}" type="pres">
      <dgm:prSet presAssocID="{9334616B-96D7-4C76-A8F7-5FC714399D88}" presName="background" presStyleLbl="node0" presStyleIdx="1" presStyleCnt="2"/>
      <dgm:spPr/>
    </dgm:pt>
    <dgm:pt modelId="{13065E98-CEC0-7B45-B222-CF0991EA9F6F}" type="pres">
      <dgm:prSet presAssocID="{9334616B-96D7-4C76-A8F7-5FC714399D88}" presName="text" presStyleLbl="fgAcc0" presStyleIdx="1" presStyleCnt="2">
        <dgm:presLayoutVars>
          <dgm:chPref val="3"/>
        </dgm:presLayoutVars>
      </dgm:prSet>
      <dgm:spPr/>
    </dgm:pt>
    <dgm:pt modelId="{30F29107-4E86-7042-B9D7-B4430546DA06}" type="pres">
      <dgm:prSet presAssocID="{9334616B-96D7-4C76-A8F7-5FC714399D88}" presName="hierChild2" presStyleCnt="0"/>
      <dgm:spPr/>
    </dgm:pt>
  </dgm:ptLst>
  <dgm:cxnLst>
    <dgm:cxn modelId="{065D4518-C581-7741-8A25-37FA32A5B7A8}" type="presOf" srcId="{D55CFC0A-D42D-48E3-8B01-9FC7CDDCB2AE}" destId="{7B020B67-D113-A04E-975A-D0A6BF04A6FD}" srcOrd="0" destOrd="0" presId="urn:microsoft.com/office/officeart/2005/8/layout/hierarchy1"/>
    <dgm:cxn modelId="{02A2DA3F-2C6B-456A-9FAE-4B3AFF550196}" srcId="{D55CFC0A-D42D-48E3-8B01-9FC7CDDCB2AE}" destId="{9334616B-96D7-4C76-A8F7-5FC714399D88}" srcOrd="1" destOrd="0" parTransId="{2D34D44A-16F8-4BC3-8944-B6DC1A731453}" sibTransId="{CE11665E-F126-4B7A-8B85-D650CAE1CAEC}"/>
    <dgm:cxn modelId="{F8670A41-5CD4-0A41-8203-F203EE8CA7A9}" type="presOf" srcId="{BC5D91A4-B098-49F0-B718-89B87140C023}" destId="{A144898E-F20B-6245-83F7-59FD73E4A8A0}" srcOrd="0" destOrd="0" presId="urn:microsoft.com/office/officeart/2005/8/layout/hierarchy1"/>
    <dgm:cxn modelId="{196C6DB4-9862-42E5-A625-6FE0CE57CED6}" srcId="{D55CFC0A-D42D-48E3-8B01-9FC7CDDCB2AE}" destId="{BC5D91A4-B098-49F0-B718-89B87140C023}" srcOrd="0" destOrd="0" parTransId="{ECF161F0-CE6A-4862-9A9E-15B1ABD7861D}" sibTransId="{E90D7885-5717-4EFA-BD67-77722BAC6B05}"/>
    <dgm:cxn modelId="{14D006D8-AE6E-7542-AB1C-AC20741FEB37}" type="presOf" srcId="{9334616B-96D7-4C76-A8F7-5FC714399D88}" destId="{13065E98-CEC0-7B45-B222-CF0991EA9F6F}" srcOrd="0" destOrd="0" presId="urn:microsoft.com/office/officeart/2005/8/layout/hierarchy1"/>
    <dgm:cxn modelId="{78FE18A6-9E76-D748-9D21-769CD49358C1}" type="presParOf" srcId="{7B020B67-D113-A04E-975A-D0A6BF04A6FD}" destId="{8954AC92-1BC7-3346-8495-4C9AE06BE591}" srcOrd="0" destOrd="0" presId="urn:microsoft.com/office/officeart/2005/8/layout/hierarchy1"/>
    <dgm:cxn modelId="{A2CFD272-8560-544F-A6F8-53CC0E29208F}" type="presParOf" srcId="{8954AC92-1BC7-3346-8495-4C9AE06BE591}" destId="{38D04828-4F1A-184E-8923-CC3AC1BA21E1}" srcOrd="0" destOrd="0" presId="urn:microsoft.com/office/officeart/2005/8/layout/hierarchy1"/>
    <dgm:cxn modelId="{93432021-C5F0-984D-8A0C-B562AA713F8D}" type="presParOf" srcId="{38D04828-4F1A-184E-8923-CC3AC1BA21E1}" destId="{F7DF269D-10D9-F746-842F-C70D0E980266}" srcOrd="0" destOrd="0" presId="urn:microsoft.com/office/officeart/2005/8/layout/hierarchy1"/>
    <dgm:cxn modelId="{8BF6C47B-1EDC-4440-8637-BFDE74F54008}" type="presParOf" srcId="{38D04828-4F1A-184E-8923-CC3AC1BA21E1}" destId="{A144898E-F20B-6245-83F7-59FD73E4A8A0}" srcOrd="1" destOrd="0" presId="urn:microsoft.com/office/officeart/2005/8/layout/hierarchy1"/>
    <dgm:cxn modelId="{C7F7049D-1074-5544-BFBF-0F1AB9F63018}" type="presParOf" srcId="{8954AC92-1BC7-3346-8495-4C9AE06BE591}" destId="{B3027CBA-4538-2148-BF03-45D76A37B44E}" srcOrd="1" destOrd="0" presId="urn:microsoft.com/office/officeart/2005/8/layout/hierarchy1"/>
    <dgm:cxn modelId="{80DAF1A7-E1BD-3442-91DF-B2E49635DED8}" type="presParOf" srcId="{7B020B67-D113-A04E-975A-D0A6BF04A6FD}" destId="{E3C3C125-ADAE-874B-9C26-F34A9619D6B2}" srcOrd="1" destOrd="0" presId="urn:microsoft.com/office/officeart/2005/8/layout/hierarchy1"/>
    <dgm:cxn modelId="{8614B7F5-DA8F-494D-884C-20148652C3C2}" type="presParOf" srcId="{E3C3C125-ADAE-874B-9C26-F34A9619D6B2}" destId="{7E425EFD-A487-374B-BC03-979E555C9244}" srcOrd="0" destOrd="0" presId="urn:microsoft.com/office/officeart/2005/8/layout/hierarchy1"/>
    <dgm:cxn modelId="{90955225-AC26-3E42-82A6-6EE989177114}" type="presParOf" srcId="{7E425EFD-A487-374B-BC03-979E555C9244}" destId="{A069AEDF-AA01-3247-971E-F9CFBBBFA889}" srcOrd="0" destOrd="0" presId="urn:microsoft.com/office/officeart/2005/8/layout/hierarchy1"/>
    <dgm:cxn modelId="{372EF784-C332-4A48-ACF0-EE87436FF6A6}" type="presParOf" srcId="{7E425EFD-A487-374B-BC03-979E555C9244}" destId="{13065E98-CEC0-7B45-B222-CF0991EA9F6F}" srcOrd="1" destOrd="0" presId="urn:microsoft.com/office/officeart/2005/8/layout/hierarchy1"/>
    <dgm:cxn modelId="{5C3B6AC8-8E4F-9243-A677-6C149654A3BF}" type="presParOf" srcId="{E3C3C125-ADAE-874B-9C26-F34A9619D6B2}" destId="{30F29107-4E86-7042-B9D7-B4430546DA0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F269D-10D9-F746-842F-C70D0E980266}">
      <dsp:nvSpPr>
        <dsp:cNvPr id="0" name=""/>
        <dsp:cNvSpPr/>
      </dsp:nvSpPr>
      <dsp:spPr>
        <a:xfrm>
          <a:off x="1172" y="267452"/>
          <a:ext cx="4113795" cy="26122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4898E-F20B-6245-83F7-59FD73E4A8A0}">
      <dsp:nvSpPr>
        <dsp:cNvPr id="0" name=""/>
        <dsp:cNvSpPr/>
      </dsp:nvSpPr>
      <dsp:spPr>
        <a:xfrm>
          <a:off x="458260"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Technical Details and Solution: </a:t>
          </a:r>
          <a:r>
            <a:rPr lang="en-US" sz="1600" kern="1200">
              <a:hlinkClick xmlns:r="http://schemas.openxmlformats.org/officeDocument/2006/relationships" r:id="rId1"/>
            </a:rPr>
            <a:t>https://github.com/ellisd-github-technical/branch_protection#branch-protection-automation</a:t>
          </a:r>
          <a:endParaRPr lang="en-US" sz="1600" kern="1200"/>
        </a:p>
      </dsp:txBody>
      <dsp:txXfrm>
        <a:off x="534770" y="778196"/>
        <a:ext cx="3960775" cy="2459240"/>
      </dsp:txXfrm>
    </dsp:sp>
    <dsp:sp modelId="{A069AEDF-AA01-3247-971E-F9CFBBBFA889}">
      <dsp:nvSpPr>
        <dsp:cNvPr id="0" name=""/>
        <dsp:cNvSpPr/>
      </dsp:nvSpPr>
      <dsp:spPr>
        <a:xfrm>
          <a:off x="5029144" y="267452"/>
          <a:ext cx="4113795" cy="261226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065E98-CEC0-7B45-B222-CF0991EA9F6F}">
      <dsp:nvSpPr>
        <dsp:cNvPr id="0" name=""/>
        <dsp:cNvSpPr/>
      </dsp:nvSpPr>
      <dsp:spPr>
        <a:xfrm>
          <a:off x="5486232" y="701686"/>
          <a:ext cx="4113795" cy="261226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Protected Branches Details: </a:t>
          </a:r>
          <a:r>
            <a:rPr lang="en-US" sz="1600" kern="1200">
              <a:hlinkClick xmlns:r="http://schemas.openxmlformats.org/officeDocument/2006/relationships" r:id="rId2"/>
            </a:rPr>
            <a:t>https://docs.github.com/en/repositories/configuring-branches-and-merges-in-your-repository/defining-the-mergeability-of-pull-requests/about-protected-branches</a:t>
          </a:r>
          <a:endParaRPr lang="en-US" sz="1600" kern="1200"/>
        </a:p>
      </dsp:txBody>
      <dsp:txXfrm>
        <a:off x="5562742" y="778196"/>
        <a:ext cx="3960775" cy="24592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EB76C-D95C-3A49-AA35-75CCCCE3BBD0}" type="datetimeFigureOut">
              <a:rPr lang="en-US" smtClean="0"/>
              <a:t>6/5/22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C6F1C-EEB1-2840-88E8-43356CD054CD}" type="slidenum">
              <a:rPr lang="en-US" smtClean="0"/>
              <a:t>‹#›</a:t>
            </a:fld>
            <a:endParaRPr lang="en-US"/>
          </a:p>
        </p:txBody>
      </p:sp>
    </p:spTree>
    <p:extLst>
      <p:ext uri="{BB962C8B-B14F-4D97-AF65-F5344CB8AC3E}">
        <p14:creationId xmlns:p14="http://schemas.microsoft.com/office/powerpoint/2010/main" val="145825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understand that Bright Lights Consulting will be creating multiple repositories to store code for different lines of software development projects and is wondering how to ensure that code is protected in those repositories.  </a:t>
            </a:r>
          </a:p>
        </p:txBody>
      </p:sp>
      <p:sp>
        <p:nvSpPr>
          <p:cNvPr id="4" name="Slide Number Placeholder 3"/>
          <p:cNvSpPr>
            <a:spLocks noGrp="1"/>
          </p:cNvSpPr>
          <p:nvPr>
            <p:ph type="sldNum" sz="quarter" idx="5"/>
          </p:nvPr>
        </p:nvSpPr>
        <p:spPr/>
        <p:txBody>
          <a:bodyPr/>
          <a:lstStyle/>
          <a:p>
            <a:fld id="{28DC6F1C-EEB1-2840-88E8-43356CD054CD}" type="slidenum">
              <a:rPr lang="en-US" smtClean="0"/>
              <a:t>2</a:t>
            </a:fld>
            <a:endParaRPr lang="en-US"/>
          </a:p>
        </p:txBody>
      </p:sp>
    </p:spTree>
    <p:extLst>
      <p:ext uri="{BB962C8B-B14F-4D97-AF65-F5344CB8AC3E}">
        <p14:creationId xmlns:p14="http://schemas.microsoft.com/office/powerpoint/2010/main" val="224214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protections allow for the protection of any or all branches within a repository!  This gives administrators the ability to require code reviews and a set number of approvals before merging.  They can also require deployments to succeed before a user commits to a branch, as well as restrict who and when someone can commit to a branch.  Signed Commits, Continuous Integration status checks, and even administrative enforcement are other options.  </a:t>
            </a:r>
          </a:p>
        </p:txBody>
      </p:sp>
      <p:sp>
        <p:nvSpPr>
          <p:cNvPr id="4" name="Slide Number Placeholder 3"/>
          <p:cNvSpPr>
            <a:spLocks noGrp="1"/>
          </p:cNvSpPr>
          <p:nvPr>
            <p:ph type="sldNum" sz="quarter" idx="5"/>
          </p:nvPr>
        </p:nvSpPr>
        <p:spPr/>
        <p:txBody>
          <a:bodyPr/>
          <a:lstStyle/>
          <a:p>
            <a:fld id="{28DC6F1C-EEB1-2840-88E8-43356CD054CD}" type="slidenum">
              <a:rPr lang="en-US" smtClean="0"/>
              <a:t>3</a:t>
            </a:fld>
            <a:endParaRPr lang="en-US"/>
          </a:p>
        </p:txBody>
      </p:sp>
    </p:spTree>
    <p:extLst>
      <p:ext uri="{BB962C8B-B14F-4D97-AF65-F5344CB8AC3E}">
        <p14:creationId xmlns:p14="http://schemas.microsoft.com/office/powerpoint/2010/main" val="201327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created a solution that implements branch protection rules automatically upon repository creation.  This rule will be applied to the default branch immediately.  This allows your organizational branch rules to be applied systematically and consistently across all repositories.  </a:t>
            </a:r>
          </a:p>
          <a:p>
            <a:endParaRPr lang="en-US" dirty="0"/>
          </a:p>
          <a:p>
            <a:r>
              <a:rPr lang="en-US" dirty="0"/>
              <a:t>Upon creation of the branch protection rule, an issue will be created within the repo notifying the user of the newly created rule and the protections that are applied. </a:t>
            </a:r>
          </a:p>
        </p:txBody>
      </p:sp>
      <p:sp>
        <p:nvSpPr>
          <p:cNvPr id="4" name="Slide Number Placeholder 3"/>
          <p:cNvSpPr>
            <a:spLocks noGrp="1"/>
          </p:cNvSpPr>
          <p:nvPr>
            <p:ph type="sldNum" sz="quarter" idx="5"/>
          </p:nvPr>
        </p:nvSpPr>
        <p:spPr/>
        <p:txBody>
          <a:bodyPr/>
          <a:lstStyle/>
          <a:p>
            <a:fld id="{28DC6F1C-EEB1-2840-88E8-43356CD054CD}" type="slidenum">
              <a:rPr lang="en-US" smtClean="0"/>
              <a:t>4</a:t>
            </a:fld>
            <a:endParaRPr lang="en-US"/>
          </a:p>
        </p:txBody>
      </p:sp>
    </p:spTree>
    <p:extLst>
      <p:ext uri="{BB962C8B-B14F-4D97-AF65-F5344CB8AC3E}">
        <p14:creationId xmlns:p14="http://schemas.microsoft.com/office/powerpoint/2010/main" val="15007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F72BA41-EC5B-4197-BCC8-0FD2E523CD7A}" type="datetimeFigureOut">
              <a:rPr lang="en-US" smtClean="0"/>
              <a:t>6/5/22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E15108C-154A-4A5A-9C05-91A49A422BA7}"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117144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6/5/22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0170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6/5/22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708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6/5/22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5188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F72BA41-EC5B-4197-BCC8-0FD2E523CD7A}" type="datetimeFigureOut">
              <a:rPr lang="en-US" smtClean="0"/>
              <a:t>6/5/22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E15108C-154A-4A5A-9C05-91A49A422BA7}"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99290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6/5/22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9487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t>6/5/22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1367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t>6/5/22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1470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6/5/22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2159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72BA41-EC5B-4197-BCC8-0FD2E523CD7A}" type="datetimeFigureOut">
              <a:rPr lang="en-US" smtClean="0"/>
              <a:t>6/5/22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15108C-154A-4A5A-9C05-91A49A422BA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20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72BA41-EC5B-4197-BCC8-0FD2E523CD7A}" type="datetimeFigureOut">
              <a:rPr lang="en-US" smtClean="0"/>
              <a:t>6/5/22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15108C-154A-4A5A-9C05-91A49A422BA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345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F72BA41-EC5B-4197-BCC8-0FD2E523CD7A}" type="datetimeFigureOut">
              <a:rPr lang="en-US" smtClean="0"/>
              <a:pPr/>
              <a:t>6/5/22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E15108C-154A-4A5A-9C05-91A49A422BA7}"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673456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534A5-D074-313A-20A8-C13F4C03BCFB}"/>
              </a:ext>
            </a:extLst>
          </p:cNvPr>
          <p:cNvSpPr>
            <a:spLocks noGrp="1"/>
          </p:cNvSpPr>
          <p:nvPr>
            <p:ph type="ctrTitle"/>
          </p:nvPr>
        </p:nvSpPr>
        <p:spPr>
          <a:xfrm>
            <a:off x="6138004" y="1480929"/>
            <a:ext cx="5607908" cy="3254321"/>
          </a:xfrm>
        </p:spPr>
        <p:txBody>
          <a:bodyPr>
            <a:normAutofit/>
          </a:bodyPr>
          <a:lstStyle/>
          <a:p>
            <a:pPr algn="l"/>
            <a:r>
              <a:rPr lang="en-US" sz="7000"/>
              <a:t>Default Branch Protection</a:t>
            </a:r>
          </a:p>
        </p:txBody>
      </p:sp>
      <p:sp>
        <p:nvSpPr>
          <p:cNvPr id="3" name="Subtitle 2">
            <a:extLst>
              <a:ext uri="{FF2B5EF4-FFF2-40B4-BE49-F238E27FC236}">
                <a16:creationId xmlns:a16="http://schemas.microsoft.com/office/drawing/2014/main" id="{D463DD61-1494-C62A-D299-4989D9A41D60}"/>
              </a:ext>
            </a:extLst>
          </p:cNvPr>
          <p:cNvSpPr>
            <a:spLocks noGrp="1"/>
          </p:cNvSpPr>
          <p:nvPr>
            <p:ph type="subTitle" idx="1"/>
          </p:nvPr>
        </p:nvSpPr>
        <p:spPr>
          <a:xfrm>
            <a:off x="6138004" y="4804850"/>
            <a:ext cx="5607906" cy="1086237"/>
          </a:xfrm>
        </p:spPr>
        <p:txBody>
          <a:bodyPr>
            <a:normAutofit/>
          </a:bodyPr>
          <a:lstStyle/>
          <a:p>
            <a:pPr algn="l">
              <a:spcAft>
                <a:spcPts val="600"/>
              </a:spcAft>
            </a:pPr>
            <a:r>
              <a:rPr lang="en-US" dirty="0"/>
              <a:t>Dustin Ellis</a:t>
            </a:r>
            <a:endParaRPr lang="en-US"/>
          </a:p>
        </p:txBody>
      </p:sp>
      <p:sp>
        <p:nvSpPr>
          <p:cNvPr id="13"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5"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Picture 5" descr="Icon&#10;&#10;Description automatically generated">
            <a:extLst>
              <a:ext uri="{FF2B5EF4-FFF2-40B4-BE49-F238E27FC236}">
                <a16:creationId xmlns:a16="http://schemas.microsoft.com/office/drawing/2014/main" id="{46AEDBCE-E98C-6729-C468-B90168B48BC7}"/>
              </a:ext>
            </a:extLst>
          </p:cNvPr>
          <p:cNvPicPr>
            <a:picLocks noChangeAspect="1"/>
          </p:cNvPicPr>
          <p:nvPr/>
        </p:nvPicPr>
        <p:blipFill rotWithShape="1">
          <a:blip r:embed="rId2"/>
          <a:srcRect l="13669" r="15208" b="-3"/>
          <a:stretch/>
        </p:blipFill>
        <p:spPr>
          <a:xfrm>
            <a:off x="1155560" y="1129353"/>
            <a:ext cx="3914583" cy="4582236"/>
          </a:xfrm>
          <a:prstGeom prst="rect">
            <a:avLst/>
          </a:prstGeom>
        </p:spPr>
      </p:pic>
    </p:spTree>
    <p:extLst>
      <p:ext uri="{BB962C8B-B14F-4D97-AF65-F5344CB8AC3E}">
        <p14:creationId xmlns:p14="http://schemas.microsoft.com/office/powerpoint/2010/main" val="12271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0BA4-84B9-A064-D335-84FF49DFA977}"/>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5600">
                <a:solidFill>
                  <a:schemeClr val="tx2">
                    <a:lumMod val="75000"/>
                  </a:schemeClr>
                </a:solidFill>
              </a:rPr>
              <a:t>How to Ensure Proper Code Management?</a:t>
            </a:r>
          </a:p>
        </p:txBody>
      </p:sp>
    </p:spTree>
    <p:extLst>
      <p:ext uri="{BB962C8B-B14F-4D97-AF65-F5344CB8AC3E}">
        <p14:creationId xmlns:p14="http://schemas.microsoft.com/office/powerpoint/2010/main" val="177705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331D-D699-F7BA-F6E7-3200B44C749C}"/>
              </a:ext>
            </a:extLst>
          </p:cNvPr>
          <p:cNvSpPr>
            <a:spLocks noGrp="1"/>
          </p:cNvSpPr>
          <p:nvPr>
            <p:ph type="title"/>
          </p:nvPr>
        </p:nvSpPr>
        <p:spPr/>
        <p:txBody>
          <a:bodyPr/>
          <a:lstStyle/>
          <a:p>
            <a:r>
              <a:rPr lang="en-US" dirty="0"/>
              <a:t>Branch Protections</a:t>
            </a:r>
          </a:p>
        </p:txBody>
      </p:sp>
      <p:sp>
        <p:nvSpPr>
          <p:cNvPr id="3" name="Content Placeholder 2">
            <a:extLst>
              <a:ext uri="{FF2B5EF4-FFF2-40B4-BE49-F238E27FC236}">
                <a16:creationId xmlns:a16="http://schemas.microsoft.com/office/drawing/2014/main" id="{281FA362-A0E2-F3E1-C63A-6562B1E288B7}"/>
              </a:ext>
            </a:extLst>
          </p:cNvPr>
          <p:cNvSpPr>
            <a:spLocks noGrp="1"/>
          </p:cNvSpPr>
          <p:nvPr>
            <p:ph idx="1"/>
          </p:nvPr>
        </p:nvSpPr>
        <p:spPr/>
        <p:txBody>
          <a:bodyPr/>
          <a:lstStyle/>
          <a:p>
            <a:r>
              <a:rPr lang="en-US" dirty="0"/>
              <a:t>Code Protection of any or all branches within a repository!  Provides options to:</a:t>
            </a:r>
          </a:p>
          <a:p>
            <a:pPr lvl="1"/>
            <a:r>
              <a:rPr lang="en-US" dirty="0"/>
              <a:t>Require Code Reviews and Approvals before merging</a:t>
            </a:r>
          </a:p>
          <a:p>
            <a:pPr lvl="1"/>
            <a:r>
              <a:rPr lang="en-US" dirty="0"/>
              <a:t>Restrict when and who can commit to branches</a:t>
            </a:r>
          </a:p>
          <a:p>
            <a:pPr lvl="1"/>
            <a:r>
              <a:rPr lang="en-US" dirty="0"/>
              <a:t>Require Deployments to succeed before merging</a:t>
            </a:r>
          </a:p>
          <a:p>
            <a:pPr lvl="1"/>
            <a:r>
              <a:rPr lang="en-US" dirty="0"/>
              <a:t>Require Signed Commits</a:t>
            </a:r>
          </a:p>
          <a:p>
            <a:pPr lvl="1"/>
            <a:r>
              <a:rPr lang="en-US" dirty="0"/>
              <a:t>And more!</a:t>
            </a:r>
          </a:p>
          <a:p>
            <a:endParaRPr lang="en-US" dirty="0"/>
          </a:p>
        </p:txBody>
      </p:sp>
    </p:spTree>
    <p:extLst>
      <p:ext uri="{BB962C8B-B14F-4D97-AF65-F5344CB8AC3E}">
        <p14:creationId xmlns:p14="http://schemas.microsoft.com/office/powerpoint/2010/main" val="34906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28B1-9D76-9E75-E395-335D9D3E4DC9}"/>
              </a:ext>
            </a:extLst>
          </p:cNvPr>
          <p:cNvSpPr>
            <a:spLocks noGrp="1"/>
          </p:cNvSpPr>
          <p:nvPr>
            <p:ph type="title"/>
          </p:nvPr>
        </p:nvSpPr>
        <p:spPr/>
        <p:txBody>
          <a:bodyPr/>
          <a:lstStyle/>
          <a:p>
            <a:r>
              <a:rPr lang="en-US" dirty="0"/>
              <a:t>Default Branch Protection Automation</a:t>
            </a:r>
          </a:p>
        </p:txBody>
      </p:sp>
      <p:sp>
        <p:nvSpPr>
          <p:cNvPr id="3" name="Content Placeholder 2">
            <a:extLst>
              <a:ext uri="{FF2B5EF4-FFF2-40B4-BE49-F238E27FC236}">
                <a16:creationId xmlns:a16="http://schemas.microsoft.com/office/drawing/2014/main" id="{EAD16EB8-CFC4-3338-5624-40295E0ECFEF}"/>
              </a:ext>
            </a:extLst>
          </p:cNvPr>
          <p:cNvSpPr>
            <a:spLocks noGrp="1"/>
          </p:cNvSpPr>
          <p:nvPr>
            <p:ph idx="1"/>
          </p:nvPr>
        </p:nvSpPr>
        <p:spPr/>
        <p:txBody>
          <a:bodyPr/>
          <a:lstStyle/>
          <a:p>
            <a:r>
              <a:rPr lang="en-US" dirty="0"/>
              <a:t>Creates a branch protection rule on the default branch upon repository creation. </a:t>
            </a:r>
          </a:p>
          <a:p>
            <a:pPr lvl="1"/>
            <a:r>
              <a:rPr lang="en-US" dirty="0"/>
              <a:t>Ensures organizational Branch Protection rules are set consistently. </a:t>
            </a:r>
          </a:p>
          <a:p>
            <a:pPr lvl="1"/>
            <a:r>
              <a:rPr lang="en-US" dirty="0"/>
              <a:t>Immediate protection against adverse code updates</a:t>
            </a:r>
          </a:p>
          <a:p>
            <a:r>
              <a:rPr lang="en-US" dirty="0"/>
              <a:t>Provides a user notification via issues when branch protection rule is created</a:t>
            </a:r>
          </a:p>
          <a:p>
            <a:pPr lvl="1"/>
            <a:r>
              <a:rPr lang="en-US" dirty="0"/>
              <a:t>Issue created immediately with details on what protections have been applied</a:t>
            </a:r>
          </a:p>
          <a:p>
            <a:pPr lvl="1"/>
            <a:endParaRPr lang="en-US" dirty="0"/>
          </a:p>
          <a:p>
            <a:endParaRPr lang="en-US" dirty="0"/>
          </a:p>
        </p:txBody>
      </p:sp>
    </p:spTree>
    <p:extLst>
      <p:ext uri="{BB962C8B-B14F-4D97-AF65-F5344CB8AC3E}">
        <p14:creationId xmlns:p14="http://schemas.microsoft.com/office/powerpoint/2010/main" val="178552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0" name="Picture 4" descr="A display of colourful pinatas">
            <a:extLst>
              <a:ext uri="{FF2B5EF4-FFF2-40B4-BE49-F238E27FC236}">
                <a16:creationId xmlns:a16="http://schemas.microsoft.com/office/drawing/2014/main" id="{1FBD375B-FEC2-28E0-979E-EE6B19A3C4F6}"/>
              </a:ext>
            </a:extLst>
          </p:cNvPr>
          <p:cNvPicPr>
            <a:picLocks noChangeAspect="1"/>
          </p:cNvPicPr>
          <p:nvPr/>
        </p:nvPicPr>
        <p:blipFill rotWithShape="1">
          <a:blip r:embed="rId2"/>
          <a:srcRect t="8090" b="7939"/>
          <a:stretch/>
        </p:blipFill>
        <p:spPr>
          <a:xfrm>
            <a:off x="20" y="10"/>
            <a:ext cx="12191980" cy="6859300"/>
          </a:xfrm>
          <a:prstGeom prst="rect">
            <a:avLst/>
          </a:prstGeom>
        </p:spPr>
      </p:pic>
      <p:sp>
        <p:nvSpPr>
          <p:cNvPr id="21" name="Rectangle 12">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23"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B6CE2431-2BA0-B5E7-84F5-7F7A64EE4EEA}"/>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solidFill>
                  <a:schemeClr val="bg2"/>
                </a:solidFill>
              </a:rPr>
              <a:t>Demo!</a:t>
            </a:r>
          </a:p>
        </p:txBody>
      </p:sp>
    </p:spTree>
    <p:extLst>
      <p:ext uri="{BB962C8B-B14F-4D97-AF65-F5344CB8AC3E}">
        <p14:creationId xmlns:p14="http://schemas.microsoft.com/office/powerpoint/2010/main" val="76288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5" name="Picture 4" descr="Question marks in a line and one question mark is lit">
            <a:extLst>
              <a:ext uri="{FF2B5EF4-FFF2-40B4-BE49-F238E27FC236}">
                <a16:creationId xmlns:a16="http://schemas.microsoft.com/office/drawing/2014/main" id="{8301FE0D-2F1F-5361-D1E9-5CAE2868FF37}"/>
              </a:ext>
            </a:extLst>
          </p:cNvPr>
          <p:cNvPicPr>
            <a:picLocks noChangeAspect="1"/>
          </p:cNvPicPr>
          <p:nvPr/>
        </p:nvPicPr>
        <p:blipFill rotWithShape="1">
          <a:blip r:embed="rId2"/>
          <a:srcRect t="2048" b="13666"/>
          <a:stretch/>
        </p:blipFill>
        <p:spPr>
          <a:xfrm>
            <a:off x="20" y="10"/>
            <a:ext cx="12191980" cy="6859300"/>
          </a:xfrm>
          <a:prstGeom prst="rect">
            <a:avLst/>
          </a:prstGeom>
        </p:spPr>
      </p:pic>
      <p:sp>
        <p:nvSpPr>
          <p:cNvPr id="13" name="Rectangle 12">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D09964A5-6929-E171-D19E-094C998DF542}"/>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solidFill>
                  <a:schemeClr val="bg2"/>
                </a:solidFill>
              </a:rPr>
              <a:t>Questions?</a:t>
            </a:r>
          </a:p>
        </p:txBody>
      </p:sp>
    </p:spTree>
    <p:extLst>
      <p:ext uri="{BB962C8B-B14F-4D97-AF65-F5344CB8AC3E}">
        <p14:creationId xmlns:p14="http://schemas.microsoft.com/office/powerpoint/2010/main" val="291283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E352-3353-B9F6-6724-290F194897AC}"/>
              </a:ext>
            </a:extLst>
          </p:cNvPr>
          <p:cNvSpPr>
            <a:spLocks noGrp="1"/>
          </p:cNvSpPr>
          <p:nvPr>
            <p:ph type="title"/>
          </p:nvPr>
        </p:nvSpPr>
        <p:spPr>
          <a:xfrm>
            <a:off x="1371600" y="685800"/>
            <a:ext cx="9601200" cy="1485900"/>
          </a:xfrm>
        </p:spPr>
        <p:txBody>
          <a:bodyPr>
            <a:normAutofit/>
          </a:bodyPr>
          <a:lstStyle/>
          <a:p>
            <a:r>
              <a:rPr lang="en-US" dirty="0"/>
              <a:t>Additional Resources</a:t>
            </a:r>
          </a:p>
        </p:txBody>
      </p:sp>
      <p:graphicFrame>
        <p:nvGraphicFramePr>
          <p:cNvPr id="5" name="Content Placeholder 2">
            <a:extLst>
              <a:ext uri="{FF2B5EF4-FFF2-40B4-BE49-F238E27FC236}">
                <a16:creationId xmlns:a16="http://schemas.microsoft.com/office/drawing/2014/main" id="{97FF5417-6D1F-A1C7-8AEE-1DF638C56661}"/>
              </a:ext>
            </a:extLst>
          </p:cNvPr>
          <p:cNvGraphicFramePr>
            <a:graphicFrameLocks noGrp="1"/>
          </p:cNvGraphicFramePr>
          <p:nvPr>
            <p:ph idx="1"/>
            <p:extLst>
              <p:ext uri="{D42A27DB-BD31-4B8C-83A1-F6EECF244321}">
                <p14:modId xmlns:p14="http://schemas.microsoft.com/office/powerpoint/2010/main" val="108537838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70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B5670-3B5C-5158-3FCF-DA44422A94A3}"/>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cap="all"/>
              <a:t>Thank you!</a:t>
            </a:r>
          </a:p>
        </p:txBody>
      </p:sp>
      <p:sp>
        <p:nvSpPr>
          <p:cNvPr id="16"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7" name="Graphic 6" descr="Handshake">
            <a:extLst>
              <a:ext uri="{FF2B5EF4-FFF2-40B4-BE49-F238E27FC236}">
                <a16:creationId xmlns:a16="http://schemas.microsoft.com/office/drawing/2014/main" id="{BA4CB205-E391-B159-9E2D-FF9C95B92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0702" y="3056705"/>
            <a:ext cx="2812781" cy="2812781"/>
          </a:xfrm>
          <a:prstGeom prst="rect">
            <a:avLst/>
          </a:prstGeom>
        </p:spPr>
      </p:pic>
      <p:sp>
        <p:nvSpPr>
          <p:cNvPr id="18"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Tree>
    <p:extLst>
      <p:ext uri="{BB962C8B-B14F-4D97-AF65-F5344CB8AC3E}">
        <p14:creationId xmlns:p14="http://schemas.microsoft.com/office/powerpoint/2010/main" val="102472448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{3769409C-1203-814E-AE4A-D48FE1E57F37}tf10001072</Template>
  <TotalTime>39</TotalTime>
  <Words>347</Words>
  <Application>Microsoft Macintosh PowerPoint</Application>
  <PresentationFormat>Widescreen</PresentationFormat>
  <Paragraphs>30</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Default Branch Protection</vt:lpstr>
      <vt:lpstr>How to Ensure Proper Code Management?</vt:lpstr>
      <vt:lpstr>Branch Protections</vt:lpstr>
      <vt:lpstr>Default Branch Protection Automation</vt:lpstr>
      <vt:lpstr>Demo!</vt:lpstr>
      <vt:lpstr>Questions?</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Branch Protection</dc:title>
  <dc:creator>Dustin Ellis</dc:creator>
  <cp:lastModifiedBy>Dustin Ellis</cp:lastModifiedBy>
  <cp:revision>1</cp:revision>
  <dcterms:created xsi:type="dcterms:W3CDTF">2022-06-06T03:29:48Z</dcterms:created>
  <dcterms:modified xsi:type="dcterms:W3CDTF">2022-06-06T04:08:56Z</dcterms:modified>
</cp:coreProperties>
</file>