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8" r:id="rId5"/>
    <p:sldId id="259" r:id="rId6"/>
    <p:sldId id="266" r:id="rId7"/>
    <p:sldId id="260" r:id="rId8"/>
    <p:sldId id="261" r:id="rId9"/>
    <p:sldId id="265" r:id="rId10"/>
    <p:sldId id="263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0fHo8s" TargetMode="External"/><Relationship Id="rId2" Type="http://schemas.openxmlformats.org/officeDocument/2006/relationships/hyperlink" Target="https://inbrehub.unmc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153-F77E-46F3-ACD9-E447ACCB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Neuroimaging: Principles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E30A-5A79-412D-A325-5934B57D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Core for Neuroimaging Acquisition and Analysis Workshop</a:t>
            </a:r>
          </a:p>
          <a:p>
            <a:r>
              <a:rPr lang="en-US" dirty="0"/>
              <a:t>Sponsored by the UNMC CoNDA Center</a:t>
            </a:r>
          </a:p>
          <a:p>
            <a:r>
              <a:rPr lang="en-US" dirty="0"/>
              <a:t>Friday December 10th, 2021</a:t>
            </a:r>
          </a:p>
          <a:p>
            <a:r>
              <a:rPr lang="en-US" dirty="0"/>
              <a:t>Dr. David E. Warren,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D8BE-D45B-42DB-9058-29C264E8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Slack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85F66-74CC-44FA-B1B7-220CE2E1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104" y="2016125"/>
            <a:ext cx="4902117" cy="34496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A647DA-CCBB-4E17-8DC7-33C1ECC86931}"/>
              </a:ext>
            </a:extLst>
          </p:cNvPr>
          <p:cNvSpPr/>
          <p:nvPr/>
        </p:nvSpPr>
        <p:spPr>
          <a:xfrm>
            <a:off x="3568700" y="4457700"/>
            <a:ext cx="3517900" cy="6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ED44-AFB6-415E-83EA-6B7DCAA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55BE2-543E-4BA1-9F33-DFE6BE247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18448" y="2026444"/>
          <a:ext cx="3821430" cy="358857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989587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90317286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1546436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Activity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Instructor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8427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1:00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Welcome &amp; Overview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Warren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220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1:15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Orientation to tools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Ellis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6881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1:30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7189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1:45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Reproducibility: Motivation &amp; Basics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Warren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6135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2:00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6576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2:15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Plotting your data (matplotlib)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Phipps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953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2:30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30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2:45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2769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3:00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Organizing your data (BIDS)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Warren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8967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3:15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2072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3:30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Neuroimaging workflows (nipype)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Ellis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846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3:45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674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4:00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Brain network connectivity (bctpy)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Phipps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04164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4:15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6944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4:30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Questions/open discussion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1748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4:45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Reproducibility: Conclusions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Warren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3550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5:00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295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51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BF80D-4EED-481F-B19F-6C7790CF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9CA72-0A2F-4620-AE0F-4D61FB4D3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91CF-D24E-4EDA-9F20-97A8552F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066F-9361-46A9-8DAD-85DA274B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 is essential for good science</a:t>
            </a:r>
          </a:p>
          <a:p>
            <a:r>
              <a:rPr lang="en-US" dirty="0"/>
              <a:t>Neuroimaging is complex in all phases</a:t>
            </a:r>
          </a:p>
          <a:p>
            <a:endParaRPr lang="en-US" dirty="0"/>
          </a:p>
          <a:p>
            <a:r>
              <a:rPr lang="en-US" dirty="0"/>
              <a:t>Today’s aim: to introduce key concepts and techniques that can enhance the reproducibility of neuroimaging research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6CCB-ED7F-4DA2-A775-A84153F5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C318-E354-491B-B5B7-DE417594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  <a:p>
            <a:pPr lvl="1"/>
            <a:r>
              <a:rPr lang="en-US" dirty="0"/>
              <a:t>Dr. David E. Warren</a:t>
            </a:r>
          </a:p>
          <a:p>
            <a:r>
              <a:rPr lang="en-US" dirty="0"/>
              <a:t>Co-Instructors</a:t>
            </a:r>
          </a:p>
          <a:p>
            <a:pPr lvl="1"/>
            <a:r>
              <a:rPr lang="en-US" dirty="0"/>
              <a:t>David G. Ellis</a:t>
            </a:r>
          </a:p>
          <a:p>
            <a:pPr lvl="1"/>
            <a:r>
              <a:rPr lang="en-US" dirty="0"/>
              <a:t>Connor Phipps</a:t>
            </a:r>
          </a:p>
        </p:txBody>
      </p:sp>
    </p:spTree>
    <p:extLst>
      <p:ext uri="{BB962C8B-B14F-4D97-AF65-F5344CB8AC3E}">
        <p14:creationId xmlns:p14="http://schemas.microsoft.com/office/powerpoint/2010/main" val="71660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CE16-097F-4C48-8C5D-E5D9A19A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02378-9404-4C10-A090-61723FAF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012"/>
          <a:stretch/>
        </p:blipFill>
        <p:spPr>
          <a:xfrm>
            <a:off x="1443491" y="2174445"/>
            <a:ext cx="6571343" cy="3387630"/>
          </a:xfrm>
        </p:spPr>
      </p:pic>
    </p:spTree>
    <p:extLst>
      <p:ext uri="{BB962C8B-B14F-4D97-AF65-F5344CB8AC3E}">
        <p14:creationId xmlns:p14="http://schemas.microsoft.com/office/powerpoint/2010/main" val="87580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892-95C6-4C7E-AAFA-B35B2FE1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AE84-7C44-4958-9FC7-45459CDF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</a:t>
            </a:r>
          </a:p>
          <a:p>
            <a:pPr lvl="1"/>
            <a:r>
              <a:rPr lang="en-US" dirty="0"/>
              <a:t>Flagging system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Green Post-It </a:t>
            </a:r>
            <a:r>
              <a:rPr lang="en-US" dirty="0"/>
              <a:t>	</a:t>
            </a:r>
            <a:r>
              <a:rPr lang="en-US" b="1" dirty="0"/>
              <a:t>OK </a:t>
            </a:r>
            <a:r>
              <a:rPr lang="en-US" dirty="0"/>
              <a:t>or </a:t>
            </a:r>
            <a:r>
              <a:rPr lang="en-US" b="1" dirty="0"/>
              <a:t>I’m done</a:t>
            </a:r>
            <a:endParaRPr lang="en-US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Red Post-It</a:t>
            </a:r>
            <a:r>
              <a:rPr lang="en-US" dirty="0"/>
              <a:t>	</a:t>
            </a:r>
            <a:r>
              <a:rPr lang="en-US" b="1" dirty="0"/>
              <a:t>Help! </a:t>
            </a:r>
            <a:r>
              <a:rPr lang="en-US" dirty="0"/>
              <a:t>or </a:t>
            </a:r>
            <a:r>
              <a:rPr lang="en-US" b="1" dirty="0"/>
              <a:t>Still working</a:t>
            </a:r>
          </a:p>
          <a:p>
            <a:r>
              <a:rPr lang="en-US" dirty="0"/>
              <a:t>Virtual/Remote</a:t>
            </a:r>
          </a:p>
          <a:p>
            <a:pPr lvl="1"/>
            <a:r>
              <a:rPr lang="en-US" dirty="0"/>
              <a:t>Slack chat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94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88-0043-4D1C-AEFD-822767EA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E4BD-DECE-41BE-9183-355BAE4B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(lots)</a:t>
            </a:r>
          </a:p>
          <a:p>
            <a:r>
              <a:rPr lang="en-US" dirty="0" err="1"/>
              <a:t>Jupyter</a:t>
            </a:r>
            <a:r>
              <a:rPr lang="en-US" dirty="0"/>
              <a:t> (</a:t>
            </a:r>
            <a:r>
              <a:rPr lang="en-US" dirty="0" err="1"/>
              <a:t>Jupyter</a:t>
            </a:r>
            <a:r>
              <a:rPr lang="en-US" dirty="0"/>
              <a:t> notebooks &amp; </a:t>
            </a:r>
            <a:r>
              <a:rPr lang="en-US" dirty="0" err="1"/>
              <a:t>JupyterHub</a:t>
            </a:r>
            <a:r>
              <a:rPr lang="en-US" dirty="0"/>
              <a:t>)</a:t>
            </a:r>
          </a:p>
          <a:p>
            <a:r>
              <a:rPr lang="en-US" dirty="0"/>
              <a:t>UNIX (shell &amp; commands)</a:t>
            </a:r>
          </a:p>
          <a:p>
            <a:r>
              <a:rPr lang="en-US" dirty="0"/>
              <a:t>Neuroimaging software (FSL,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DF02-BE3D-4CB6-9190-AF065B09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7A14-C254-4836-A285-F6C73C5F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device to the network</a:t>
            </a:r>
          </a:p>
          <a:p>
            <a:r>
              <a:rPr lang="en-US" dirty="0"/>
              <a:t>Open your web browser</a:t>
            </a:r>
          </a:p>
          <a:p>
            <a:r>
              <a:rPr lang="en-US" dirty="0"/>
              <a:t>In your web browser, open:</a:t>
            </a:r>
          </a:p>
          <a:p>
            <a:pPr lvl="1"/>
            <a:r>
              <a:rPr lang="en-US" dirty="0"/>
              <a:t>Course server		</a:t>
            </a:r>
            <a:r>
              <a:rPr lang="en-US" dirty="0">
                <a:hlinkClick r:id="rId2"/>
              </a:rPr>
              <a:t>https://inbrehub.unmc.edu</a:t>
            </a:r>
            <a:endParaRPr lang="en-US" dirty="0"/>
          </a:p>
          <a:p>
            <a:pPr lvl="2"/>
            <a:r>
              <a:rPr lang="en-US" dirty="0"/>
              <a:t>Server hosting course materials &amp; exercises</a:t>
            </a:r>
          </a:p>
          <a:p>
            <a:pPr lvl="1"/>
            <a:r>
              <a:rPr lang="en-US" dirty="0"/>
              <a:t>Course chat (Slack)	</a:t>
            </a:r>
            <a:r>
              <a:rPr lang="en-US" dirty="0">
                <a:hlinkClick r:id="rId3"/>
              </a:rPr>
              <a:t>https://bit.ly/30fHo8s</a:t>
            </a:r>
            <a:endParaRPr lang="en-US" dirty="0"/>
          </a:p>
          <a:p>
            <a:pPr lvl="2"/>
            <a:r>
              <a:rPr lang="en-US" dirty="0"/>
              <a:t>Chatroom for questions, discussion, links, etc.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7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8A63-0DE1-4357-A5D7-20E595D6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A04C-AF48-4A5F-A98C-2A08C006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the course server with your username</a:t>
            </a:r>
          </a:p>
          <a:p>
            <a:pPr lvl="1"/>
            <a:r>
              <a:rPr lang="en-US" dirty="0"/>
              <a:t>The part of your email address before the @</a:t>
            </a:r>
          </a:p>
          <a:p>
            <a:pPr lvl="1"/>
            <a:r>
              <a:rPr lang="en-US" b="1" dirty="0"/>
              <a:t>david.warren</a:t>
            </a:r>
            <a:r>
              <a:rPr lang="en-US" strike="sngStrike" dirty="0"/>
              <a:t>@unmc.edu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D1ED6B-6ED7-4B66-841A-B076D37ED4DF}"/>
              </a:ext>
            </a:extLst>
          </p:cNvPr>
          <p:cNvGrpSpPr/>
          <p:nvPr/>
        </p:nvGrpSpPr>
        <p:grpSpPr>
          <a:xfrm>
            <a:off x="1286329" y="3647432"/>
            <a:ext cx="6571343" cy="2195274"/>
            <a:chOff x="538163" y="3228975"/>
            <a:chExt cx="8166100" cy="27280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3EE464-E9D2-4747-809B-8E32F838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163" y="3228975"/>
              <a:ext cx="3876675" cy="27280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EBCB54-39BB-46BC-A772-2EDE71FC0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7588" y="3228975"/>
              <a:ext cx="3876675" cy="272803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872B2B-D848-4B4E-98A9-B254CDF5A276}"/>
              </a:ext>
            </a:extLst>
          </p:cNvPr>
          <p:cNvSpPr txBox="1"/>
          <p:nvPr/>
        </p:nvSpPr>
        <p:spPr>
          <a:xfrm>
            <a:off x="2190564" y="3271072"/>
            <a:ext cx="13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EB326-4B79-430A-9C65-89DB59A29455}"/>
              </a:ext>
            </a:extLst>
          </p:cNvPr>
          <p:cNvSpPr txBox="1"/>
          <p:nvPr/>
        </p:nvSpPr>
        <p:spPr>
          <a:xfrm>
            <a:off x="5707005" y="327107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login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42A2F5A-989D-4A2F-9A16-93B87239EB18}"/>
              </a:ext>
            </a:extLst>
          </p:cNvPr>
          <p:cNvSpPr/>
          <p:nvPr/>
        </p:nvSpPr>
        <p:spPr>
          <a:xfrm>
            <a:off x="4320689" y="4537138"/>
            <a:ext cx="502623" cy="41586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8A63-0DE1-4357-A5D7-20E595D6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SERVER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C0558E-9DD2-42CA-ACCF-2B46C594F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740" y="1939925"/>
            <a:ext cx="6988843" cy="49180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6B8541-035C-450E-996D-1F056314355C}"/>
              </a:ext>
            </a:extLst>
          </p:cNvPr>
          <p:cNvSpPr/>
          <p:nvPr/>
        </p:nvSpPr>
        <p:spPr>
          <a:xfrm>
            <a:off x="1803400" y="3295650"/>
            <a:ext cx="58420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69E60-BCBB-4891-9CE2-D1E9E1E4A1EC}"/>
              </a:ext>
            </a:extLst>
          </p:cNvPr>
          <p:cNvSpPr/>
          <p:nvPr/>
        </p:nvSpPr>
        <p:spPr>
          <a:xfrm>
            <a:off x="7080250" y="2711450"/>
            <a:ext cx="393700" cy="184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303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Reproducible Neuroimaging: Principles</vt:lpstr>
      <vt:lpstr>Welcome</vt:lpstr>
      <vt:lpstr>Instructors</vt:lpstr>
      <vt:lpstr>Origins</vt:lpstr>
      <vt:lpstr>How to get Help</vt:lpstr>
      <vt:lpstr>Tools</vt:lpstr>
      <vt:lpstr>First steps</vt:lpstr>
      <vt:lpstr>Course SERVER</vt:lpstr>
      <vt:lpstr>Course SERVER</vt:lpstr>
      <vt:lpstr>Course Slack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Neuroimaging: Principles</dc:title>
  <dc:creator>Warren, David E</dc:creator>
  <cp:lastModifiedBy>Warren, David E</cp:lastModifiedBy>
  <cp:revision>3</cp:revision>
  <dcterms:created xsi:type="dcterms:W3CDTF">2021-12-10T13:11:45Z</dcterms:created>
  <dcterms:modified xsi:type="dcterms:W3CDTF">2021-12-10T14:13:09Z</dcterms:modified>
</cp:coreProperties>
</file>