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63" r:id="rId4"/>
    <p:sldId id="262" r:id="rId5"/>
    <p:sldId id="257" r:id="rId6"/>
    <p:sldId id="264" r:id="rId7"/>
    <p:sldId id="258" r:id="rId8"/>
    <p:sldId id="266" r:id="rId9"/>
    <p:sldId id="274" r:id="rId10"/>
    <p:sldId id="276" r:id="rId11"/>
    <p:sldId id="259" r:id="rId12"/>
    <p:sldId id="261" r:id="rId13"/>
    <p:sldId id="267" r:id="rId14"/>
    <p:sldId id="260" r:id="rId15"/>
    <p:sldId id="265" r:id="rId16"/>
    <p:sldId id="272" r:id="rId17"/>
    <p:sldId id="268" r:id="rId18"/>
    <p:sldId id="269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5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3BC7-8240-46CA-A0AF-7E1EDC4D4DC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C0A96-853D-4B74-9204-81C20943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F153-F77E-46F3-ACD9-E447ACCB0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Neuroimaging: Motivation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E30A-5A79-412D-A325-5934B57D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Core for Neuroimaging Acquisition and Analysis Workshop</a:t>
            </a:r>
          </a:p>
          <a:p>
            <a:r>
              <a:rPr lang="en-US" dirty="0"/>
              <a:t>Sponsored by the UNMC CoNDA Center</a:t>
            </a:r>
          </a:p>
          <a:p>
            <a:r>
              <a:rPr lang="en-US" dirty="0"/>
              <a:t>Friday December 10th, 2021</a:t>
            </a:r>
          </a:p>
          <a:p>
            <a:r>
              <a:rPr lang="en-US" dirty="0"/>
              <a:t>Dr. David E. Warren,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D041F-2BCC-4A77-A556-73756B4E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Critiques of reproducibility in neuroimaging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17B410-6040-43EE-BDB9-5B9EA84F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81" y="1976582"/>
            <a:ext cx="6573354" cy="39273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43CB7-AB81-4379-84AE-BA6712B7F808}"/>
              </a:ext>
            </a:extLst>
          </p:cNvPr>
          <p:cNvSpPr txBox="1"/>
          <p:nvPr/>
        </p:nvSpPr>
        <p:spPr>
          <a:xfrm>
            <a:off x="7438533" y="6581001"/>
            <a:ext cx="1705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Eklund et al., 2016, </a:t>
            </a:r>
            <a:r>
              <a:rPr lang="en-US" sz="1200" i="1" dirty="0">
                <a:solidFill>
                  <a:schemeClr val="bg1"/>
                </a:solidFill>
              </a:rPr>
              <a:t>PNAS</a:t>
            </a:r>
          </a:p>
        </p:txBody>
      </p:sp>
    </p:spTree>
    <p:extLst>
      <p:ext uri="{BB962C8B-B14F-4D97-AF65-F5344CB8AC3E}">
        <p14:creationId xmlns:p14="http://schemas.microsoft.com/office/powerpoint/2010/main" val="42519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71D6-DAB9-40A1-8B74-9C70CFEF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for Reproducibility in Neuroimaging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B521-CB49-4997-A8B8-2B54DF9C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power</a:t>
            </a:r>
          </a:p>
          <a:p>
            <a:r>
              <a:rPr lang="en-US" dirty="0"/>
              <a:t>Mistakes</a:t>
            </a:r>
          </a:p>
          <a:p>
            <a:r>
              <a:rPr lang="en-US" dirty="0"/>
              <a:t>Lack of data sharing/ineffectual sharing</a:t>
            </a:r>
          </a:p>
          <a:p>
            <a:r>
              <a:rPr lang="en-US" dirty="0"/>
              <a:t>Methodological variation</a:t>
            </a:r>
          </a:p>
          <a:p>
            <a:r>
              <a:rPr lang="en-US" dirty="0"/>
              <a:t>P–hacking (P-phishing)</a:t>
            </a:r>
          </a:p>
          <a:p>
            <a:r>
              <a:rPr lang="en-US" dirty="0"/>
              <a:t>Publication Bias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7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71D6-DAB9-40A1-8B74-9C70CFEF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for Reproducibility in Neuroimaging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B521-CB49-4997-A8B8-2B54DF9C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power — More/better data sharing</a:t>
            </a:r>
          </a:p>
          <a:p>
            <a:r>
              <a:rPr lang="en-US" dirty="0"/>
              <a:t>Mistakes — More rigorous Methods/Results description</a:t>
            </a:r>
          </a:p>
          <a:p>
            <a:r>
              <a:rPr lang="en-US" dirty="0"/>
              <a:t>Lack of data sharing/ineffectual sharing — Share</a:t>
            </a:r>
          </a:p>
          <a:p>
            <a:r>
              <a:rPr lang="en-US" dirty="0"/>
              <a:t>Methodological variation — Methods regularization</a:t>
            </a:r>
          </a:p>
          <a:p>
            <a:r>
              <a:rPr lang="en-US" dirty="0"/>
              <a:t>P–hacking (P-phishing) — Analysis Pre-Registration</a:t>
            </a:r>
          </a:p>
          <a:p>
            <a:r>
              <a:rPr lang="en-US" dirty="0"/>
              <a:t>Publication Bias — Results databases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78C4-AE1F-4679-921A-C898C695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your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134F-D9E5-4ADD-9220-D480BE54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examples of challenges for reproducibility in your field?</a:t>
            </a:r>
          </a:p>
          <a:p>
            <a:r>
              <a:rPr lang="en-US" dirty="0"/>
              <a:t>What are some potential answers to these challenges?</a:t>
            </a:r>
          </a:p>
          <a:p>
            <a:r>
              <a:rPr lang="en-US" dirty="0"/>
              <a:t>Are those answers generalizable to other disciplines?</a:t>
            </a:r>
          </a:p>
        </p:txBody>
      </p:sp>
    </p:spTree>
    <p:extLst>
      <p:ext uri="{BB962C8B-B14F-4D97-AF65-F5344CB8AC3E}">
        <p14:creationId xmlns:p14="http://schemas.microsoft.com/office/powerpoint/2010/main" val="69101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2B37-3B6C-444E-94E6-18DF9302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Reproducible Publication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A7190-A6C1-46F0-990D-0D771F30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248583" cy="3437560"/>
          </a:xfrm>
        </p:spPr>
        <p:txBody>
          <a:bodyPr/>
          <a:lstStyle/>
          <a:p>
            <a:r>
              <a:rPr lang="en-US" dirty="0"/>
              <a:t>The paper</a:t>
            </a:r>
          </a:p>
          <a:p>
            <a:pPr lvl="1"/>
            <a:r>
              <a:rPr lang="en-US" dirty="0"/>
              <a:t>Prose for introduction, methods, results, discussion</a:t>
            </a:r>
          </a:p>
          <a:p>
            <a:pPr lvl="1"/>
            <a:r>
              <a:rPr lang="en-US" dirty="0"/>
              <a:t>Figures, Tables, etc.</a:t>
            </a:r>
          </a:p>
          <a:p>
            <a:r>
              <a:rPr lang="en-US" dirty="0"/>
              <a:t>But also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Workflow specification</a:t>
            </a:r>
          </a:p>
          <a:p>
            <a:pPr lvl="1"/>
            <a:r>
              <a:rPr lang="en-US" dirty="0"/>
              <a:t>Environment specification</a:t>
            </a:r>
          </a:p>
          <a:p>
            <a:pPr lvl="1"/>
            <a:r>
              <a:rPr lang="en-US" dirty="0"/>
              <a:t>Complete results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C4136CF-C65C-4658-BC0A-E2E0098B1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2397932"/>
            <a:ext cx="3125788" cy="2670148"/>
          </a:xfrm>
        </p:spPr>
      </p:pic>
    </p:spTree>
    <p:extLst>
      <p:ext uri="{BB962C8B-B14F-4D97-AF65-F5344CB8AC3E}">
        <p14:creationId xmlns:p14="http://schemas.microsoft.com/office/powerpoint/2010/main" val="334295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78C4-AE1F-4679-921A-C898C695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your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134F-D9E5-4ADD-9220-D480BE54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examples of challenges for reproducibility in your field?</a:t>
            </a:r>
          </a:p>
          <a:p>
            <a:r>
              <a:rPr lang="en-US" dirty="0"/>
              <a:t>What are some potential answers to these challenges?</a:t>
            </a:r>
          </a:p>
          <a:p>
            <a:r>
              <a:rPr lang="en-US" dirty="0"/>
              <a:t>Are those answers generalizable to other disciplines?</a:t>
            </a:r>
          </a:p>
        </p:txBody>
      </p:sp>
    </p:spTree>
    <p:extLst>
      <p:ext uri="{BB962C8B-B14F-4D97-AF65-F5344CB8AC3E}">
        <p14:creationId xmlns:p14="http://schemas.microsoft.com/office/powerpoint/2010/main" val="75041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5F0C2-24B8-4CAB-85CC-4CDECD20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006AE-481E-4F12-BAD2-E3D92A161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Everyday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30718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24EF-3FB2-408C-A6EF-BD24F945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Day-To-Day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E6D7-E7B3-4164-897F-CD801666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 requires knowledge of </a:t>
            </a:r>
            <a:r>
              <a:rPr lang="en-US" u="sng" dirty="0"/>
              <a:t>what</a:t>
            </a:r>
            <a:r>
              <a:rPr lang="en-US" dirty="0"/>
              <a:t>, </a:t>
            </a:r>
            <a:r>
              <a:rPr lang="en-US" u="sng" dirty="0"/>
              <a:t>when</a:t>
            </a:r>
            <a:r>
              <a:rPr lang="en-US" dirty="0"/>
              <a:t>, and </a:t>
            </a:r>
            <a:r>
              <a:rPr lang="en-US" u="sng" dirty="0"/>
              <a:t>how</a:t>
            </a:r>
          </a:p>
          <a:p>
            <a:pPr lvl="1"/>
            <a:r>
              <a:rPr lang="en-US" b="1" dirty="0"/>
              <a:t>What </a:t>
            </a:r>
            <a:r>
              <a:rPr lang="en-US" dirty="0"/>
              <a:t>data were collected?</a:t>
            </a:r>
          </a:p>
          <a:p>
            <a:pPr lvl="1"/>
            <a:r>
              <a:rPr lang="en-US" b="1" dirty="0"/>
              <a:t>When</a:t>
            </a:r>
            <a:r>
              <a:rPr lang="en-US" dirty="0"/>
              <a:t> was each step of data processing conducted?</a:t>
            </a:r>
          </a:p>
          <a:p>
            <a:pPr lvl="1"/>
            <a:r>
              <a:rPr lang="en-US" b="1" dirty="0"/>
              <a:t>How </a:t>
            </a:r>
            <a:r>
              <a:rPr lang="en-US" dirty="0"/>
              <a:t>was data processing/analysis performed?</a:t>
            </a:r>
          </a:p>
          <a:p>
            <a:r>
              <a:rPr lang="en-US" b="1" u="sng" dirty="0"/>
              <a:t>Any</a:t>
            </a:r>
            <a:r>
              <a:rPr lang="en-US" b="1" dirty="0"/>
              <a:t> </a:t>
            </a:r>
            <a:r>
              <a:rPr lang="en-US" dirty="0"/>
              <a:t>approach</a:t>
            </a:r>
            <a:r>
              <a:rPr lang="en-US" b="1" dirty="0"/>
              <a:t> </a:t>
            </a:r>
            <a:r>
              <a:rPr lang="en-US" dirty="0"/>
              <a:t>that helps capture this information enhances the reproducibility of your research</a:t>
            </a:r>
          </a:p>
          <a:p>
            <a:r>
              <a:rPr lang="en-US" dirty="0"/>
              <a:t>Applying ideas and techniques from this workshop should help to boost reproducibility immediately</a:t>
            </a:r>
          </a:p>
        </p:txBody>
      </p:sp>
    </p:spTree>
    <p:extLst>
      <p:ext uri="{BB962C8B-B14F-4D97-AF65-F5344CB8AC3E}">
        <p14:creationId xmlns:p14="http://schemas.microsoft.com/office/powerpoint/2010/main" val="55934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9E90-1AE4-4774-A969-6637D8A5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Day-To-Day reproducibility:</a:t>
            </a:r>
            <a:br>
              <a:rPr lang="en-US" dirty="0"/>
            </a:br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41BA-B4BA-4CC8-9FBF-9E6610B7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line/Shell</a:t>
            </a:r>
          </a:p>
          <a:p>
            <a:r>
              <a:rPr lang="en-US" dirty="0"/>
              <a:t>Scripting/Coding</a:t>
            </a:r>
          </a:p>
          <a:p>
            <a:r>
              <a:rPr lang="en-US" dirty="0"/>
              <a:t>Version control systems</a:t>
            </a:r>
          </a:p>
          <a:p>
            <a:r>
              <a:rPr lang="en-US" dirty="0"/>
              <a:t>Package managers and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08671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9E90-1AE4-4774-A969-6637D8A5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Day-To-Day reproducibility:</a:t>
            </a:r>
            <a:br>
              <a:rPr lang="en-US" dirty="0"/>
            </a:br>
            <a:r>
              <a:rPr lang="en-US" dirty="0"/>
              <a:t>Concepts and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41BA-B4BA-4CC8-9FBF-9E6610B7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reproducibility in mind from the beginning</a:t>
            </a:r>
          </a:p>
          <a:p>
            <a:r>
              <a:rPr lang="en-US" dirty="0"/>
              <a:t>Share data</a:t>
            </a:r>
          </a:p>
          <a:p>
            <a:pPr lvl="1"/>
            <a:r>
              <a:rPr lang="en-US" dirty="0"/>
              <a:t>Always check licenses/other limitations</a:t>
            </a:r>
          </a:p>
          <a:p>
            <a:pPr lvl="1"/>
            <a:r>
              <a:rPr lang="en-US" dirty="0"/>
              <a:t>Request appropriate permissions</a:t>
            </a:r>
          </a:p>
          <a:p>
            <a:r>
              <a:rPr lang="en-US" dirty="0"/>
              <a:t>Use open/libre software when possible</a:t>
            </a:r>
          </a:p>
          <a:p>
            <a:pPr lvl="1"/>
            <a:r>
              <a:rPr lang="en-US" dirty="0"/>
              <a:t>Report bugs</a:t>
            </a:r>
          </a:p>
          <a:p>
            <a:r>
              <a:rPr lang="en-US" dirty="0"/>
              <a:t>Share scripts under open licenses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5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5F0C2-24B8-4CAB-85CC-4CDECD20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006AE-481E-4F12-BAD2-E3D92A161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the problem and the term</a:t>
            </a:r>
          </a:p>
        </p:txBody>
      </p:sp>
    </p:spTree>
    <p:extLst>
      <p:ext uri="{BB962C8B-B14F-4D97-AF65-F5344CB8AC3E}">
        <p14:creationId xmlns:p14="http://schemas.microsoft.com/office/powerpoint/2010/main" val="407199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5F0C2-24B8-4CAB-85CC-4CDECD20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006AE-481E-4F12-BAD2-E3D92A161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Everyday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38405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0F40-92A3-435A-B546-D3B874B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F5B0-E275-4416-BD34-343CE674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 is a challenge for science</a:t>
            </a:r>
          </a:p>
          <a:p>
            <a:r>
              <a:rPr lang="en-US" dirty="0"/>
              <a:t>Reproducibility can be defined many different ways</a:t>
            </a:r>
          </a:p>
          <a:p>
            <a:r>
              <a:rPr lang="en-US" dirty="0"/>
              <a:t>Neuroimaging present unique challenges for reproducibility</a:t>
            </a:r>
          </a:p>
          <a:p>
            <a:r>
              <a:rPr lang="en-US" dirty="0"/>
              <a:t>Best practices can enhance reproducibility</a:t>
            </a:r>
          </a:p>
          <a:p>
            <a:r>
              <a:rPr lang="en-US" dirty="0"/>
              <a:t>Small changes to everyday behaviors can have large impact</a:t>
            </a:r>
          </a:p>
        </p:txBody>
      </p:sp>
    </p:spTree>
    <p:extLst>
      <p:ext uri="{BB962C8B-B14F-4D97-AF65-F5344CB8AC3E}">
        <p14:creationId xmlns:p14="http://schemas.microsoft.com/office/powerpoint/2010/main" val="335334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6D52-6E8A-4DF1-A7CE-9CEF8E4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is a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80FA1-D657-407D-BDED-8EC5E051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44" y="2016124"/>
            <a:ext cx="5620112" cy="39320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E1DEC-2CC1-422A-A797-97AD89107A9C}"/>
              </a:ext>
            </a:extLst>
          </p:cNvPr>
          <p:cNvSpPr txBox="1"/>
          <p:nvPr/>
        </p:nvSpPr>
        <p:spPr>
          <a:xfrm>
            <a:off x="6944615" y="6581001"/>
            <a:ext cx="203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Ioannidis, 2005, </a:t>
            </a:r>
            <a:r>
              <a:rPr lang="en-US" sz="1200" i="1" dirty="0" err="1">
                <a:solidFill>
                  <a:schemeClr val="bg1"/>
                </a:solidFill>
              </a:rPr>
              <a:t>PLoS</a:t>
            </a:r>
            <a:r>
              <a:rPr lang="en-US" sz="1200" i="1" dirty="0">
                <a:solidFill>
                  <a:schemeClr val="bg1"/>
                </a:solidFill>
              </a:rPr>
              <a:t> Medicine</a:t>
            </a:r>
          </a:p>
        </p:txBody>
      </p:sp>
    </p:spTree>
    <p:extLst>
      <p:ext uri="{BB962C8B-B14F-4D97-AF65-F5344CB8AC3E}">
        <p14:creationId xmlns:p14="http://schemas.microsoft.com/office/powerpoint/2010/main" val="326499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81EF-8E58-453E-B946-F6857793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is a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7EBFB-6CB4-40A9-AA92-08745891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28" y="2093023"/>
            <a:ext cx="8609544" cy="32958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58C2E-04AD-46F8-B754-BE314F2DB748}"/>
              </a:ext>
            </a:extLst>
          </p:cNvPr>
          <p:cNvSpPr txBox="1"/>
          <p:nvPr/>
        </p:nvSpPr>
        <p:spPr>
          <a:xfrm>
            <a:off x="6120672" y="6581001"/>
            <a:ext cx="285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Open Science Collaboration, 2015, </a:t>
            </a:r>
            <a:r>
              <a:rPr lang="en-US" sz="1200" i="1" dirty="0">
                <a:solidFill>
                  <a:schemeClr val="bg1"/>
                </a:solidFill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210967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91CF-D24E-4EDA-9F20-97A8552F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is a Problem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BB03A930-3675-488B-99E1-AC821B0FE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5" b="32401"/>
          <a:stretch/>
        </p:blipFill>
        <p:spPr>
          <a:xfrm>
            <a:off x="2987422" y="2015327"/>
            <a:ext cx="3169156" cy="3242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2EDC14-7655-415D-B07F-B4E595C8DDB6}"/>
              </a:ext>
            </a:extLst>
          </p:cNvPr>
          <p:cNvSpPr txBox="1"/>
          <p:nvPr/>
        </p:nvSpPr>
        <p:spPr>
          <a:xfrm>
            <a:off x="6050781" y="6581001"/>
            <a:ext cx="3093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Prinz et al., 2011, </a:t>
            </a:r>
            <a:r>
              <a:rPr lang="en-US" sz="1200" i="1" dirty="0">
                <a:solidFill>
                  <a:schemeClr val="bg1"/>
                </a:solidFill>
              </a:rPr>
              <a:t>Nature Reviews Drug Discovery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0AE1F-33D5-4505-9052-BEA49074628B}"/>
              </a:ext>
            </a:extLst>
          </p:cNvPr>
          <p:cNvSpPr txBox="1"/>
          <p:nvPr/>
        </p:nvSpPr>
        <p:spPr>
          <a:xfrm>
            <a:off x="1462974" y="5355873"/>
            <a:ext cx="621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“In almost two-thirds of the projects, there were inconsistencies between published data and in-house data…”</a:t>
            </a:r>
          </a:p>
        </p:txBody>
      </p:sp>
    </p:spTree>
    <p:extLst>
      <p:ext uri="{BB962C8B-B14F-4D97-AF65-F5344CB8AC3E}">
        <p14:creationId xmlns:p14="http://schemas.microsoft.com/office/powerpoint/2010/main" val="2204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78C4-AE1F-4679-921A-C898C695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your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134F-D9E5-4ADD-9220-D480BE54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examples of challenges for reproducibility in your field?</a:t>
            </a:r>
          </a:p>
        </p:txBody>
      </p:sp>
    </p:spTree>
    <p:extLst>
      <p:ext uri="{BB962C8B-B14F-4D97-AF65-F5344CB8AC3E}">
        <p14:creationId xmlns:p14="http://schemas.microsoft.com/office/powerpoint/2010/main" val="308048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B77F-DDA2-437B-84C7-C582405B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BAC8-B887-4A6C-9CD2-27BBCFF6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reproducibility mean?</a:t>
            </a:r>
          </a:p>
          <a:p>
            <a:r>
              <a:rPr lang="en-US" dirty="0"/>
              <a:t>How would you define reproducibility?</a:t>
            </a:r>
          </a:p>
          <a:p>
            <a:r>
              <a:rPr lang="en-US" dirty="0"/>
              <a:t>Is there one definition of reproducibility?</a:t>
            </a:r>
          </a:p>
        </p:txBody>
      </p:sp>
    </p:spTree>
    <p:extLst>
      <p:ext uri="{BB962C8B-B14F-4D97-AF65-F5344CB8AC3E}">
        <p14:creationId xmlns:p14="http://schemas.microsoft.com/office/powerpoint/2010/main" val="14620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B77F-DDA2-437B-84C7-C582405B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BAC8-B887-4A6C-9CD2-27BBCFF6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Re-executability or “publication-level replication”</a:t>
            </a:r>
          </a:p>
          <a:p>
            <a:pPr lvl="1"/>
            <a:r>
              <a:rPr lang="en-US" dirty="0"/>
              <a:t>Same data + Same analysis = Same result</a:t>
            </a:r>
          </a:p>
          <a:p>
            <a:pPr lvl="1"/>
            <a:r>
              <a:rPr lang="en-US" dirty="0"/>
              <a:t>How many publications provide enough information to evaluate?</a:t>
            </a:r>
          </a:p>
          <a:p>
            <a:r>
              <a:rPr lang="en-US" dirty="0"/>
              <a:t>Generalizability</a:t>
            </a:r>
          </a:p>
          <a:p>
            <a:pPr lvl="1"/>
            <a:r>
              <a:rPr lang="en-US" dirty="0"/>
              <a:t>Same Data + Similar Analysis = Similar Result</a:t>
            </a:r>
          </a:p>
          <a:p>
            <a:pPr lvl="1"/>
            <a:r>
              <a:rPr lang="en-US" dirty="0"/>
              <a:t>Similar Data + Same Analysis = Similar Result</a:t>
            </a:r>
          </a:p>
          <a:p>
            <a:pPr lvl="1"/>
            <a:r>
              <a:rPr lang="en-US" dirty="0"/>
              <a:t>Similar Data + Similar Analyses = Similar Result</a:t>
            </a:r>
          </a:p>
          <a:p>
            <a:pPr lvl="1"/>
            <a:r>
              <a:rPr lang="en-US" b="1" dirty="0"/>
              <a:t>What constitutes </a:t>
            </a:r>
            <a:r>
              <a:rPr lang="en-US" b="1" u="sng" dirty="0"/>
              <a:t>similar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17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5F0C2-24B8-4CAB-85CC-4CDECD20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006AE-481E-4F12-BAD2-E3D92A161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for neuroimaging</a:t>
            </a:r>
          </a:p>
        </p:txBody>
      </p:sp>
    </p:spTree>
    <p:extLst>
      <p:ext uri="{BB962C8B-B14F-4D97-AF65-F5344CB8AC3E}">
        <p14:creationId xmlns:p14="http://schemas.microsoft.com/office/powerpoint/2010/main" val="1995321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156</TotalTime>
  <Words>524</Words>
  <Application>Microsoft Office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Reproducible Neuroimaging: Motivation</vt:lpstr>
      <vt:lpstr>Reproducibility</vt:lpstr>
      <vt:lpstr>Reproducibility is a Problem</vt:lpstr>
      <vt:lpstr>Reproducibility is a Problem</vt:lpstr>
      <vt:lpstr>Reproducibility is a Problem</vt:lpstr>
      <vt:lpstr>Examples from your FIELD</vt:lpstr>
      <vt:lpstr>Defining Reproducibility</vt:lpstr>
      <vt:lpstr>Defining Reproducibility</vt:lpstr>
      <vt:lpstr>Reproducibility</vt:lpstr>
      <vt:lpstr>Critiques of reproducibility in neuroimaging</vt:lpstr>
      <vt:lpstr>Issues for Reproducibility in Neuroimaging</vt:lpstr>
      <vt:lpstr>Issues for Reproducibility in Neuroimaging</vt:lpstr>
      <vt:lpstr>Examples from your FIELD</vt:lpstr>
      <vt:lpstr>A Reproducible Publication</vt:lpstr>
      <vt:lpstr>Examples from your FIELD</vt:lpstr>
      <vt:lpstr>Reproducibility</vt:lpstr>
      <vt:lpstr>Day-To-Day Reproducibility</vt:lpstr>
      <vt:lpstr>Day-To-Day reproducibility: Tools</vt:lpstr>
      <vt:lpstr>Day-To-Day reproducibility: Concepts and approaches</vt:lpstr>
      <vt:lpstr>Reproducibility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Neuroimaging: Principles</dc:title>
  <dc:creator>Warren, David E</dc:creator>
  <cp:lastModifiedBy>Warren, David E</cp:lastModifiedBy>
  <cp:revision>6</cp:revision>
  <dcterms:created xsi:type="dcterms:W3CDTF">2021-12-10T13:11:45Z</dcterms:created>
  <dcterms:modified xsi:type="dcterms:W3CDTF">2021-12-10T16:09:37Z</dcterms:modified>
</cp:coreProperties>
</file>