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7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05460-7244-4161-9D6D-8A1B8C04D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EDF250-D4F8-4C3C-8C79-1BFCEF35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2E3D75-F58D-4030-8AA5-2E5DF0BD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EDE-0E73-49A3-943B-3AAD693862A7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04B74-C866-40A5-BFED-B7D80015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6F455-D81F-4B45-94B1-C687F501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B04C-EFD5-4859-880D-498F036C1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0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911EC-7CA1-4A42-B9B2-CF26E177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60679A-1919-4311-AF06-35C94A2A4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9AA526-E67B-4F92-A692-246F9D3C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EDE-0E73-49A3-943B-3AAD693862A7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6E31A-72FD-4AB5-AF17-1B68537C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8FA2AA-AE35-4E75-A2F4-DD305632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B04C-EFD5-4859-880D-498F036C1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6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1FF684-77E9-4493-B63D-09C4F4701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25A089-C272-4F22-B6FC-44960A62F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EED76-52E4-4176-8907-37895BBA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EDE-0E73-49A3-943B-3AAD693862A7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58298-1CB6-4668-BC3D-FB2B682D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BBF090-2981-4F04-826D-37F77A7F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B04C-EFD5-4859-880D-498F036C1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08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45A7F-4864-45BD-A69D-A957AAAD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ECE2E-D02B-4E54-A899-69A57CFB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C015D5-D5E6-41AC-BD99-69CD25C9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EDE-0E73-49A3-943B-3AAD693862A7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5F260-74A4-48AE-BBED-471F3757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959ECD-16CE-4A97-9B0E-799AE3B5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B04C-EFD5-4859-880D-498F036C1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71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0249E-1284-40AB-B539-076160AC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919CE7-00C7-46A6-87A3-A5C8F2F27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ACAC40-9F27-4BD0-94DD-CEEB92D0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EDE-0E73-49A3-943B-3AAD693862A7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F746D7-AB9C-4052-82A1-8C045970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352AB-E617-4EF9-A215-DF850C16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B04C-EFD5-4859-880D-498F036C1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1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4295D-5A98-4456-A32C-56ACE804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9829C-826D-43C2-97A7-79811CCB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05D840-4601-41E1-A388-85B7B8F65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B819AF-9BF0-4FDE-A87D-7002B091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EDE-0E73-49A3-943B-3AAD693862A7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511B0A-EA92-4A0C-A1B2-4E8F26F3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46E54C-6AD7-4755-A60E-25F4A09C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B04C-EFD5-4859-880D-498F036C1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78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C9FB3-72C5-49D7-9852-5393E131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7AD5B6-3E6F-437C-B57B-0C2F9EB2C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A2A95A-B4C0-4F24-9484-BB133E63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498EA0-6586-436C-B4AA-A5016569F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C7DEB3-8A32-4846-B632-E0CBA55E9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E1DD30-9193-4C8E-8C32-120CE65A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EDE-0E73-49A3-943B-3AAD693862A7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1B5328-F774-499A-B0CA-4DCBCFA0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703292-A719-46CF-92FF-5DC80EA4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B04C-EFD5-4859-880D-498F036C1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3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04DCD-921D-49B1-8A0C-23100F60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B4BD9E-A15D-491C-A21A-001FE211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EDE-0E73-49A3-943B-3AAD693862A7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900D79-0FA4-4311-A8C0-BB59469F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E49F5A-7CC9-4DD6-BBDD-8D36D23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B04C-EFD5-4859-880D-498F036C1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71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BCE3C0-5B26-4EAA-8FBB-7F690D81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EDE-0E73-49A3-943B-3AAD693862A7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75EF16-D931-4C9D-8CE0-5F7EBB9E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54A66D-B2B6-42C0-9891-DF154DD2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B04C-EFD5-4859-880D-498F036C1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15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5C6B9-3B0A-4912-B12B-040254C3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6B5EC-AAA5-492D-8974-1D4CF420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3D5348-42DF-4704-B368-A4268B215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6829B7-C0D1-4724-B5FF-516B5534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EDE-0E73-49A3-943B-3AAD693862A7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A507CE-584F-4F42-BF80-7CD735B4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821F10-5F7A-4FF5-9EAC-DCCEF68D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B04C-EFD5-4859-880D-498F036C1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67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189F6-AC57-40CC-9C7B-F5BFDFDD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94244E-CD5B-48BC-8216-E9D59F290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D7D4C2-ADDD-45C8-A1AA-D64376A12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9B6761-78B6-4E34-9AC7-2C792A0D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EDE-0E73-49A3-943B-3AAD693862A7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028A07-3E03-4E1B-90CE-C318752F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7028C-5AA8-4B18-B759-E745CE93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B04C-EFD5-4859-880D-498F036C1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40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BEE8A1-F052-4DE2-B0B8-01E8BB04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4ED949-23B5-4B4E-86F1-5DEBC196A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746FDE-26CE-4433-AC88-63A89314A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FEDE-0E73-49A3-943B-3AAD693862A7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C83345-FA48-4536-A7B6-BCB4B29B5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6C29D-38D5-4D87-9737-DB904F1C7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B04C-EFD5-4859-880D-498F036C1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26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60DF2D7-739C-49CB-B60A-2D0ED2892FD2}"/>
              </a:ext>
            </a:extLst>
          </p:cNvPr>
          <p:cNvSpPr txBox="1"/>
          <p:nvPr/>
        </p:nvSpPr>
        <p:spPr>
          <a:xfrm>
            <a:off x="1" y="2706639"/>
            <a:ext cx="121919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latin typeface="Bahnschrift SemiBold SemiConden" panose="020B0502040204020203" pitchFamily="34" charset="0"/>
              </a:rPr>
              <a:t>O triângulo de </a:t>
            </a:r>
            <a:r>
              <a:rPr lang="pt-BR" sz="6600" dirty="0" err="1">
                <a:latin typeface="Bahnschrift SemiBold SemiConden" panose="020B0502040204020203" pitchFamily="34" charset="0"/>
              </a:rPr>
              <a:t>Sierpiński</a:t>
            </a:r>
            <a:endParaRPr lang="pt-BR" sz="6600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Triângulo de Sierpinski – Wikipédia, a enciclopédia livre">
            <a:extLst>
              <a:ext uri="{FF2B5EF4-FFF2-40B4-BE49-F238E27FC236}">
                <a16:creationId xmlns:a16="http://schemas.microsoft.com/office/drawing/2014/main" id="{238AC864-CB53-4628-85DE-3B7B1885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79" y="5994788"/>
            <a:ext cx="48768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riângulo de Sierpinski – Wikipédia, a enciclopédia livre">
            <a:extLst>
              <a:ext uri="{FF2B5EF4-FFF2-40B4-BE49-F238E27FC236}">
                <a16:creationId xmlns:a16="http://schemas.microsoft.com/office/drawing/2014/main" id="{9132CFAD-5086-4F94-9123-3E12F180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81" y="5994788"/>
            <a:ext cx="48768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riângulo de Sierpinski – Wikipédia, a enciclopédia livre">
            <a:extLst>
              <a:ext uri="{FF2B5EF4-FFF2-40B4-BE49-F238E27FC236}">
                <a16:creationId xmlns:a16="http://schemas.microsoft.com/office/drawing/2014/main" id="{A0E9F742-1872-4829-9193-E1D8D0DEA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92"/>
          <a:stretch/>
        </p:blipFill>
        <p:spPr bwMode="auto">
          <a:xfrm>
            <a:off x="9792241" y="5994787"/>
            <a:ext cx="2399759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1288E690-584D-499C-93E6-BB9056742F10}"/>
              </a:ext>
            </a:extLst>
          </p:cNvPr>
          <p:cNvGrpSpPr/>
          <p:nvPr/>
        </p:nvGrpSpPr>
        <p:grpSpPr>
          <a:xfrm rot="10800000">
            <a:off x="0" y="-107838"/>
            <a:ext cx="12204879" cy="942976"/>
            <a:chOff x="12881" y="1243883"/>
            <a:chExt cx="12204879" cy="942976"/>
          </a:xfrm>
        </p:grpSpPr>
        <p:pic>
          <p:nvPicPr>
            <p:cNvPr id="9" name="Picture 2" descr="Triângulo de Sierpinski – Wikipédia, a enciclopédia livre">
              <a:extLst>
                <a:ext uri="{FF2B5EF4-FFF2-40B4-BE49-F238E27FC236}">
                  <a16:creationId xmlns:a16="http://schemas.microsoft.com/office/drawing/2014/main" id="{8D852677-2351-4583-8DC1-E210E63AE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1" y="1243884"/>
              <a:ext cx="4876800" cy="942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Triângulo de Sierpinski – Wikipédia, a enciclopédia livre">
              <a:extLst>
                <a:ext uri="{FF2B5EF4-FFF2-40B4-BE49-F238E27FC236}">
                  <a16:creationId xmlns:a16="http://schemas.microsoft.com/office/drawing/2014/main" id="{3F572215-5A35-4903-9C1F-D77A23921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441" y="1243884"/>
              <a:ext cx="4876800" cy="942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Triângulo de Sierpinski – Wikipédia, a enciclopédia livre">
              <a:extLst>
                <a:ext uri="{FF2B5EF4-FFF2-40B4-BE49-F238E27FC236}">
                  <a16:creationId xmlns:a16="http://schemas.microsoft.com/office/drawing/2014/main" id="{1FEE4EE1-E791-4C71-9101-51EFBEC4DC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792"/>
            <a:stretch/>
          </p:blipFill>
          <p:spPr bwMode="auto">
            <a:xfrm>
              <a:off x="9818001" y="1243883"/>
              <a:ext cx="2399759" cy="942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550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BA7468AB-6E4A-4414-B273-1D69C5D0C276}"/>
              </a:ext>
            </a:extLst>
          </p:cNvPr>
          <p:cNvSpPr/>
          <p:nvPr/>
        </p:nvSpPr>
        <p:spPr>
          <a:xfrm>
            <a:off x="0" y="-20584"/>
            <a:ext cx="5181600" cy="1130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28AF95D-8AD8-4E5F-A1CB-6319F46F9338}"/>
              </a:ext>
            </a:extLst>
          </p:cNvPr>
          <p:cNvGrpSpPr/>
          <p:nvPr/>
        </p:nvGrpSpPr>
        <p:grpSpPr>
          <a:xfrm>
            <a:off x="2228180" y="168804"/>
            <a:ext cx="9716898" cy="6451673"/>
            <a:chOff x="1268553" y="205173"/>
            <a:chExt cx="9716898" cy="6451673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B08EF590-D377-440D-8A6F-A466967578B7}"/>
                </a:ext>
              </a:extLst>
            </p:cNvPr>
            <p:cNvSpPr/>
            <p:nvPr/>
          </p:nvSpPr>
          <p:spPr>
            <a:xfrm>
              <a:off x="3637208" y="697963"/>
              <a:ext cx="4810517" cy="4146997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197D7CD-329B-4DB0-85BF-0DE2FE87C6A1}"/>
                </a:ext>
              </a:extLst>
            </p:cNvPr>
            <p:cNvSpPr/>
            <p:nvPr/>
          </p:nvSpPr>
          <p:spPr>
            <a:xfrm>
              <a:off x="7178295" y="2674265"/>
              <a:ext cx="14287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F691BB0-BB6C-4628-9284-1F2E8A8FCC41}"/>
                </a:ext>
              </a:extLst>
            </p:cNvPr>
            <p:cNvSpPr/>
            <p:nvPr/>
          </p:nvSpPr>
          <p:spPr>
            <a:xfrm>
              <a:off x="4766194" y="2674264"/>
              <a:ext cx="14287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FF338D6-603A-44C2-A5F4-98C4E0A0D55B}"/>
                </a:ext>
              </a:extLst>
            </p:cNvPr>
            <p:cNvSpPr/>
            <p:nvPr/>
          </p:nvSpPr>
          <p:spPr>
            <a:xfrm>
              <a:off x="5974122" y="4753602"/>
              <a:ext cx="14287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63EA1F5-1D63-4EB8-A737-6EF06E127F22}"/>
                </a:ext>
              </a:extLst>
            </p:cNvPr>
            <p:cNvSpPr/>
            <p:nvPr/>
          </p:nvSpPr>
          <p:spPr>
            <a:xfrm>
              <a:off x="3565770" y="4753601"/>
              <a:ext cx="142875" cy="142875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3CE37AA-9CF3-4B28-9F13-267760754D2A}"/>
                </a:ext>
              </a:extLst>
            </p:cNvPr>
            <p:cNvSpPr/>
            <p:nvPr/>
          </p:nvSpPr>
          <p:spPr>
            <a:xfrm>
              <a:off x="8376287" y="4753601"/>
              <a:ext cx="142875" cy="142875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A738A65-6849-4094-AA5E-7CE54E510315}"/>
                </a:ext>
              </a:extLst>
            </p:cNvPr>
            <p:cNvSpPr/>
            <p:nvPr/>
          </p:nvSpPr>
          <p:spPr>
            <a:xfrm>
              <a:off x="5974122" y="659863"/>
              <a:ext cx="142875" cy="142875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52DA45F-B9FF-4CB1-9F7E-2FA4D391828B}"/>
                </a:ext>
              </a:extLst>
            </p:cNvPr>
            <p:cNvSpPr txBox="1"/>
            <p:nvPr/>
          </p:nvSpPr>
          <p:spPr>
            <a:xfrm>
              <a:off x="2069605" y="4744384"/>
              <a:ext cx="1488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[</a:t>
              </a:r>
              <a:r>
                <a:rPr lang="pt-BR" sz="2400" b="1" dirty="0" err="1"/>
                <a:t>Lx</a:t>
              </a:r>
              <a:r>
                <a:rPr lang="pt-BR" sz="2400" b="1" dirty="0"/>
                <a:t>, </a:t>
              </a:r>
              <a:r>
                <a:rPr lang="pt-BR" sz="2400" b="1" dirty="0" err="1"/>
                <a:t>Ly</a:t>
              </a:r>
              <a:r>
                <a:rPr lang="pt-BR" sz="2400" b="1" dirty="0"/>
                <a:t>] = L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144C1D5-C9AB-46A6-B93C-8FA2334891DD}"/>
                </a:ext>
              </a:extLst>
            </p:cNvPr>
            <p:cNvSpPr txBox="1"/>
            <p:nvPr/>
          </p:nvSpPr>
          <p:spPr>
            <a:xfrm>
              <a:off x="8519162" y="4665643"/>
              <a:ext cx="16272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R = [</a:t>
              </a:r>
              <a:r>
                <a:rPr lang="pt-BR" sz="2400" b="1" dirty="0" err="1"/>
                <a:t>Rx</a:t>
              </a:r>
              <a:r>
                <a:rPr lang="pt-BR" sz="2400" b="1" dirty="0"/>
                <a:t>, </a:t>
              </a:r>
              <a:r>
                <a:rPr lang="pt-BR" sz="2400" b="1" dirty="0" err="1"/>
                <a:t>Ry</a:t>
              </a:r>
              <a:r>
                <a:rPr lang="pt-BR" sz="2400" b="1" dirty="0"/>
                <a:t>]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4D05949-D45C-4850-B5D9-BA70F84F8A09}"/>
                </a:ext>
              </a:extLst>
            </p:cNvPr>
            <p:cNvSpPr txBox="1"/>
            <p:nvPr/>
          </p:nvSpPr>
          <p:spPr>
            <a:xfrm>
              <a:off x="5863571" y="205173"/>
              <a:ext cx="1547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T = [</a:t>
              </a:r>
              <a:r>
                <a:rPr lang="pt-BR" sz="2400" b="1" dirty="0" err="1"/>
                <a:t>Tx</a:t>
              </a:r>
              <a:r>
                <a:rPr lang="pt-BR" sz="2400" b="1" dirty="0"/>
                <a:t>, </a:t>
              </a:r>
              <a:r>
                <a:rPr lang="pt-BR" sz="2400" b="1" dirty="0" err="1"/>
                <a:t>Ty</a:t>
              </a:r>
              <a:r>
                <a:rPr lang="pt-BR" sz="2400" b="1" dirty="0"/>
                <a:t>]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B25706F-E725-49EA-8BA3-C8EC6D009616}"/>
                </a:ext>
              </a:extLst>
            </p:cNvPr>
            <p:cNvSpPr txBox="1"/>
            <p:nvPr/>
          </p:nvSpPr>
          <p:spPr>
            <a:xfrm>
              <a:off x="4217440" y="2443431"/>
              <a:ext cx="444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FF0000"/>
                  </a:solidFill>
                </a:rPr>
                <a:t>LT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42ED6A1-159B-47DB-B99B-2527DA0F773D}"/>
                </a:ext>
              </a:extLst>
            </p:cNvPr>
            <p:cNvSpPr txBox="1"/>
            <p:nvPr/>
          </p:nvSpPr>
          <p:spPr>
            <a:xfrm>
              <a:off x="7440223" y="244343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FF0000"/>
                  </a:solidFill>
                </a:rPr>
                <a:t>TR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94B1B47-C24D-4999-ACE2-5C68A44103B7}"/>
                </a:ext>
              </a:extLst>
            </p:cNvPr>
            <p:cNvSpPr txBox="1"/>
            <p:nvPr/>
          </p:nvSpPr>
          <p:spPr>
            <a:xfrm>
              <a:off x="5787428" y="5058678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FF0000"/>
                  </a:solidFill>
                </a:rPr>
                <a:t>LR</a:t>
              </a:r>
            </a:p>
          </p:txBody>
        </p:sp>
        <p:sp>
          <p:nvSpPr>
            <p:cNvPr id="25" name="Chave Esquerda 24">
              <a:extLst>
                <a:ext uri="{FF2B5EF4-FFF2-40B4-BE49-F238E27FC236}">
                  <a16:creationId xmlns:a16="http://schemas.microsoft.com/office/drawing/2014/main" id="{BEACD0FA-D32F-465A-981D-19E78BA13FD5}"/>
                </a:ext>
              </a:extLst>
            </p:cNvPr>
            <p:cNvSpPr/>
            <p:nvPr/>
          </p:nvSpPr>
          <p:spPr>
            <a:xfrm>
              <a:off x="8102600" y="2119297"/>
              <a:ext cx="345125" cy="11099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have Esquerda 25">
              <a:extLst>
                <a:ext uri="{FF2B5EF4-FFF2-40B4-BE49-F238E27FC236}">
                  <a16:creationId xmlns:a16="http://schemas.microsoft.com/office/drawing/2014/main" id="{E31DC6CF-DD5E-44B2-A53F-A16F4D9A3E21}"/>
                </a:ext>
              </a:extLst>
            </p:cNvPr>
            <p:cNvSpPr/>
            <p:nvPr/>
          </p:nvSpPr>
          <p:spPr>
            <a:xfrm rot="10800000">
              <a:off x="3753262" y="2119297"/>
              <a:ext cx="345125" cy="11099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7361989-E59C-45CC-8D16-36305D975E89}"/>
                </a:ext>
              </a:extLst>
            </p:cNvPr>
            <p:cNvSpPr txBox="1"/>
            <p:nvPr/>
          </p:nvSpPr>
          <p:spPr>
            <a:xfrm>
              <a:off x="1268553" y="2331844"/>
              <a:ext cx="24400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2000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(</a:t>
              </a:r>
              <a:r>
                <a:rPr lang="pt-BR" sz="2000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Tx</a:t>
              </a:r>
              <a:r>
                <a:rPr lang="pt-BR" sz="2000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 - </a:t>
              </a:r>
              <a:r>
                <a:rPr lang="pt-BR" sz="2000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Lx</a:t>
              </a:r>
              <a:r>
                <a:rPr lang="pt-BR" sz="2000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) / 2 + </a:t>
              </a:r>
              <a:r>
                <a:rPr lang="pt-BR" sz="2000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Lx</a:t>
              </a:r>
              <a:r>
                <a:rPr lang="pt-BR" sz="2000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 = X</a:t>
              </a:r>
            </a:p>
            <a:p>
              <a:pPr algn="r"/>
              <a:r>
                <a:rPr lang="pt-BR" sz="2000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(</a:t>
              </a:r>
              <a:r>
                <a:rPr lang="pt-BR" sz="2000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Ly</a:t>
              </a:r>
              <a:r>
                <a:rPr lang="pt-BR" sz="2000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 - </a:t>
              </a:r>
              <a:r>
                <a:rPr lang="pt-BR" sz="2000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Ty</a:t>
              </a:r>
              <a:r>
                <a:rPr lang="pt-BR" sz="2000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) /2 + </a:t>
              </a:r>
              <a:r>
                <a:rPr lang="pt-BR" sz="2000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Ty</a:t>
              </a:r>
              <a:r>
                <a:rPr lang="pt-BR" sz="2000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 = Y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5B6D16E-DFBC-42BC-9589-5E70E98F146F}"/>
                </a:ext>
              </a:extLst>
            </p:cNvPr>
            <p:cNvSpPr txBox="1"/>
            <p:nvPr/>
          </p:nvSpPr>
          <p:spPr>
            <a:xfrm>
              <a:off x="8516505" y="2331844"/>
              <a:ext cx="2468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X = (</a:t>
              </a:r>
              <a:r>
                <a:rPr lang="pt-BR" sz="2000" b="1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Rx</a:t>
              </a:r>
              <a:r>
                <a:rPr lang="pt-BR" sz="2000" b="1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 - </a:t>
              </a:r>
              <a:r>
                <a:rPr lang="pt-BR" sz="2000" b="1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Tx</a:t>
              </a:r>
              <a:r>
                <a:rPr lang="pt-BR" sz="2000" b="1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) / 2 + </a:t>
              </a:r>
              <a:r>
                <a:rPr lang="pt-BR" sz="2000" b="1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Tx</a:t>
              </a:r>
              <a:endParaRPr lang="pt-BR" sz="20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</a:endParaRPr>
            </a:p>
            <a:p>
              <a:r>
                <a:rPr lang="pt-BR" sz="2000" b="1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Y = (</a:t>
              </a:r>
              <a:r>
                <a:rPr lang="pt-BR" sz="2000" b="1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Ry</a:t>
              </a:r>
              <a:r>
                <a:rPr lang="pt-BR" sz="2000" b="1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 - </a:t>
              </a:r>
              <a:r>
                <a:rPr lang="pt-BR" sz="2000" b="1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Ty</a:t>
              </a:r>
              <a:r>
                <a:rPr lang="pt-BR" sz="2000" b="1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) /2 + </a:t>
              </a:r>
              <a:r>
                <a:rPr lang="pt-BR" sz="2000" b="1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Ty</a:t>
              </a:r>
              <a:endParaRPr lang="pt-BR" sz="20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</a:endParaRPr>
            </a:p>
          </p:txBody>
        </p:sp>
        <p:sp>
          <p:nvSpPr>
            <p:cNvPr id="29" name="Chave Esquerda 28">
              <a:extLst>
                <a:ext uri="{FF2B5EF4-FFF2-40B4-BE49-F238E27FC236}">
                  <a16:creationId xmlns:a16="http://schemas.microsoft.com/office/drawing/2014/main" id="{F73D23C8-AAC4-448D-8761-E5B8EAD6F590}"/>
                </a:ext>
              </a:extLst>
            </p:cNvPr>
            <p:cNvSpPr/>
            <p:nvPr/>
          </p:nvSpPr>
          <p:spPr>
            <a:xfrm rot="5400000">
              <a:off x="5838867" y="4499588"/>
              <a:ext cx="345125" cy="2468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8996C08-D988-496E-8CFA-88039B440542}"/>
                </a:ext>
              </a:extLst>
            </p:cNvPr>
            <p:cNvSpPr txBox="1"/>
            <p:nvPr/>
          </p:nvSpPr>
          <p:spPr>
            <a:xfrm>
              <a:off x="4807993" y="5948960"/>
              <a:ext cx="2452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X = (</a:t>
              </a:r>
              <a:r>
                <a:rPr lang="pt-BR" sz="2000" b="1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Rx</a:t>
              </a:r>
              <a:r>
                <a:rPr lang="pt-BR" sz="2000" b="1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 - </a:t>
              </a:r>
              <a:r>
                <a:rPr lang="pt-BR" sz="2000" b="1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Lx</a:t>
              </a:r>
              <a:r>
                <a:rPr lang="pt-BR" sz="2000" b="1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) / 2 + </a:t>
              </a:r>
              <a:r>
                <a:rPr lang="pt-BR" sz="2000" b="1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Lx</a:t>
              </a:r>
              <a:endParaRPr lang="pt-BR" sz="20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</a:endParaRPr>
            </a:p>
            <a:p>
              <a:r>
                <a:rPr lang="pt-BR" sz="2000" b="1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Y = </a:t>
              </a:r>
              <a:r>
                <a:rPr lang="pt-BR" sz="2000" b="1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Ry</a:t>
              </a:r>
              <a:r>
                <a:rPr lang="pt-BR" sz="2000" b="1" dirty="0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 ou </a:t>
              </a:r>
              <a:r>
                <a:rPr lang="pt-BR" sz="2000" b="1" dirty="0" err="1">
                  <a:latin typeface="Adobe Fan Heiti Std B" panose="020B0700000000000000" pitchFamily="34" charset="-128"/>
                  <a:ea typeface="Adobe Fan Heiti Std B" panose="020B0700000000000000" pitchFamily="34" charset="-128"/>
                  <a:cs typeface="Courier New" panose="02070309020205020404" pitchFamily="49" charset="0"/>
                </a:rPr>
                <a:t>Ly</a:t>
              </a:r>
              <a:endParaRPr lang="pt-BR" sz="20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</a:endParaRPr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37E191E-21EB-4A2C-AD1F-BFACFE2BF4AE}"/>
              </a:ext>
            </a:extLst>
          </p:cNvPr>
          <p:cNvSpPr txBox="1"/>
          <p:nvPr/>
        </p:nvSpPr>
        <p:spPr>
          <a:xfrm>
            <a:off x="334541" y="254075"/>
            <a:ext cx="4512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Franklin Gothic Demi Cond" panose="020B0706030402020204" pitchFamily="34" charset="0"/>
                <a:ea typeface="Adobe Gothic Std B" panose="020B0800000000000000" pitchFamily="34" charset="-128"/>
              </a:rPr>
              <a:t>CÁLCULO DOS PONTOS MÉDIOS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18696F0-CC54-467B-8301-FDDE269790A7}"/>
              </a:ext>
            </a:extLst>
          </p:cNvPr>
          <p:cNvSpPr/>
          <p:nvPr/>
        </p:nvSpPr>
        <p:spPr>
          <a:xfrm>
            <a:off x="246922" y="5589994"/>
            <a:ext cx="322597" cy="32259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C0498BF-EE65-41C7-9DEF-3D2D165F2930}"/>
              </a:ext>
            </a:extLst>
          </p:cNvPr>
          <p:cNvSpPr/>
          <p:nvPr/>
        </p:nvSpPr>
        <p:spPr>
          <a:xfrm>
            <a:off x="246921" y="6105235"/>
            <a:ext cx="322597" cy="32259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556945E-AD5D-4A5A-B183-249054F653F7}"/>
              </a:ext>
            </a:extLst>
          </p:cNvPr>
          <p:cNvSpPr txBox="1"/>
          <p:nvPr/>
        </p:nvSpPr>
        <p:spPr>
          <a:xfrm>
            <a:off x="572973" y="554325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ahnschrift SemiCondensed" panose="020B0502040204020203" pitchFamily="34" charset="0"/>
              </a:rPr>
              <a:t>PONTOS EXISTENTES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9D928C6-A930-4A09-B145-EFDB08F46A71}"/>
              </a:ext>
            </a:extLst>
          </p:cNvPr>
          <p:cNvSpPr txBox="1"/>
          <p:nvPr/>
        </p:nvSpPr>
        <p:spPr>
          <a:xfrm>
            <a:off x="572973" y="6058500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ahnschrift SemiCondensed" panose="020B0502040204020203" pitchFamily="34" charset="0"/>
              </a:rPr>
              <a:t>PONTOS MÉDIOS (A SEREM CÁLCULADOS)</a:t>
            </a:r>
          </a:p>
        </p:txBody>
      </p:sp>
    </p:spTree>
    <p:extLst>
      <p:ext uri="{BB962C8B-B14F-4D97-AF65-F5344CB8AC3E}">
        <p14:creationId xmlns:p14="http://schemas.microsoft.com/office/powerpoint/2010/main" val="7210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BA7468AB-6E4A-4414-B273-1D69C5D0C276}"/>
              </a:ext>
            </a:extLst>
          </p:cNvPr>
          <p:cNvSpPr/>
          <p:nvPr/>
        </p:nvSpPr>
        <p:spPr>
          <a:xfrm>
            <a:off x="0" y="-20584"/>
            <a:ext cx="2440092" cy="1130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37E191E-21EB-4A2C-AD1F-BFACFE2BF4AE}"/>
              </a:ext>
            </a:extLst>
          </p:cNvPr>
          <p:cNvSpPr txBox="1"/>
          <p:nvPr/>
        </p:nvSpPr>
        <p:spPr>
          <a:xfrm>
            <a:off x="104323" y="221828"/>
            <a:ext cx="223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Franklin Gothic Demi Cond" panose="020B0706030402020204" pitchFamily="34" charset="0"/>
                <a:ea typeface="Adobe Gothic Std B" panose="020B0800000000000000" pitchFamily="34" charset="-128"/>
              </a:rPr>
              <a:t>TRIANGULO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E3B492-D732-44D0-A999-A2E641A230C8}"/>
              </a:ext>
            </a:extLst>
          </p:cNvPr>
          <p:cNvGrpSpPr/>
          <p:nvPr/>
        </p:nvGrpSpPr>
        <p:grpSpPr>
          <a:xfrm>
            <a:off x="246922" y="6069416"/>
            <a:ext cx="2644099" cy="551061"/>
            <a:chOff x="246921" y="5543259"/>
            <a:chExt cx="4706669" cy="980925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18696F0-CC54-467B-8301-FDDE269790A7}"/>
                </a:ext>
              </a:extLst>
            </p:cNvPr>
            <p:cNvSpPr/>
            <p:nvPr/>
          </p:nvSpPr>
          <p:spPr>
            <a:xfrm>
              <a:off x="246922" y="5589994"/>
              <a:ext cx="322597" cy="32259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DC0498BF-EE65-41C7-9DEF-3D2D165F2930}"/>
                </a:ext>
              </a:extLst>
            </p:cNvPr>
            <p:cNvSpPr/>
            <p:nvPr/>
          </p:nvSpPr>
          <p:spPr>
            <a:xfrm>
              <a:off x="246921" y="6105235"/>
              <a:ext cx="322597" cy="322597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556945E-AD5D-4A5A-B183-249054F653F7}"/>
                </a:ext>
              </a:extLst>
            </p:cNvPr>
            <p:cNvSpPr txBox="1"/>
            <p:nvPr/>
          </p:nvSpPr>
          <p:spPr>
            <a:xfrm>
              <a:off x="572974" y="5543259"/>
              <a:ext cx="2328986" cy="465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Bahnschrift SemiCondensed" panose="020B0502040204020203" pitchFamily="34" charset="0"/>
                </a:rPr>
                <a:t>PONTOS EXISTENTES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9D928C6-A930-4A09-B145-EFDB08F46A71}"/>
                </a:ext>
              </a:extLst>
            </p:cNvPr>
            <p:cNvSpPr txBox="1"/>
            <p:nvPr/>
          </p:nvSpPr>
          <p:spPr>
            <a:xfrm>
              <a:off x="572974" y="6058501"/>
              <a:ext cx="4380616" cy="465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Bahnschrift SemiCondensed" panose="020B0502040204020203" pitchFamily="34" charset="0"/>
                </a:rPr>
                <a:t>PONTOS MÉDIOS (A SEREM CÁLCULADOS)</a:t>
              </a:r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45581C0A-EE16-4EB5-9BFB-9C76ADA7E28B}"/>
              </a:ext>
            </a:extLst>
          </p:cNvPr>
          <p:cNvGrpSpPr/>
          <p:nvPr/>
        </p:nvGrpSpPr>
        <p:grpSpPr>
          <a:xfrm>
            <a:off x="3258926" y="3533580"/>
            <a:ext cx="3584015" cy="3065392"/>
            <a:chOff x="3258926" y="3533580"/>
            <a:chExt cx="3584015" cy="3065392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B08EF590-D377-440D-8A6F-A466967578B7}"/>
                </a:ext>
              </a:extLst>
            </p:cNvPr>
            <p:cNvSpPr/>
            <p:nvPr/>
          </p:nvSpPr>
          <p:spPr>
            <a:xfrm>
              <a:off x="3310615" y="3561147"/>
              <a:ext cx="3480638" cy="300055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FC63525A-2496-4D2B-9622-B6AC38B384AD}"/>
                </a:ext>
              </a:extLst>
            </p:cNvPr>
            <p:cNvSpPr/>
            <p:nvPr/>
          </p:nvSpPr>
          <p:spPr>
            <a:xfrm>
              <a:off x="3310615" y="5054514"/>
              <a:ext cx="1747028" cy="150605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46" name="Triângulo isósceles 45">
              <a:extLst>
                <a:ext uri="{FF2B5EF4-FFF2-40B4-BE49-F238E27FC236}">
                  <a16:creationId xmlns:a16="http://schemas.microsoft.com/office/drawing/2014/main" id="{B69B4387-231F-4A66-968C-FC48F072C16B}"/>
                </a:ext>
              </a:extLst>
            </p:cNvPr>
            <p:cNvSpPr/>
            <p:nvPr/>
          </p:nvSpPr>
          <p:spPr>
            <a:xfrm>
              <a:off x="5057644" y="5054513"/>
              <a:ext cx="1747028" cy="150605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Triângulo isósceles 46">
              <a:extLst>
                <a:ext uri="{FF2B5EF4-FFF2-40B4-BE49-F238E27FC236}">
                  <a16:creationId xmlns:a16="http://schemas.microsoft.com/office/drawing/2014/main" id="{6DCEE0FD-6D0D-4741-82D1-10908327570E}"/>
                </a:ext>
              </a:extLst>
            </p:cNvPr>
            <p:cNvSpPr/>
            <p:nvPr/>
          </p:nvSpPr>
          <p:spPr>
            <a:xfrm>
              <a:off x="4184129" y="3536725"/>
              <a:ext cx="1747028" cy="150605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197D7CD-329B-4DB0-85BF-0DE2FE87C6A1}"/>
                </a:ext>
              </a:extLst>
            </p:cNvPr>
            <p:cNvSpPr/>
            <p:nvPr/>
          </p:nvSpPr>
          <p:spPr>
            <a:xfrm>
              <a:off x="5872760" y="4991096"/>
              <a:ext cx="103377" cy="103377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F691BB0-BB6C-4628-9284-1F2E8A8FCC41}"/>
                </a:ext>
              </a:extLst>
            </p:cNvPr>
            <p:cNvSpPr/>
            <p:nvPr/>
          </p:nvSpPr>
          <p:spPr>
            <a:xfrm>
              <a:off x="4127490" y="4991095"/>
              <a:ext cx="103377" cy="103377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FF338D6-603A-44C2-A5F4-98C4E0A0D55B}"/>
                </a:ext>
              </a:extLst>
            </p:cNvPr>
            <p:cNvSpPr/>
            <p:nvPr/>
          </p:nvSpPr>
          <p:spPr>
            <a:xfrm>
              <a:off x="5001484" y="6495595"/>
              <a:ext cx="103377" cy="103377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63EA1F5-1D63-4EB8-A737-6EF06E127F22}"/>
                </a:ext>
              </a:extLst>
            </p:cNvPr>
            <p:cNvSpPr/>
            <p:nvPr/>
          </p:nvSpPr>
          <p:spPr>
            <a:xfrm>
              <a:off x="3258926" y="6495594"/>
              <a:ext cx="103377" cy="10337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3CE37AA-9CF3-4B28-9F13-267760754D2A}"/>
                </a:ext>
              </a:extLst>
            </p:cNvPr>
            <p:cNvSpPr/>
            <p:nvPr/>
          </p:nvSpPr>
          <p:spPr>
            <a:xfrm>
              <a:off x="6739564" y="6495594"/>
              <a:ext cx="103377" cy="10337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A738A65-6849-4094-AA5E-7CE54E510315}"/>
                </a:ext>
              </a:extLst>
            </p:cNvPr>
            <p:cNvSpPr/>
            <p:nvPr/>
          </p:nvSpPr>
          <p:spPr>
            <a:xfrm>
              <a:off x="5001484" y="3533580"/>
              <a:ext cx="103377" cy="10337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DD98E0B-9745-4AC0-9D47-A4CD615232EF}"/>
                </a:ext>
              </a:extLst>
            </p:cNvPr>
            <p:cNvSpPr txBox="1"/>
            <p:nvPr/>
          </p:nvSpPr>
          <p:spPr>
            <a:xfrm>
              <a:off x="3901698" y="5910385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600" b="1" dirty="0">
                  <a:latin typeface="JetBrains Mono ExtraBold" panose="020B0909030102050004" pitchFamily="49" charset="0"/>
                </a:rPr>
                <a:t>ESQ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2925EA44-2C4A-4C89-AF1B-E9DCB1682EAA}"/>
                </a:ext>
              </a:extLst>
            </p:cNvPr>
            <p:cNvSpPr txBox="1"/>
            <p:nvPr/>
          </p:nvSpPr>
          <p:spPr>
            <a:xfrm>
              <a:off x="5664172" y="5910385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latin typeface="JetBrains Mono ExtraBold" panose="020B0909030102050004" pitchFamily="49" charset="0"/>
                </a:rPr>
                <a:t>DIR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634109B0-807A-4147-B9E4-E5943C01DE8C}"/>
                </a:ext>
              </a:extLst>
            </p:cNvPr>
            <p:cNvSpPr txBox="1"/>
            <p:nvPr/>
          </p:nvSpPr>
          <p:spPr>
            <a:xfrm>
              <a:off x="4773454" y="4246691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600" b="1" dirty="0">
                  <a:latin typeface="JetBrains Mono ExtraBold" panose="020B0909030102050004" pitchFamily="49" charset="0"/>
                </a:rPr>
                <a:t>TOP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189157-9C77-460D-A653-DAFFA454C85D}"/>
              </a:ext>
            </a:extLst>
          </p:cNvPr>
          <p:cNvSpPr txBox="1"/>
          <p:nvPr/>
        </p:nvSpPr>
        <p:spPr>
          <a:xfrm>
            <a:off x="3497288" y="455299"/>
            <a:ext cx="7113629" cy="295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JetBrains Mono" panose="020B0509020102050004" pitchFamily="49" charset="0"/>
              </a:rPr>
              <a:t>PASSOS DO ALGORÍTMO: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B0509020102050004" pitchFamily="49" charset="0"/>
              </a:rPr>
              <a:t>RECEBE 3 PONTOS REFERENTE A UM TRIANGULO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B0509020102050004" pitchFamily="49" charset="0"/>
              </a:rPr>
              <a:t>É FEITO O CÁLCULO DOS PONTOS MÉDIOS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B0509020102050004" pitchFamily="49" charset="0"/>
              </a:rPr>
              <a:t>A PARTIR DOS PONTOS MÉDIOS CONSEGUIMOS DIVIDIR O TRIANGULO EM 3 E ITERAR RECURSIVAMENTE.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B0509020102050004" pitchFamily="49" charset="0"/>
              </a:rPr>
              <a:t>A RECURSÃO SÓ PARA QUANDO n FOR 0.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B0509020102050004" pitchFamily="49" charset="0"/>
              </a:rPr>
              <a:t>QUANDO N FOR 0, EXECUTA </a:t>
            </a:r>
            <a:r>
              <a:rPr lang="pt-BR" b="1" dirty="0">
                <a:latin typeface="JetBrains Mono" panose="020B0509020102050004" pitchFamily="49" charset="0"/>
              </a:rPr>
              <a:t>POINTS.GETPOINTS()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A83C1B8-6CF7-4ECF-AD9F-32C3394FFE53}"/>
              </a:ext>
            </a:extLst>
          </p:cNvPr>
          <p:cNvGrpSpPr/>
          <p:nvPr/>
        </p:nvGrpSpPr>
        <p:grpSpPr>
          <a:xfrm>
            <a:off x="8038233" y="3445418"/>
            <a:ext cx="3584015" cy="3065392"/>
            <a:chOff x="7449224" y="3484055"/>
            <a:chExt cx="3584015" cy="3065392"/>
          </a:xfrm>
        </p:grpSpPr>
        <p:sp>
          <p:nvSpPr>
            <p:cNvPr id="93" name="Triângulo isósceles 92">
              <a:extLst>
                <a:ext uri="{FF2B5EF4-FFF2-40B4-BE49-F238E27FC236}">
                  <a16:creationId xmlns:a16="http://schemas.microsoft.com/office/drawing/2014/main" id="{B7DD0387-F6F3-4EF9-88F8-5F73D038878F}"/>
                </a:ext>
              </a:extLst>
            </p:cNvPr>
            <p:cNvSpPr/>
            <p:nvPr/>
          </p:nvSpPr>
          <p:spPr>
            <a:xfrm>
              <a:off x="7500913" y="3511622"/>
              <a:ext cx="3480638" cy="300055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D5863D77-39F9-4AED-8E4F-C102FC2C0217}"/>
                </a:ext>
              </a:extLst>
            </p:cNvPr>
            <p:cNvGrpSpPr/>
            <p:nvPr/>
          </p:nvGrpSpPr>
          <p:grpSpPr>
            <a:xfrm>
              <a:off x="7500913" y="3501915"/>
              <a:ext cx="3483592" cy="3019964"/>
              <a:chOff x="7500913" y="3501915"/>
              <a:chExt cx="3483592" cy="3019964"/>
            </a:xfrm>
          </p:grpSpPr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17DE0996-2C89-4175-9251-EEF1D8BAF169}"/>
                  </a:ext>
                </a:extLst>
              </p:cNvPr>
              <p:cNvGrpSpPr/>
              <p:nvPr/>
            </p:nvGrpSpPr>
            <p:grpSpPr>
              <a:xfrm>
                <a:off x="7500913" y="4999123"/>
                <a:ext cx="1747029" cy="1511924"/>
                <a:chOff x="7500913" y="4999123"/>
                <a:chExt cx="1747029" cy="1511924"/>
              </a:xfrm>
            </p:grpSpPr>
            <p:sp>
              <p:nvSpPr>
                <p:cNvPr id="94" name="Triângulo isósceles 93">
                  <a:extLst>
                    <a:ext uri="{FF2B5EF4-FFF2-40B4-BE49-F238E27FC236}">
                      <a16:creationId xmlns:a16="http://schemas.microsoft.com/office/drawing/2014/main" id="{1B460289-A86E-4757-B62A-08235FAAC613}"/>
                    </a:ext>
                  </a:extLst>
                </p:cNvPr>
                <p:cNvSpPr/>
                <p:nvPr/>
              </p:nvSpPr>
              <p:spPr>
                <a:xfrm>
                  <a:off x="7500913" y="5758018"/>
                  <a:ext cx="873514" cy="75302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95" name="Triângulo isósceles 94">
                  <a:extLst>
                    <a:ext uri="{FF2B5EF4-FFF2-40B4-BE49-F238E27FC236}">
                      <a16:creationId xmlns:a16="http://schemas.microsoft.com/office/drawing/2014/main" id="{E260A479-1F6F-4386-90E4-E2A8935DB829}"/>
                    </a:ext>
                  </a:extLst>
                </p:cNvPr>
                <p:cNvSpPr/>
                <p:nvPr/>
              </p:nvSpPr>
              <p:spPr>
                <a:xfrm>
                  <a:off x="8374428" y="5758017"/>
                  <a:ext cx="873514" cy="753029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6" name="Triângulo isósceles 95">
                  <a:extLst>
                    <a:ext uri="{FF2B5EF4-FFF2-40B4-BE49-F238E27FC236}">
                      <a16:creationId xmlns:a16="http://schemas.microsoft.com/office/drawing/2014/main" id="{FF531161-2D10-44D0-A34E-D82663AFB256}"/>
                    </a:ext>
                  </a:extLst>
                </p:cNvPr>
                <p:cNvSpPr/>
                <p:nvPr/>
              </p:nvSpPr>
              <p:spPr>
                <a:xfrm>
                  <a:off x="7937670" y="4999123"/>
                  <a:ext cx="873514" cy="753029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103" name="CaixaDeTexto 102">
                  <a:extLst>
                    <a:ext uri="{FF2B5EF4-FFF2-40B4-BE49-F238E27FC236}">
                      <a16:creationId xmlns:a16="http://schemas.microsoft.com/office/drawing/2014/main" id="{8DBF322B-19CB-412F-AF31-009AEEC9DDBC}"/>
                    </a:ext>
                  </a:extLst>
                </p:cNvPr>
                <p:cNvSpPr txBox="1"/>
                <p:nvPr/>
              </p:nvSpPr>
              <p:spPr>
                <a:xfrm>
                  <a:off x="7898021" y="6168020"/>
                  <a:ext cx="277480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pt-BR" sz="1600" b="1" dirty="0">
                      <a:latin typeface="JetBrains Mono ExtraBold" panose="020B0909030102050004" pitchFamily="49" charset="0"/>
                    </a:rPr>
                    <a:t>ESQ</a:t>
                  </a:r>
                </a:p>
              </p:txBody>
            </p:sp>
            <p:sp>
              <p:nvSpPr>
                <p:cNvPr id="104" name="CaixaDeTexto 103">
                  <a:extLst>
                    <a:ext uri="{FF2B5EF4-FFF2-40B4-BE49-F238E27FC236}">
                      <a16:creationId xmlns:a16="http://schemas.microsoft.com/office/drawing/2014/main" id="{1DC83A95-36FB-4A77-98FE-75FBB9630DFF}"/>
                    </a:ext>
                  </a:extLst>
                </p:cNvPr>
                <p:cNvSpPr txBox="1"/>
                <p:nvPr/>
              </p:nvSpPr>
              <p:spPr>
                <a:xfrm>
                  <a:off x="8672444" y="6179946"/>
                  <a:ext cx="277480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1600" b="1" dirty="0">
                      <a:latin typeface="JetBrains Mono ExtraBold" panose="020B0909030102050004" pitchFamily="49" charset="0"/>
                    </a:rPr>
                    <a:t>DIR</a:t>
                  </a:r>
                </a:p>
              </p:txBody>
            </p:sp>
            <p:sp>
              <p:nvSpPr>
                <p:cNvPr id="105" name="CaixaDeTexto 104">
                  <a:extLst>
                    <a:ext uri="{FF2B5EF4-FFF2-40B4-BE49-F238E27FC236}">
                      <a16:creationId xmlns:a16="http://schemas.microsoft.com/office/drawing/2014/main" id="{B7ACCBF9-2443-4C09-B81E-434F669BA52F}"/>
                    </a:ext>
                  </a:extLst>
                </p:cNvPr>
                <p:cNvSpPr txBox="1"/>
                <p:nvPr/>
              </p:nvSpPr>
              <p:spPr>
                <a:xfrm>
                  <a:off x="8357435" y="5372844"/>
                  <a:ext cx="277480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pt-BR" sz="1600" b="1" dirty="0">
                      <a:latin typeface="JetBrains Mono ExtraBold" panose="020B0909030102050004" pitchFamily="49" charset="0"/>
                    </a:rPr>
                    <a:t>TOP</a:t>
                  </a:r>
                </a:p>
              </p:txBody>
            </p:sp>
          </p:grpSp>
          <p:grpSp>
            <p:nvGrpSpPr>
              <p:cNvPr id="106" name="Agrupar 105">
                <a:extLst>
                  <a:ext uri="{FF2B5EF4-FFF2-40B4-BE49-F238E27FC236}">
                    <a16:creationId xmlns:a16="http://schemas.microsoft.com/office/drawing/2014/main" id="{4BFD1DEF-DDFC-4CD0-BB9B-C635930E0C09}"/>
                  </a:ext>
                </a:extLst>
              </p:cNvPr>
              <p:cNvGrpSpPr/>
              <p:nvPr/>
            </p:nvGrpSpPr>
            <p:grpSpPr>
              <a:xfrm>
                <a:off x="9237476" y="5009955"/>
                <a:ext cx="1747029" cy="1511924"/>
                <a:chOff x="7500913" y="4999123"/>
                <a:chExt cx="1747029" cy="1511924"/>
              </a:xfrm>
            </p:grpSpPr>
            <p:sp>
              <p:nvSpPr>
                <p:cNvPr id="107" name="Triângulo isósceles 106">
                  <a:extLst>
                    <a:ext uri="{FF2B5EF4-FFF2-40B4-BE49-F238E27FC236}">
                      <a16:creationId xmlns:a16="http://schemas.microsoft.com/office/drawing/2014/main" id="{EB000CE6-53D6-4166-B530-723956B01B7F}"/>
                    </a:ext>
                  </a:extLst>
                </p:cNvPr>
                <p:cNvSpPr/>
                <p:nvPr/>
              </p:nvSpPr>
              <p:spPr>
                <a:xfrm>
                  <a:off x="7500913" y="5758018"/>
                  <a:ext cx="873514" cy="75302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108" name="Triângulo isósceles 107">
                  <a:extLst>
                    <a:ext uri="{FF2B5EF4-FFF2-40B4-BE49-F238E27FC236}">
                      <a16:creationId xmlns:a16="http://schemas.microsoft.com/office/drawing/2014/main" id="{1F7B423C-109C-4A60-90D2-CEC66CA9DB91}"/>
                    </a:ext>
                  </a:extLst>
                </p:cNvPr>
                <p:cNvSpPr/>
                <p:nvPr/>
              </p:nvSpPr>
              <p:spPr>
                <a:xfrm>
                  <a:off x="8374428" y="5758017"/>
                  <a:ext cx="873514" cy="753029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9" name="Triângulo isósceles 108">
                  <a:extLst>
                    <a:ext uri="{FF2B5EF4-FFF2-40B4-BE49-F238E27FC236}">
                      <a16:creationId xmlns:a16="http://schemas.microsoft.com/office/drawing/2014/main" id="{721E5F20-3665-46CC-A776-438B035DEE66}"/>
                    </a:ext>
                  </a:extLst>
                </p:cNvPr>
                <p:cNvSpPr/>
                <p:nvPr/>
              </p:nvSpPr>
              <p:spPr>
                <a:xfrm>
                  <a:off x="7937670" y="4999123"/>
                  <a:ext cx="873514" cy="753029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110" name="CaixaDeTexto 109">
                  <a:extLst>
                    <a:ext uri="{FF2B5EF4-FFF2-40B4-BE49-F238E27FC236}">
                      <a16:creationId xmlns:a16="http://schemas.microsoft.com/office/drawing/2014/main" id="{A740D4D3-BAE7-457D-8431-E98984193D7C}"/>
                    </a:ext>
                  </a:extLst>
                </p:cNvPr>
                <p:cNvSpPr txBox="1"/>
                <p:nvPr/>
              </p:nvSpPr>
              <p:spPr>
                <a:xfrm>
                  <a:off x="7898021" y="6168020"/>
                  <a:ext cx="277480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pt-BR" sz="1600" b="1" dirty="0">
                      <a:latin typeface="JetBrains Mono ExtraBold" panose="020B0909030102050004" pitchFamily="49" charset="0"/>
                    </a:rPr>
                    <a:t>ESQ</a:t>
                  </a:r>
                </a:p>
              </p:txBody>
            </p:sp>
            <p:sp>
              <p:nvSpPr>
                <p:cNvPr id="111" name="CaixaDeTexto 110">
                  <a:extLst>
                    <a:ext uri="{FF2B5EF4-FFF2-40B4-BE49-F238E27FC236}">
                      <a16:creationId xmlns:a16="http://schemas.microsoft.com/office/drawing/2014/main" id="{C232FAF9-065A-4FE8-93BC-D012AF7CDD95}"/>
                    </a:ext>
                  </a:extLst>
                </p:cNvPr>
                <p:cNvSpPr txBox="1"/>
                <p:nvPr/>
              </p:nvSpPr>
              <p:spPr>
                <a:xfrm>
                  <a:off x="8672444" y="6179946"/>
                  <a:ext cx="277480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1600" b="1" dirty="0">
                      <a:latin typeface="JetBrains Mono ExtraBold" panose="020B0909030102050004" pitchFamily="49" charset="0"/>
                    </a:rPr>
                    <a:t>DIR</a:t>
                  </a:r>
                </a:p>
              </p:txBody>
            </p:sp>
            <p:sp>
              <p:nvSpPr>
                <p:cNvPr id="112" name="CaixaDeTexto 111">
                  <a:extLst>
                    <a:ext uri="{FF2B5EF4-FFF2-40B4-BE49-F238E27FC236}">
                      <a16:creationId xmlns:a16="http://schemas.microsoft.com/office/drawing/2014/main" id="{2C28078B-F675-4A16-9E48-B54A192D8E7F}"/>
                    </a:ext>
                  </a:extLst>
                </p:cNvPr>
                <p:cNvSpPr txBox="1"/>
                <p:nvPr/>
              </p:nvSpPr>
              <p:spPr>
                <a:xfrm>
                  <a:off x="8357435" y="5372844"/>
                  <a:ext cx="277480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pt-BR" sz="1600" b="1" dirty="0">
                      <a:latin typeface="JetBrains Mono ExtraBold" panose="020B0909030102050004" pitchFamily="49" charset="0"/>
                    </a:rPr>
                    <a:t>TOP</a:t>
                  </a:r>
                </a:p>
              </p:txBody>
            </p:sp>
          </p:grpSp>
          <p:grpSp>
            <p:nvGrpSpPr>
              <p:cNvPr id="113" name="Agrupar 112">
                <a:extLst>
                  <a:ext uri="{FF2B5EF4-FFF2-40B4-BE49-F238E27FC236}">
                    <a16:creationId xmlns:a16="http://schemas.microsoft.com/office/drawing/2014/main" id="{20A6C905-845A-413E-8E6E-3201D2060218}"/>
                  </a:ext>
                </a:extLst>
              </p:cNvPr>
              <p:cNvGrpSpPr/>
              <p:nvPr/>
            </p:nvGrpSpPr>
            <p:grpSpPr>
              <a:xfrm>
                <a:off x="8370825" y="3501915"/>
                <a:ext cx="1747029" cy="1511924"/>
                <a:chOff x="7500913" y="4999123"/>
                <a:chExt cx="1747029" cy="1511924"/>
              </a:xfrm>
            </p:grpSpPr>
            <p:sp>
              <p:nvSpPr>
                <p:cNvPr id="114" name="Triângulo isósceles 113">
                  <a:extLst>
                    <a:ext uri="{FF2B5EF4-FFF2-40B4-BE49-F238E27FC236}">
                      <a16:creationId xmlns:a16="http://schemas.microsoft.com/office/drawing/2014/main" id="{7EBE3AD6-BFEA-478E-AF3C-FD4BE961006D}"/>
                    </a:ext>
                  </a:extLst>
                </p:cNvPr>
                <p:cNvSpPr/>
                <p:nvPr/>
              </p:nvSpPr>
              <p:spPr>
                <a:xfrm>
                  <a:off x="7500913" y="5758018"/>
                  <a:ext cx="873514" cy="75302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115" name="Triângulo isósceles 114">
                  <a:extLst>
                    <a:ext uri="{FF2B5EF4-FFF2-40B4-BE49-F238E27FC236}">
                      <a16:creationId xmlns:a16="http://schemas.microsoft.com/office/drawing/2014/main" id="{737273F1-0537-4A66-ADBC-2F779BD283E4}"/>
                    </a:ext>
                  </a:extLst>
                </p:cNvPr>
                <p:cNvSpPr/>
                <p:nvPr/>
              </p:nvSpPr>
              <p:spPr>
                <a:xfrm>
                  <a:off x="8374428" y="5758017"/>
                  <a:ext cx="873514" cy="753029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6" name="Triângulo isósceles 115">
                  <a:extLst>
                    <a:ext uri="{FF2B5EF4-FFF2-40B4-BE49-F238E27FC236}">
                      <a16:creationId xmlns:a16="http://schemas.microsoft.com/office/drawing/2014/main" id="{8B0EF69B-4921-4BDF-98D5-875BE31EF94F}"/>
                    </a:ext>
                  </a:extLst>
                </p:cNvPr>
                <p:cNvSpPr/>
                <p:nvPr/>
              </p:nvSpPr>
              <p:spPr>
                <a:xfrm>
                  <a:off x="7937670" y="4999123"/>
                  <a:ext cx="873514" cy="753029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117" name="CaixaDeTexto 116">
                  <a:extLst>
                    <a:ext uri="{FF2B5EF4-FFF2-40B4-BE49-F238E27FC236}">
                      <a16:creationId xmlns:a16="http://schemas.microsoft.com/office/drawing/2014/main" id="{3244D435-098B-487B-9FF3-149B7F0906C3}"/>
                    </a:ext>
                  </a:extLst>
                </p:cNvPr>
                <p:cNvSpPr txBox="1"/>
                <p:nvPr/>
              </p:nvSpPr>
              <p:spPr>
                <a:xfrm>
                  <a:off x="7898021" y="6168020"/>
                  <a:ext cx="277480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pt-BR" sz="1600" b="1" dirty="0">
                      <a:latin typeface="JetBrains Mono ExtraBold" panose="020B0909030102050004" pitchFamily="49" charset="0"/>
                    </a:rPr>
                    <a:t>ESQ</a:t>
                  </a:r>
                </a:p>
              </p:txBody>
            </p:sp>
            <p:sp>
              <p:nvSpPr>
                <p:cNvPr id="118" name="CaixaDeTexto 117">
                  <a:extLst>
                    <a:ext uri="{FF2B5EF4-FFF2-40B4-BE49-F238E27FC236}">
                      <a16:creationId xmlns:a16="http://schemas.microsoft.com/office/drawing/2014/main" id="{E36B20E4-71A8-4B3B-9D26-FDBC8221D425}"/>
                    </a:ext>
                  </a:extLst>
                </p:cNvPr>
                <p:cNvSpPr txBox="1"/>
                <p:nvPr/>
              </p:nvSpPr>
              <p:spPr>
                <a:xfrm>
                  <a:off x="8672444" y="6179946"/>
                  <a:ext cx="277480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1600" b="1" dirty="0">
                      <a:latin typeface="JetBrains Mono ExtraBold" panose="020B0909030102050004" pitchFamily="49" charset="0"/>
                    </a:rPr>
                    <a:t>DIR</a:t>
                  </a:r>
                </a:p>
              </p:txBody>
            </p:sp>
            <p:sp>
              <p:nvSpPr>
                <p:cNvPr id="119" name="CaixaDeTexto 118">
                  <a:extLst>
                    <a:ext uri="{FF2B5EF4-FFF2-40B4-BE49-F238E27FC236}">
                      <a16:creationId xmlns:a16="http://schemas.microsoft.com/office/drawing/2014/main" id="{8BB0FE4D-BB75-4503-A3AF-4820F20205B1}"/>
                    </a:ext>
                  </a:extLst>
                </p:cNvPr>
                <p:cNvSpPr txBox="1"/>
                <p:nvPr/>
              </p:nvSpPr>
              <p:spPr>
                <a:xfrm>
                  <a:off x="8357435" y="5372844"/>
                  <a:ext cx="277480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pt-BR" sz="1600" b="1" dirty="0">
                      <a:latin typeface="JetBrains Mono ExtraBold" panose="020B0909030102050004" pitchFamily="49" charset="0"/>
                    </a:rPr>
                    <a:t>TOP</a:t>
                  </a:r>
                </a:p>
              </p:txBody>
            </p:sp>
          </p:grpSp>
        </p:grp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94CA1470-1113-4E78-A8C4-A72DDE0A69BD}"/>
                </a:ext>
              </a:extLst>
            </p:cNvPr>
            <p:cNvSpPr/>
            <p:nvPr/>
          </p:nvSpPr>
          <p:spPr>
            <a:xfrm>
              <a:off x="10063058" y="4941571"/>
              <a:ext cx="103377" cy="103377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FCBB5106-C9BA-4B91-B5EF-F03781EC3C13}"/>
                </a:ext>
              </a:extLst>
            </p:cNvPr>
            <p:cNvSpPr/>
            <p:nvPr/>
          </p:nvSpPr>
          <p:spPr>
            <a:xfrm>
              <a:off x="8317788" y="4941570"/>
              <a:ext cx="103377" cy="103377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2F428BF1-A928-4512-B441-2FFABEB387C3}"/>
                </a:ext>
              </a:extLst>
            </p:cNvPr>
            <p:cNvSpPr/>
            <p:nvPr/>
          </p:nvSpPr>
          <p:spPr>
            <a:xfrm>
              <a:off x="9191782" y="6446070"/>
              <a:ext cx="103377" cy="103377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E9A972EF-FDB1-48A9-B8B1-09E32ACCEE82}"/>
                </a:ext>
              </a:extLst>
            </p:cNvPr>
            <p:cNvSpPr/>
            <p:nvPr/>
          </p:nvSpPr>
          <p:spPr>
            <a:xfrm>
              <a:off x="7449224" y="6446069"/>
              <a:ext cx="103377" cy="10337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398BCAC0-082F-4775-93C7-BA8630FA3788}"/>
                </a:ext>
              </a:extLst>
            </p:cNvPr>
            <p:cNvSpPr/>
            <p:nvPr/>
          </p:nvSpPr>
          <p:spPr>
            <a:xfrm>
              <a:off x="10929862" y="6446069"/>
              <a:ext cx="103377" cy="10337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4319F997-623B-432F-BBEE-80A2D8FAEFF4}"/>
                </a:ext>
              </a:extLst>
            </p:cNvPr>
            <p:cNvSpPr/>
            <p:nvPr/>
          </p:nvSpPr>
          <p:spPr>
            <a:xfrm>
              <a:off x="9191782" y="3484055"/>
              <a:ext cx="103377" cy="10337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B3EDC200-46E6-4731-A354-21770778A3CF}"/>
              </a:ext>
            </a:extLst>
          </p:cNvPr>
          <p:cNvSpPr txBox="1"/>
          <p:nvPr/>
        </p:nvSpPr>
        <p:spPr>
          <a:xfrm>
            <a:off x="5441943" y="4464731"/>
            <a:ext cx="1938635" cy="4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latin typeface="JetBrains Mono" panose="020B0509020102050004" pitchFamily="49" charset="0"/>
              </a:rPr>
              <a:t>N = 1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20F492BA-9C32-47A3-89CD-D197CD9CC0AA}"/>
              </a:ext>
            </a:extLst>
          </p:cNvPr>
          <p:cNvSpPr txBox="1"/>
          <p:nvPr/>
        </p:nvSpPr>
        <p:spPr>
          <a:xfrm>
            <a:off x="1008991" y="4758948"/>
            <a:ext cx="1938635" cy="4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latin typeface="JetBrains Mono" panose="020B0509020102050004" pitchFamily="49" charset="0"/>
              </a:rPr>
              <a:t>N = 0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2986B6A-7240-4B07-9089-AB897E0B43C2}"/>
              </a:ext>
            </a:extLst>
          </p:cNvPr>
          <p:cNvSpPr txBox="1"/>
          <p:nvPr/>
        </p:nvSpPr>
        <p:spPr>
          <a:xfrm>
            <a:off x="9996883" y="3985211"/>
            <a:ext cx="1938635" cy="4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latin typeface="JetBrains Mono" panose="020B0509020102050004" pitchFamily="49" charset="0"/>
              </a:rPr>
              <a:t>N = 2</a:t>
            </a:r>
          </a:p>
        </p:txBody>
      </p:sp>
      <p:sp>
        <p:nvSpPr>
          <p:cNvPr id="127" name="Triângulo isósceles 126">
            <a:extLst>
              <a:ext uri="{FF2B5EF4-FFF2-40B4-BE49-F238E27FC236}">
                <a16:creationId xmlns:a16="http://schemas.microsoft.com/office/drawing/2014/main" id="{E17C9A41-A610-43DB-85B9-358FAC82F50C}"/>
              </a:ext>
            </a:extLst>
          </p:cNvPr>
          <p:cNvSpPr/>
          <p:nvPr/>
        </p:nvSpPr>
        <p:spPr>
          <a:xfrm>
            <a:off x="237989" y="1639155"/>
            <a:ext cx="3480638" cy="300055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408A1BDD-16D7-45B4-83BE-7CDBB2061272}"/>
              </a:ext>
            </a:extLst>
          </p:cNvPr>
          <p:cNvSpPr/>
          <p:nvPr/>
        </p:nvSpPr>
        <p:spPr>
          <a:xfrm>
            <a:off x="186300" y="4573602"/>
            <a:ext cx="103377" cy="10337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D5DFE316-3725-4DCD-809C-AEC8EBB80535}"/>
              </a:ext>
            </a:extLst>
          </p:cNvPr>
          <p:cNvSpPr/>
          <p:nvPr/>
        </p:nvSpPr>
        <p:spPr>
          <a:xfrm>
            <a:off x="3666938" y="4573602"/>
            <a:ext cx="103377" cy="10337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9C33D546-8957-4E0C-84FD-97989DE88FFB}"/>
              </a:ext>
            </a:extLst>
          </p:cNvPr>
          <p:cNvSpPr/>
          <p:nvPr/>
        </p:nvSpPr>
        <p:spPr>
          <a:xfrm>
            <a:off x="1928858" y="1611588"/>
            <a:ext cx="103377" cy="10337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93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BA7468AB-6E4A-4414-B273-1D69C5D0C276}"/>
              </a:ext>
            </a:extLst>
          </p:cNvPr>
          <p:cNvSpPr/>
          <p:nvPr/>
        </p:nvSpPr>
        <p:spPr>
          <a:xfrm>
            <a:off x="0" y="-20584"/>
            <a:ext cx="2440092" cy="1130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37E191E-21EB-4A2C-AD1F-BFACFE2BF4AE}"/>
              </a:ext>
            </a:extLst>
          </p:cNvPr>
          <p:cNvSpPr txBox="1"/>
          <p:nvPr/>
        </p:nvSpPr>
        <p:spPr>
          <a:xfrm>
            <a:off x="515248" y="186703"/>
            <a:ext cx="1490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Franklin Gothic Demi Cond" panose="020B0706030402020204" pitchFamily="34" charset="0"/>
                <a:ea typeface="Adobe Gothic Std B" panose="020B0800000000000000" pitchFamily="34" charset="-128"/>
              </a:rPr>
              <a:t>POINTS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189157-9C77-460D-A653-DAFFA454C85D}"/>
              </a:ext>
            </a:extLst>
          </p:cNvPr>
          <p:cNvSpPr txBox="1"/>
          <p:nvPr/>
        </p:nvSpPr>
        <p:spPr>
          <a:xfrm>
            <a:off x="3497288" y="455299"/>
            <a:ext cx="7113629" cy="623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JetBrains Mono" panose="020B0509020102050004" pitchFamily="49" charset="0"/>
              </a:rPr>
              <a:t>PASSOS DO ALGORÍTMO: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JetBrains Mono" panose="020B0509020102050004" pitchFamily="49" charset="0"/>
              </a:rPr>
              <a:t>GETPOINTS:</a:t>
            </a:r>
            <a:r>
              <a:rPr lang="pt-BR" dirty="0">
                <a:latin typeface="JetBrains Mono" panose="020B0509020102050004" pitchFamily="49" charset="0"/>
              </a:rPr>
              <a:t>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RECEBE OS 3 PONTOS </a:t>
            </a:r>
            <a:r>
              <a:rPr lang="pt-BR" sz="1400" dirty="0">
                <a:highlight>
                  <a:srgbClr val="FFFF00"/>
                </a:highlight>
                <a:latin typeface="JetBrains Mono" panose="020B0509020102050004" pitchFamily="49" charset="0"/>
              </a:rPr>
              <a:t>[</a:t>
            </a:r>
            <a:r>
              <a:rPr lang="pt-BR" sz="1400" dirty="0" err="1">
                <a:highlight>
                  <a:srgbClr val="FFFF00"/>
                </a:highlight>
                <a:latin typeface="JetBrains Mono" panose="020B0509020102050004" pitchFamily="49" charset="0"/>
              </a:rPr>
              <a:t>x,y</a:t>
            </a:r>
            <a:r>
              <a:rPr lang="pt-BR" sz="1400" dirty="0">
                <a:highlight>
                  <a:srgbClr val="FFFF00"/>
                </a:highlight>
                <a:latin typeface="JetBrains Mono" panose="020B0509020102050004" pitchFamily="49" charset="0"/>
              </a:rPr>
              <a:t>]</a:t>
            </a:r>
            <a:r>
              <a:rPr lang="pt-BR" sz="1400" dirty="0">
                <a:latin typeface="JetBrains Mono" panose="020B0509020102050004" pitchFamily="49" charset="0"/>
              </a:rPr>
              <a:t> REFERENTE AO TRIANGULO.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UTILIZA DA FUNÇÃO </a:t>
            </a:r>
            <a:r>
              <a:rPr lang="pt-BR" sz="1400" b="1" dirty="0">
                <a:latin typeface="JetBrains Mono" panose="020B0509020102050004" pitchFamily="49" charset="0"/>
              </a:rPr>
              <a:t>LATERALPOINTS()</a:t>
            </a:r>
            <a:r>
              <a:rPr lang="pt-BR" sz="1400" dirty="0">
                <a:latin typeface="JetBrains Mono" panose="020B0509020102050004" pitchFamily="49" charset="0"/>
              </a:rPr>
              <a:t> INSERINDO O </a:t>
            </a:r>
            <a:r>
              <a:rPr lang="pt-BR" sz="1400" dirty="0">
                <a:highlight>
                  <a:srgbClr val="FFFF00"/>
                </a:highlight>
                <a:latin typeface="JetBrains Mono" panose="020B0509020102050004" pitchFamily="49" charset="0"/>
              </a:rPr>
              <a:t>x</a:t>
            </a:r>
            <a:r>
              <a:rPr lang="pt-BR" sz="1400" dirty="0">
                <a:latin typeface="JetBrains Mono" panose="020B0509020102050004" pitchFamily="49" charset="0"/>
              </a:rPr>
              <a:t> DE </a:t>
            </a:r>
            <a:r>
              <a:rPr lang="pt-BR" sz="1400" b="1" dirty="0">
                <a:latin typeface="JetBrains Mono" panose="020B0509020102050004" pitchFamily="49" charset="0"/>
              </a:rPr>
              <a:t>LB</a:t>
            </a:r>
            <a:r>
              <a:rPr lang="pt-BR" sz="1400" dirty="0">
                <a:latin typeface="JetBrains Mono" panose="020B0509020102050004" pitchFamily="49" charset="0"/>
              </a:rPr>
              <a:t> E O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x</a:t>
            </a:r>
            <a:r>
              <a:rPr lang="pt-BR" sz="1400" dirty="0">
                <a:latin typeface="JetBrains Mono" panose="020B0509020102050004" pitchFamily="49" charset="0"/>
              </a:rPr>
              <a:t> de </a:t>
            </a:r>
            <a:r>
              <a:rPr lang="pt-BR" sz="1400" b="1" dirty="0">
                <a:latin typeface="JetBrains Mono" panose="020B0509020102050004" pitchFamily="49" charset="0"/>
              </a:rPr>
              <a:t>RB</a:t>
            </a:r>
            <a:r>
              <a:rPr lang="pt-BR" sz="1400" dirty="0">
                <a:latin typeface="JetBrains Mono" panose="020B0509020102050004" pitchFamily="49" charset="0"/>
              </a:rPr>
              <a:t>, OBTEM TODOS OS VALORES DE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x</a:t>
            </a:r>
            <a:r>
              <a:rPr lang="pt-BR" sz="1400" dirty="0">
                <a:latin typeface="JetBrains Mono" panose="020B0509020102050004" pitchFamily="49" charset="0"/>
              </a:rPr>
              <a:t> ENTRE ELES.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É MODIFICADO OS PONTOS </a:t>
            </a:r>
            <a:r>
              <a:rPr lang="pt-BR" sz="1400" dirty="0">
                <a:highlight>
                  <a:srgbClr val="FFFF00"/>
                </a:highlight>
                <a:latin typeface="JetBrains Mono" panose="020B0509020102050004" pitchFamily="49" charset="0"/>
              </a:rPr>
              <a:t>[</a:t>
            </a:r>
            <a:r>
              <a:rPr lang="pt-BR" sz="1400" dirty="0" err="1">
                <a:highlight>
                  <a:srgbClr val="FFFF00"/>
                </a:highlight>
                <a:latin typeface="JetBrains Mono" panose="020B0509020102050004" pitchFamily="49" charset="0"/>
              </a:rPr>
              <a:t>x,y</a:t>
            </a:r>
            <a:r>
              <a:rPr lang="pt-BR" sz="1400" dirty="0">
                <a:highlight>
                  <a:srgbClr val="FFFF00"/>
                </a:highlight>
                <a:latin typeface="JetBrains Mono" panose="020B0509020102050004" pitchFamily="49" charset="0"/>
              </a:rPr>
              <a:t>] </a:t>
            </a:r>
            <a:r>
              <a:rPr lang="pt-BR" sz="1400" dirty="0">
                <a:latin typeface="JetBrains Mono" panose="020B0509020102050004" pitchFamily="49" charset="0"/>
              </a:rPr>
              <a:t>DE </a:t>
            </a:r>
            <a:r>
              <a:rPr lang="pt-BR" sz="1400" b="1" dirty="0">
                <a:latin typeface="JetBrains Mono" panose="020B0509020102050004" pitchFamily="49" charset="0"/>
              </a:rPr>
              <a:t>LB</a:t>
            </a:r>
            <a:r>
              <a:rPr lang="pt-BR" sz="1400" dirty="0">
                <a:latin typeface="JetBrains Mono" panose="020B0509020102050004" pitchFamily="49" charset="0"/>
              </a:rPr>
              <a:t> E </a:t>
            </a:r>
            <a:r>
              <a:rPr lang="pt-BR" sz="1400" b="1" dirty="0">
                <a:latin typeface="JetBrains Mono" panose="020B0509020102050004" pitchFamily="49" charset="0"/>
              </a:rPr>
              <a:t>RB </a:t>
            </a:r>
            <a:r>
              <a:rPr lang="pt-BR" sz="1400" dirty="0">
                <a:latin typeface="JetBrains Mono" panose="020B0509020102050004" pitchFamily="49" charset="0"/>
              </a:rPr>
              <a:t>NA RECURSÃO ATÉ QUE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y</a:t>
            </a:r>
            <a:r>
              <a:rPr lang="pt-BR" sz="1400" dirty="0">
                <a:latin typeface="JetBrains Mono" panose="020B0509020102050004" pitchFamily="49" charset="0"/>
              </a:rPr>
              <a:t> DE </a:t>
            </a:r>
            <a:r>
              <a:rPr lang="pt-BR" sz="1400" b="1" dirty="0">
                <a:latin typeface="JetBrains Mono" panose="020B0509020102050004" pitchFamily="49" charset="0"/>
              </a:rPr>
              <a:t>LB</a:t>
            </a:r>
            <a:r>
              <a:rPr lang="pt-BR" sz="1400" dirty="0">
                <a:latin typeface="JetBrains Mono" panose="020B0509020102050004" pitchFamily="49" charset="0"/>
              </a:rPr>
              <a:t> (OU </a:t>
            </a:r>
            <a:r>
              <a:rPr lang="pt-BR" sz="1400" b="1" dirty="0">
                <a:latin typeface="JetBrains Mono" panose="020B0509020102050004" pitchFamily="49" charset="0"/>
              </a:rPr>
              <a:t>RB</a:t>
            </a:r>
            <a:r>
              <a:rPr lang="pt-BR" sz="1400" dirty="0">
                <a:latin typeface="JetBrains Mono" panose="020B0509020102050004" pitchFamily="49" charset="0"/>
              </a:rPr>
              <a:t>, TANTO FAZ) SEJA IGUAL A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y</a:t>
            </a:r>
            <a:r>
              <a:rPr lang="pt-BR" sz="1400" dirty="0">
                <a:latin typeface="JetBrains Mono" panose="020B0509020102050004" pitchFamily="49" charset="0"/>
              </a:rPr>
              <a:t> DE </a:t>
            </a:r>
            <a:r>
              <a:rPr lang="pt-BR" sz="1400" dirty="0">
                <a:highlight>
                  <a:srgbClr val="FFFF00"/>
                </a:highlight>
                <a:latin typeface="JetBrains Mono" panose="020B0509020102050004" pitchFamily="49" charset="0"/>
              </a:rPr>
              <a:t>T</a:t>
            </a:r>
            <a:r>
              <a:rPr lang="pt-BR" sz="1400" dirty="0">
                <a:latin typeface="JetBrains Mono" panose="020B0509020102050004" pitchFamily="49" charset="0"/>
              </a:rPr>
              <a:t>, OU SEJA, ESTEJAM NA MESMA ALTURA.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b="1" dirty="0">
              <a:latin typeface="JetBrains Mono" panose="020B050902010205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b="1" dirty="0">
              <a:latin typeface="JetBrains Mono" panose="020B050902010205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JetBrains Mono" panose="020B0509020102050004" pitchFamily="49" charset="0"/>
              </a:rPr>
              <a:t>LATERALPOINTS:</a:t>
            </a:r>
            <a:r>
              <a:rPr lang="pt-BR" dirty="0">
                <a:latin typeface="JetBrains Mono" panose="020B0509020102050004" pitchFamily="49" charset="0"/>
              </a:rPr>
              <a:t>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RECEBE O OFFSET (INICIO,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x</a:t>
            </a:r>
            <a:r>
              <a:rPr lang="pt-BR" sz="1400" dirty="0">
                <a:latin typeface="JetBrains Mono" panose="020B0509020102050004" pitchFamily="49" charset="0"/>
              </a:rPr>
              <a:t> de </a:t>
            </a:r>
            <a:r>
              <a:rPr lang="pt-BR" sz="1400" b="1" dirty="0">
                <a:latin typeface="JetBrains Mono" panose="020B0509020102050004" pitchFamily="49" charset="0"/>
              </a:rPr>
              <a:t>LB</a:t>
            </a:r>
            <a:r>
              <a:rPr lang="pt-BR" sz="1400" dirty="0">
                <a:latin typeface="JetBrains Mono" panose="020B0509020102050004" pitchFamily="49" charset="0"/>
              </a:rPr>
              <a:t>) E LIMIT (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x</a:t>
            </a:r>
            <a:r>
              <a:rPr lang="pt-BR" sz="1400" dirty="0">
                <a:latin typeface="JetBrains Mono" panose="020B0509020102050004" pitchFamily="49" charset="0"/>
              </a:rPr>
              <a:t> DE </a:t>
            </a:r>
            <a:r>
              <a:rPr lang="pt-BR" sz="1400" b="1" dirty="0">
                <a:latin typeface="JetBrains Mono" panose="020B0509020102050004" pitchFamily="49" charset="0"/>
              </a:rPr>
              <a:t>RB</a:t>
            </a:r>
            <a:r>
              <a:rPr lang="pt-BR" sz="1400" dirty="0">
                <a:latin typeface="JetBrains Mono" panose="020B0509020102050004" pitchFamily="49" charset="0"/>
              </a:rPr>
              <a:t>), E TAMBÉM RECEBE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y</a:t>
            </a:r>
            <a:r>
              <a:rPr lang="pt-BR" sz="1400" dirty="0">
                <a:latin typeface="JetBrains Mono" panose="020B0509020102050004" pitchFamily="49" charset="0"/>
              </a:rPr>
              <a:t> PARA ENTREGAR COM OS PONTOS JÁ FORMATADOS: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[x, y].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RETORNAR TODOS OS PONTOS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[</a:t>
            </a:r>
            <a:r>
              <a:rPr lang="pt-BR" sz="1400" b="1" dirty="0" err="1">
                <a:highlight>
                  <a:srgbClr val="FFFF00"/>
                </a:highlight>
                <a:latin typeface="JetBrains Mono" panose="020B0509020102050004" pitchFamily="49" charset="0"/>
              </a:rPr>
              <a:t>x,y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]</a:t>
            </a:r>
            <a:r>
              <a:rPr lang="pt-BR" sz="1400" dirty="0">
                <a:latin typeface="JetBrains Mono" panose="020B0509020102050004" pitchFamily="49" charset="0"/>
              </a:rPr>
              <a:t> DAQUELA LINHA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y</a:t>
            </a:r>
            <a:r>
              <a:rPr lang="pt-BR" sz="1400" dirty="0">
                <a:latin typeface="JetBrains Mono" panose="020B0509020102050004" pitchFamily="49" charset="0"/>
              </a:rPr>
              <a:t> JÁ CONCATENADOS.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A RECURSÃO PARA QUANDO OFFSET == LIMIT.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>
              <a:latin typeface="JetBrains Mono" panose="020B05090201020500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08B9674-11CB-44D9-BB9E-38C0D33CEF44}"/>
              </a:ext>
            </a:extLst>
          </p:cNvPr>
          <p:cNvGrpSpPr/>
          <p:nvPr/>
        </p:nvGrpSpPr>
        <p:grpSpPr>
          <a:xfrm>
            <a:off x="125569" y="1295112"/>
            <a:ext cx="4313837" cy="3797191"/>
            <a:chOff x="125569" y="1295112"/>
            <a:chExt cx="4313837" cy="3797191"/>
          </a:xfrm>
        </p:grpSpPr>
        <p:sp>
          <p:nvSpPr>
            <p:cNvPr id="127" name="Triângulo isósceles 126">
              <a:extLst>
                <a:ext uri="{FF2B5EF4-FFF2-40B4-BE49-F238E27FC236}">
                  <a16:creationId xmlns:a16="http://schemas.microsoft.com/office/drawing/2014/main" id="{E17C9A41-A610-43DB-85B9-358FAC82F50C}"/>
                </a:ext>
              </a:extLst>
            </p:cNvPr>
            <p:cNvSpPr/>
            <p:nvPr/>
          </p:nvSpPr>
          <p:spPr>
            <a:xfrm>
              <a:off x="337536" y="1685147"/>
              <a:ext cx="3480638" cy="300055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408A1BDD-16D7-45B4-83BE-7CDBB2061272}"/>
                </a:ext>
              </a:extLst>
            </p:cNvPr>
            <p:cNvSpPr/>
            <p:nvPr/>
          </p:nvSpPr>
          <p:spPr>
            <a:xfrm>
              <a:off x="285847" y="4619594"/>
              <a:ext cx="103377" cy="10337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D5DFE316-3725-4DCD-809C-AEC8EBB80535}"/>
                </a:ext>
              </a:extLst>
            </p:cNvPr>
            <p:cNvSpPr/>
            <p:nvPr/>
          </p:nvSpPr>
          <p:spPr>
            <a:xfrm>
              <a:off x="3766485" y="4619594"/>
              <a:ext cx="103377" cy="10337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9C33D546-8957-4E0C-84FD-97989DE88FFB}"/>
                </a:ext>
              </a:extLst>
            </p:cNvPr>
            <p:cNvSpPr/>
            <p:nvPr/>
          </p:nvSpPr>
          <p:spPr>
            <a:xfrm>
              <a:off x="2028405" y="1657580"/>
              <a:ext cx="103377" cy="10337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FDDE16B6-CAB5-478A-B59D-9DE262A25D51}"/>
                </a:ext>
              </a:extLst>
            </p:cNvPr>
            <p:cNvSpPr txBox="1"/>
            <p:nvPr/>
          </p:nvSpPr>
          <p:spPr>
            <a:xfrm>
              <a:off x="125569" y="467883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b="1" dirty="0"/>
                <a:t>LB</a:t>
              </a:r>
              <a:endParaRPr lang="pt-BR" dirty="0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E753558B-FCAF-4A3E-B4E9-A0490BFC45B7}"/>
                </a:ext>
              </a:extLst>
            </p:cNvPr>
            <p:cNvSpPr txBox="1"/>
            <p:nvPr/>
          </p:nvSpPr>
          <p:spPr>
            <a:xfrm>
              <a:off x="3753606" y="4722971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R</a:t>
              </a:r>
              <a:r>
                <a:rPr lang="pt-BR" sz="1800" b="1" dirty="0"/>
                <a:t>B</a:t>
              </a:r>
              <a:endParaRPr lang="pt-BR" dirty="0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46A4F3C9-303E-4AD9-B9BA-6E75A609C3CB}"/>
                </a:ext>
              </a:extLst>
            </p:cNvPr>
            <p:cNvSpPr txBox="1"/>
            <p:nvPr/>
          </p:nvSpPr>
          <p:spPr>
            <a:xfrm>
              <a:off x="1877804" y="1295112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T</a:t>
              </a:r>
              <a:endParaRPr lang="pt-BR" dirty="0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4DE641F9-06A4-49F4-9EDE-F874A48516B9}"/>
              </a:ext>
            </a:extLst>
          </p:cNvPr>
          <p:cNvSpPr/>
          <p:nvPr/>
        </p:nvSpPr>
        <p:spPr>
          <a:xfrm>
            <a:off x="358542" y="4504161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095BBC9B-1D7C-4F9A-A84A-9F36AF78A049}"/>
              </a:ext>
            </a:extLst>
          </p:cNvPr>
          <p:cNvSpPr/>
          <p:nvPr/>
        </p:nvSpPr>
        <p:spPr>
          <a:xfrm>
            <a:off x="538801" y="4501497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C9EF44C6-54AD-4B27-A2D5-11A7BB506BDA}"/>
              </a:ext>
            </a:extLst>
          </p:cNvPr>
          <p:cNvSpPr/>
          <p:nvPr/>
        </p:nvSpPr>
        <p:spPr>
          <a:xfrm>
            <a:off x="719060" y="4501497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C81E70F3-F805-4549-A2B8-E11DA8DE73D9}"/>
              </a:ext>
            </a:extLst>
          </p:cNvPr>
          <p:cNvSpPr/>
          <p:nvPr/>
        </p:nvSpPr>
        <p:spPr>
          <a:xfrm>
            <a:off x="899319" y="4511712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27129B1-EA29-45E7-8514-43E446401335}"/>
              </a:ext>
            </a:extLst>
          </p:cNvPr>
          <p:cNvSpPr/>
          <p:nvPr/>
        </p:nvSpPr>
        <p:spPr>
          <a:xfrm>
            <a:off x="1080129" y="4501497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8D8952AF-00F9-424C-8059-3062AC566B46}"/>
              </a:ext>
            </a:extLst>
          </p:cNvPr>
          <p:cNvSpPr/>
          <p:nvPr/>
        </p:nvSpPr>
        <p:spPr>
          <a:xfrm>
            <a:off x="1260388" y="4511712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46C2D3A8-4738-4507-81BC-AB78B692F094}"/>
              </a:ext>
            </a:extLst>
          </p:cNvPr>
          <p:cNvSpPr/>
          <p:nvPr/>
        </p:nvSpPr>
        <p:spPr>
          <a:xfrm>
            <a:off x="1440647" y="4511712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B63971F-6BC2-4793-8865-DB68F12E398F}"/>
              </a:ext>
            </a:extLst>
          </p:cNvPr>
          <p:cNvSpPr/>
          <p:nvPr/>
        </p:nvSpPr>
        <p:spPr>
          <a:xfrm>
            <a:off x="1620906" y="4509048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A048FC0-0C01-4C1E-8FE4-221A9905044F}"/>
              </a:ext>
            </a:extLst>
          </p:cNvPr>
          <p:cNvSpPr/>
          <p:nvPr/>
        </p:nvSpPr>
        <p:spPr>
          <a:xfrm>
            <a:off x="1800773" y="4501497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5FAAD964-6FEA-4DC3-9F7D-DCF1AAFF56A1}"/>
              </a:ext>
            </a:extLst>
          </p:cNvPr>
          <p:cNvSpPr/>
          <p:nvPr/>
        </p:nvSpPr>
        <p:spPr>
          <a:xfrm>
            <a:off x="1981032" y="4511712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1A901C77-1483-4ADC-A1D3-B568ED74D7BA}"/>
              </a:ext>
            </a:extLst>
          </p:cNvPr>
          <p:cNvSpPr/>
          <p:nvPr/>
        </p:nvSpPr>
        <p:spPr>
          <a:xfrm>
            <a:off x="2161291" y="4511712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636C4E5-4A12-4556-B242-1886A7FEC0B9}"/>
              </a:ext>
            </a:extLst>
          </p:cNvPr>
          <p:cNvSpPr/>
          <p:nvPr/>
        </p:nvSpPr>
        <p:spPr>
          <a:xfrm>
            <a:off x="2341550" y="4509048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C49E5D16-EB61-4807-8EDB-1349C411D63A}"/>
              </a:ext>
            </a:extLst>
          </p:cNvPr>
          <p:cNvSpPr/>
          <p:nvPr/>
        </p:nvSpPr>
        <p:spPr>
          <a:xfrm>
            <a:off x="2522360" y="4511712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7F55F246-77F0-45EA-B1A3-6DD4D619A9E5}"/>
              </a:ext>
            </a:extLst>
          </p:cNvPr>
          <p:cNvSpPr/>
          <p:nvPr/>
        </p:nvSpPr>
        <p:spPr>
          <a:xfrm>
            <a:off x="2702619" y="4509048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5B0AE57A-4754-4F10-B8C4-8F69517E9D9F}"/>
              </a:ext>
            </a:extLst>
          </p:cNvPr>
          <p:cNvSpPr/>
          <p:nvPr/>
        </p:nvSpPr>
        <p:spPr>
          <a:xfrm>
            <a:off x="2882878" y="4509048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6CB9633-7045-42CA-BF14-3138B2CCA30C}"/>
              </a:ext>
            </a:extLst>
          </p:cNvPr>
          <p:cNvSpPr/>
          <p:nvPr/>
        </p:nvSpPr>
        <p:spPr>
          <a:xfrm>
            <a:off x="3063137" y="4506384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B6B5FB5C-B9CC-45B1-85FE-FEA4E50A761F}"/>
              </a:ext>
            </a:extLst>
          </p:cNvPr>
          <p:cNvSpPr/>
          <p:nvPr/>
        </p:nvSpPr>
        <p:spPr>
          <a:xfrm>
            <a:off x="3242835" y="4502830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323A11DD-BA87-48F7-BBA7-5732C3030816}"/>
              </a:ext>
            </a:extLst>
          </p:cNvPr>
          <p:cNvSpPr/>
          <p:nvPr/>
        </p:nvSpPr>
        <p:spPr>
          <a:xfrm>
            <a:off x="3423094" y="4502830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8FA6843-3108-412C-8864-565EC05FCBD6}"/>
              </a:ext>
            </a:extLst>
          </p:cNvPr>
          <p:cNvSpPr/>
          <p:nvPr/>
        </p:nvSpPr>
        <p:spPr>
          <a:xfrm>
            <a:off x="3616232" y="4513045"/>
            <a:ext cx="18122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B2FA94EF-E99A-4DAE-B4CC-6081B077ABB0}"/>
              </a:ext>
            </a:extLst>
          </p:cNvPr>
          <p:cNvSpPr txBox="1"/>
          <p:nvPr/>
        </p:nvSpPr>
        <p:spPr>
          <a:xfrm>
            <a:off x="774122" y="5770036"/>
            <a:ext cx="2768253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1" dirty="0">
                <a:latin typeface="JetBrains Mono" panose="020B0509020102050004" pitchFamily="49" charset="0"/>
              </a:rPr>
              <a:t>VALORES DE x OBTIDOS POR LATERALPOINTS()</a:t>
            </a:r>
            <a:endParaRPr lang="pt-BR" sz="1100" b="1" dirty="0">
              <a:latin typeface="JetBrains Mono" panose="020B05090201020500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b="1" dirty="0">
              <a:latin typeface="JetBrains Mono" panose="020B0509020102050004" pitchFamily="49" charset="0"/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1A119C9-724F-4821-A466-C98FBEABE24D}"/>
              </a:ext>
            </a:extLst>
          </p:cNvPr>
          <p:cNvSpPr/>
          <p:nvPr/>
        </p:nvSpPr>
        <p:spPr>
          <a:xfrm rot="16200000">
            <a:off x="1616636" y="5080184"/>
            <a:ext cx="729730" cy="3614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pt-BR" b="1">
              <a:ln/>
              <a:solidFill>
                <a:schemeClr val="accent4"/>
              </a:solidFill>
            </a:endParaRP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2A70142A-06CE-42B3-A1F3-4862869A7EFF}"/>
              </a:ext>
            </a:extLst>
          </p:cNvPr>
          <p:cNvSpPr/>
          <p:nvPr/>
        </p:nvSpPr>
        <p:spPr>
          <a:xfrm>
            <a:off x="448187" y="4301226"/>
            <a:ext cx="181228" cy="1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46825197-7596-417B-9210-F1DA6187F1FA}"/>
              </a:ext>
            </a:extLst>
          </p:cNvPr>
          <p:cNvSpPr/>
          <p:nvPr/>
        </p:nvSpPr>
        <p:spPr>
          <a:xfrm>
            <a:off x="3497288" y="4301226"/>
            <a:ext cx="181228" cy="1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1F104C6-F9E0-4D54-9E23-711D257626A5}"/>
              </a:ext>
            </a:extLst>
          </p:cNvPr>
          <p:cNvCxnSpPr/>
          <p:nvPr/>
        </p:nvCxnSpPr>
        <p:spPr>
          <a:xfrm flipH="1" flipV="1">
            <a:off x="3063137" y="3580327"/>
            <a:ext cx="359957" cy="5795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A94E0025-60E8-4C5D-85CE-AA5F7CAE856D}"/>
              </a:ext>
            </a:extLst>
          </p:cNvPr>
          <p:cNvCxnSpPr>
            <a:cxnSpLocks/>
          </p:cNvCxnSpPr>
          <p:nvPr/>
        </p:nvCxnSpPr>
        <p:spPr>
          <a:xfrm flipV="1">
            <a:off x="718500" y="3657582"/>
            <a:ext cx="361629" cy="5763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4" name="Seta: para a Direita 123">
            <a:extLst>
              <a:ext uri="{FF2B5EF4-FFF2-40B4-BE49-F238E27FC236}">
                <a16:creationId xmlns:a16="http://schemas.microsoft.com/office/drawing/2014/main" id="{9637EA3A-B9A2-456B-86BD-28CE236EC028}"/>
              </a:ext>
            </a:extLst>
          </p:cNvPr>
          <p:cNvSpPr/>
          <p:nvPr/>
        </p:nvSpPr>
        <p:spPr>
          <a:xfrm rot="7902648">
            <a:off x="3285677" y="3273878"/>
            <a:ext cx="1487091" cy="2355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pt-BR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9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BA7468AB-6E4A-4414-B273-1D69C5D0C276}"/>
              </a:ext>
            </a:extLst>
          </p:cNvPr>
          <p:cNvSpPr/>
          <p:nvPr/>
        </p:nvSpPr>
        <p:spPr>
          <a:xfrm>
            <a:off x="0" y="-20584"/>
            <a:ext cx="2440092" cy="1130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37E191E-21EB-4A2C-AD1F-BFACFE2BF4AE}"/>
              </a:ext>
            </a:extLst>
          </p:cNvPr>
          <p:cNvSpPr txBox="1"/>
          <p:nvPr/>
        </p:nvSpPr>
        <p:spPr>
          <a:xfrm>
            <a:off x="452207" y="222406"/>
            <a:ext cx="153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Franklin Gothic Demi Cond" panose="020B0706030402020204" pitchFamily="34" charset="0"/>
                <a:ea typeface="Adobe Gothic Std B" panose="020B0800000000000000" pitchFamily="34" charset="-128"/>
              </a:rPr>
              <a:t>MATRIX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189157-9C77-460D-A653-DAFFA454C85D}"/>
              </a:ext>
            </a:extLst>
          </p:cNvPr>
          <p:cNvSpPr txBox="1"/>
          <p:nvPr/>
        </p:nvSpPr>
        <p:spPr>
          <a:xfrm>
            <a:off x="2781837" y="668082"/>
            <a:ext cx="8609188" cy="655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JetBrains Mono" panose="020B0509020102050004" pitchFamily="49" charset="0"/>
              </a:rPr>
              <a:t>PASSOS DO ALGORÍTMO: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JetBrains Mono" panose="020B0509020102050004" pitchFamily="49" charset="0"/>
              </a:rPr>
              <a:t>MODIFY:</a:t>
            </a:r>
            <a:r>
              <a:rPr lang="pt-BR" dirty="0">
                <a:latin typeface="JetBrains Mono" panose="020B0509020102050004" pitchFamily="49" charset="0"/>
              </a:rPr>
              <a:t>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MÉTODO RESPONSÁVEL POR EDITAR UMA POSIÇÃO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[</a:t>
            </a:r>
            <a:r>
              <a:rPr lang="pt-BR" sz="1400" b="1" dirty="0" err="1">
                <a:highlight>
                  <a:srgbClr val="FFFF00"/>
                </a:highlight>
                <a:latin typeface="JetBrains Mono" panose="020B0509020102050004" pitchFamily="49" charset="0"/>
              </a:rPr>
              <a:t>x,y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]</a:t>
            </a:r>
            <a:r>
              <a:rPr lang="pt-BR" sz="1400" dirty="0">
                <a:latin typeface="JetBrains Mono" panose="020B0509020102050004" pitchFamily="49" charset="0"/>
              </a:rPr>
              <a:t> NA MATRIZ POR UM VALOR </a:t>
            </a:r>
            <a:r>
              <a:rPr lang="pt-BR" sz="1400" b="1" dirty="0" err="1">
                <a:latin typeface="JetBrains Mono" panose="020B0509020102050004" pitchFamily="49" charset="0"/>
              </a:rPr>
              <a:t>value</a:t>
            </a:r>
            <a:r>
              <a:rPr lang="pt-BR" sz="1400" dirty="0">
                <a:latin typeface="JetBrains Mono" panose="020B0509020102050004" pitchFamily="49" charset="0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ELA RECEBE A MATRIZ, LINHA, COLUNA E VALOR A SER INSERIDO NO LOCAL. ENVIA ESSES DADOS PARA A FUNÇÃO </a:t>
            </a:r>
            <a:r>
              <a:rPr lang="pt-BR" sz="1400" b="1" dirty="0">
                <a:latin typeface="JetBrains Mono" panose="020B0509020102050004" pitchFamily="49" charset="0"/>
              </a:rPr>
              <a:t>ROW()</a:t>
            </a:r>
            <a:r>
              <a:rPr lang="pt-BR" sz="1400" dirty="0">
                <a:latin typeface="JetBrains Mono" panose="020B0509020102050004" pitchFamily="49" charset="0"/>
              </a:rPr>
              <a:t>.</a:t>
            </a:r>
            <a:endParaRPr lang="pt-BR" sz="1400" b="1" dirty="0">
              <a:latin typeface="JetBrains Mono" panose="020B050902010205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JetBrains Mono" panose="020B0509020102050004" pitchFamily="49" charset="0"/>
              </a:rPr>
              <a:t>ROW:</a:t>
            </a:r>
            <a:r>
              <a:rPr lang="pt-BR" dirty="0">
                <a:latin typeface="JetBrains Mono" panose="020B0509020102050004" pitchFamily="49" charset="0"/>
              </a:rPr>
              <a:t>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ESSE MÉTODO É RESPONSÁVEL POR PERCORRER AS LINHAS DO ARRAY. ELA RECEBE TODOS OS DADOS RECEBIDOS EM </a:t>
            </a:r>
            <a:r>
              <a:rPr lang="pt-BR" sz="1400" b="1" dirty="0">
                <a:latin typeface="JetBrains Mono" panose="020B0509020102050004" pitchFamily="49" charset="0"/>
              </a:rPr>
              <a:t>MODIFY()</a:t>
            </a:r>
            <a:r>
              <a:rPr lang="pt-BR" sz="1400" dirty="0">
                <a:latin typeface="JetBrains Mono" panose="020B0509020102050004" pitchFamily="49" charset="0"/>
              </a:rPr>
              <a:t>, E MAIS UM ATRIBUTO </a:t>
            </a:r>
            <a:r>
              <a:rPr lang="pt-BR" sz="1400" b="1" dirty="0">
                <a:latin typeface="JetBrains Mono" panose="020B0509020102050004" pitchFamily="49" charset="0"/>
              </a:rPr>
              <a:t>N_ROW </a:t>
            </a:r>
            <a:r>
              <a:rPr lang="pt-BR" sz="1400" dirty="0">
                <a:latin typeface="JetBrains Mono" panose="020B0509020102050004" pitchFamily="49" charset="0"/>
              </a:rPr>
              <a:t>INICIALIZADO COM </a:t>
            </a:r>
            <a:r>
              <a:rPr lang="pt-BR" sz="1400" b="1" dirty="0">
                <a:latin typeface="JetBrains Mono" panose="020B0509020102050004" pitchFamily="49" charset="0"/>
              </a:rPr>
              <a:t>1</a:t>
            </a:r>
            <a:r>
              <a:rPr lang="pt-BR" sz="1400" dirty="0">
                <a:latin typeface="JetBrains Mono" panose="020B0509020102050004" pitchFamily="49" charset="0"/>
              </a:rPr>
              <a:t> PARA INDICAR QUAL LINHA SE ENCONTRA.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OBTEM A PRIMEIRA LINHA COM </a:t>
            </a:r>
            <a:r>
              <a:rPr lang="pt-BR" sz="1400" b="1" dirty="0">
                <a:latin typeface="JetBrains Mono" panose="020B0509020102050004" pitchFamily="49" charset="0"/>
              </a:rPr>
              <a:t>[</a:t>
            </a:r>
            <a:r>
              <a:rPr lang="pt-BR" sz="1400" b="1" dirty="0" err="1">
                <a:latin typeface="JetBrains Mono" panose="020B0509020102050004" pitchFamily="49" charset="0"/>
              </a:rPr>
              <a:t>head</a:t>
            </a:r>
            <a:r>
              <a:rPr lang="pt-BR" sz="1400" b="1" dirty="0">
                <a:latin typeface="JetBrains Mono" panose="020B0509020102050004" pitchFamily="49" charset="0"/>
              </a:rPr>
              <a:t> | </a:t>
            </a:r>
            <a:r>
              <a:rPr lang="pt-BR" sz="1400" b="1" dirty="0" err="1">
                <a:latin typeface="JetBrains Mono" panose="020B0509020102050004" pitchFamily="49" charset="0"/>
              </a:rPr>
              <a:t>body</a:t>
            </a:r>
            <a:r>
              <a:rPr lang="pt-BR" sz="1400" b="1" dirty="0">
                <a:latin typeface="JetBrains Mono" panose="020B0509020102050004" pitchFamily="49" charset="0"/>
              </a:rPr>
              <a:t>] = </a:t>
            </a:r>
            <a:r>
              <a:rPr lang="pt-BR" sz="1400" b="1" dirty="0" err="1">
                <a:latin typeface="JetBrains Mono" panose="020B0509020102050004" pitchFamily="49" charset="0"/>
              </a:rPr>
              <a:t>matrix</a:t>
            </a:r>
            <a:r>
              <a:rPr lang="pt-BR" sz="1400" dirty="0">
                <a:latin typeface="JetBrains Mono" panose="020B0509020102050004" pitchFamily="49" charset="0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VERIFICA-SE SE ESTÁ NA LINHA CORRETA COM O IF, SE A LINHA ATUAL É IGUAL A LINHA DE INTERESSE, OU SEJA: </a:t>
            </a:r>
            <a:r>
              <a:rPr lang="pt-BR" sz="1400" b="1" dirty="0" err="1">
                <a:latin typeface="JetBrains Mono" panose="020B0509020102050004" pitchFamily="49" charset="0"/>
              </a:rPr>
              <a:t>n_row</a:t>
            </a:r>
            <a:r>
              <a:rPr lang="pt-BR" sz="1400" b="1" dirty="0">
                <a:latin typeface="JetBrains Mono" panose="020B0509020102050004" pitchFamily="49" charset="0"/>
              </a:rPr>
              <a:t> == </a:t>
            </a:r>
            <a:r>
              <a:rPr lang="pt-BR" sz="1400" b="1" dirty="0" err="1">
                <a:latin typeface="JetBrains Mono" panose="020B0509020102050004" pitchFamily="49" charset="0"/>
              </a:rPr>
              <a:t>row_edit</a:t>
            </a:r>
            <a:r>
              <a:rPr lang="pt-BR" sz="1400" dirty="0">
                <a:latin typeface="JetBrains Mono" panose="020B0509020102050004" pitchFamily="49" charset="0"/>
              </a:rPr>
              <a:t>.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1" dirty="0">
                <a:latin typeface="JetBrains Mono" panose="020B0509020102050004" pitchFamily="49" charset="0"/>
              </a:rPr>
              <a:t>SE NÃO</a:t>
            </a:r>
            <a:r>
              <a:rPr lang="pt-BR" sz="1400" dirty="0">
                <a:latin typeface="JetBrains Mono" panose="020B0509020102050004" pitchFamily="49" charset="0"/>
              </a:rPr>
              <a:t>: A HEAD VAI SER A MESMA, OU SEJA, MESMA LINHA.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b="1" dirty="0">
                <a:latin typeface="JetBrains Mono" panose="020B0509020102050004" pitchFamily="49" charset="0"/>
              </a:rPr>
              <a:t>SE SIM</a:t>
            </a:r>
            <a:r>
              <a:rPr lang="pt-BR" sz="1400" dirty="0">
                <a:latin typeface="JetBrains Mono" panose="020B0509020102050004" pitchFamily="49" charset="0"/>
              </a:rPr>
              <a:t>: A HEAD DE RETORNO SERÁ UMA LINHA NOVA COM O VALOR MODIFICADO, E É FEITO PELA FUNÇÃO COLUMN().</a:t>
            </a:r>
          </a:p>
          <a:p>
            <a:pPr lvl="3" algn="just">
              <a:lnSpc>
                <a:spcPct val="150000"/>
              </a:lnSpc>
            </a:pPr>
            <a:endParaRPr lang="pt-BR" sz="1400" dirty="0">
              <a:latin typeface="JetBrains Mono" panose="020B050902010205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dirty="0">
              <a:latin typeface="JetBrains Mono" panose="020B05090201020500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>
              <a:latin typeface="JetBrains Mono" panose="020B0509020102050004" pitchFamily="49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0A37078-6019-4293-8071-95E4575F3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705139"/>
              </p:ext>
            </p:extLst>
          </p:nvPr>
        </p:nvGraphicFramePr>
        <p:xfrm>
          <a:off x="610146" y="2650568"/>
          <a:ext cx="2089150" cy="182275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742608"/>
                    </a:ext>
                  </a:extLst>
                </a:gridCol>
                <a:gridCol w="214630">
                  <a:extLst>
                    <a:ext uri="{9D8B030D-6E8A-4147-A177-3AD203B41FA5}">
                      <a16:colId xmlns:a16="http://schemas.microsoft.com/office/drawing/2014/main" val="954149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3046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6476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04679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677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5311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73014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61241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528877"/>
                    </a:ext>
                  </a:extLst>
                </a:gridCol>
              </a:tblGrid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42868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917174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289584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2127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27358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75964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48587"/>
                  </a:ext>
                </a:extLst>
              </a:tr>
            </a:tbl>
          </a:graphicData>
        </a:graphic>
      </p:graphicFrame>
      <p:sp>
        <p:nvSpPr>
          <p:cNvPr id="41" name="CaixaDeTexto 40">
            <a:extLst>
              <a:ext uri="{FF2B5EF4-FFF2-40B4-BE49-F238E27FC236}">
                <a16:creationId xmlns:a16="http://schemas.microsoft.com/office/drawing/2014/main" id="{30743F05-3A21-4BFC-8EF2-7947F8A181B4}"/>
              </a:ext>
            </a:extLst>
          </p:cNvPr>
          <p:cNvSpPr txBox="1"/>
          <p:nvPr/>
        </p:nvSpPr>
        <p:spPr>
          <a:xfrm>
            <a:off x="0" y="3377277"/>
            <a:ext cx="744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JetBrains Mono" panose="020B0509020102050004" pitchFamily="49" charset="0"/>
              </a:rPr>
              <a:t>ROW</a:t>
            </a:r>
            <a:endParaRPr lang="pt-BR" sz="14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5743C4D-5480-4086-A711-8FBE7EBBBC40}"/>
              </a:ext>
            </a:extLst>
          </p:cNvPr>
          <p:cNvSpPr txBox="1"/>
          <p:nvPr/>
        </p:nvSpPr>
        <p:spPr>
          <a:xfrm>
            <a:off x="1279300" y="4637260"/>
            <a:ext cx="845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JetBrains Mono" panose="020B0509020102050004" pitchFamily="49" charset="0"/>
              </a:rPr>
              <a:t>COLUMN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17368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BA7468AB-6E4A-4414-B273-1D69C5D0C276}"/>
              </a:ext>
            </a:extLst>
          </p:cNvPr>
          <p:cNvSpPr/>
          <p:nvPr/>
        </p:nvSpPr>
        <p:spPr>
          <a:xfrm>
            <a:off x="0" y="-20584"/>
            <a:ext cx="2440092" cy="1130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37E191E-21EB-4A2C-AD1F-BFACFE2BF4AE}"/>
              </a:ext>
            </a:extLst>
          </p:cNvPr>
          <p:cNvSpPr txBox="1"/>
          <p:nvPr/>
        </p:nvSpPr>
        <p:spPr>
          <a:xfrm>
            <a:off x="452207" y="233026"/>
            <a:ext cx="153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Franklin Gothic Demi Cond" panose="020B0706030402020204" pitchFamily="34" charset="0"/>
                <a:ea typeface="Adobe Gothic Std B" panose="020B0800000000000000" pitchFamily="34" charset="-128"/>
              </a:rPr>
              <a:t>MATRIX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189157-9C77-460D-A653-DAFFA454C85D}"/>
              </a:ext>
            </a:extLst>
          </p:cNvPr>
          <p:cNvSpPr txBox="1"/>
          <p:nvPr/>
        </p:nvSpPr>
        <p:spPr>
          <a:xfrm>
            <a:off x="2781837" y="879357"/>
            <a:ext cx="8609188" cy="623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JetBrains Mono" panose="020B0509020102050004" pitchFamily="49" charset="0"/>
              </a:rPr>
              <a:t>PASSOS DO ALGORÍTMO: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JetBrains Mono" panose="020B0509020102050004" pitchFamily="49" charset="0"/>
              </a:rPr>
              <a:t>COLUMN:</a:t>
            </a:r>
            <a:r>
              <a:rPr lang="pt-BR" dirty="0">
                <a:latin typeface="JetBrains Mono" panose="020B0509020102050004" pitchFamily="49" charset="0"/>
              </a:rPr>
              <a:t>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MÉTODO RESPONSÁVEL POR PERCORRER AS COLUNAS. ELA RECEBE A </a:t>
            </a:r>
            <a:r>
              <a:rPr lang="pt-BR" sz="1400" b="1" dirty="0">
                <a:latin typeface="JetBrains Mono" panose="020B0509020102050004" pitchFamily="49" charset="0"/>
              </a:rPr>
              <a:t>LINHA</a:t>
            </a:r>
            <a:r>
              <a:rPr lang="pt-BR" sz="1400" dirty="0">
                <a:latin typeface="JetBrains Mono" panose="020B0509020102050004" pitchFamily="49" charset="0"/>
              </a:rPr>
              <a:t>, UM </a:t>
            </a:r>
            <a:r>
              <a:rPr lang="pt-BR" sz="1400" b="1" dirty="0">
                <a:latin typeface="JetBrains Mono" panose="020B0509020102050004" pitchFamily="49" charset="0"/>
              </a:rPr>
              <a:t>N_COL</a:t>
            </a:r>
            <a:r>
              <a:rPr lang="pt-BR" sz="1400" dirty="0">
                <a:latin typeface="JetBrains Mono" panose="020B0509020102050004" pitchFamily="49" charset="0"/>
              </a:rPr>
              <a:t> QUE É INICIALIZADO COM 1 E IDENTIFICA EM QUAL COLUNA INICIAR, </a:t>
            </a:r>
            <a:r>
              <a:rPr lang="pt-BR" sz="1400" b="1" dirty="0">
                <a:latin typeface="JetBrains Mono" panose="020B0509020102050004" pitchFamily="49" charset="0"/>
              </a:rPr>
              <a:t>COL_EDIT</a:t>
            </a:r>
            <a:r>
              <a:rPr lang="pt-BR" sz="1400" dirty="0">
                <a:latin typeface="JetBrains Mono" panose="020B0509020102050004" pitchFamily="49" charset="0"/>
              </a:rPr>
              <a:t> QUE É A COLUNA QUE DEVE SER EDITADA E O </a:t>
            </a:r>
            <a:r>
              <a:rPr lang="pt-BR" sz="1400" b="1" dirty="0">
                <a:latin typeface="JetBrains Mono" panose="020B0509020102050004" pitchFamily="49" charset="0"/>
              </a:rPr>
              <a:t>VALUE</a:t>
            </a:r>
            <a:r>
              <a:rPr lang="pt-BR" sz="1400" dirty="0">
                <a:latin typeface="JetBrains Mono" panose="020B0509020102050004" pitchFamily="49" charset="0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SEMELHANTE A ROW(), ELA PERCORRE AS COLUNAS VERIFICANDO COM UM IF SE ESTÁ NA COLUNA DE INTERESSE, OU SEJA, </a:t>
            </a:r>
            <a:r>
              <a:rPr lang="pt-BR" sz="1400" b="1" dirty="0" err="1">
                <a:latin typeface="JetBrains Mono" panose="020B0509020102050004" pitchFamily="49" charset="0"/>
              </a:rPr>
              <a:t>n_col</a:t>
            </a:r>
            <a:r>
              <a:rPr lang="pt-BR" sz="1400" b="1" dirty="0">
                <a:latin typeface="JetBrains Mono" panose="020B0509020102050004" pitchFamily="49" charset="0"/>
              </a:rPr>
              <a:t> == </a:t>
            </a:r>
            <a:r>
              <a:rPr lang="pt-BR" sz="1400" b="1" dirty="0" err="1">
                <a:latin typeface="JetBrains Mono" panose="020B0509020102050004" pitchFamily="49" charset="0"/>
              </a:rPr>
              <a:t>col_edit</a:t>
            </a:r>
            <a:r>
              <a:rPr lang="pt-BR" sz="1400" dirty="0">
                <a:latin typeface="JetBrains Mono" panose="020B0509020102050004" pitchFamily="49" charset="0"/>
              </a:rPr>
              <a:t>.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SE NÃO, O </a:t>
            </a:r>
            <a:r>
              <a:rPr lang="pt-BR" sz="1400" b="1" dirty="0">
                <a:latin typeface="JetBrains Mono" panose="020B0509020102050004" pitchFamily="49" charset="0"/>
              </a:rPr>
              <a:t>HEAD</a:t>
            </a:r>
            <a:r>
              <a:rPr lang="pt-BR" sz="1400" dirty="0">
                <a:latin typeface="JetBrains Mono" panose="020B0509020102050004" pitchFamily="49" charset="0"/>
              </a:rPr>
              <a:t>(VALOR) CONTINUA O MESMO.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SE SIM, O </a:t>
            </a:r>
            <a:r>
              <a:rPr lang="pt-BR" sz="1400" b="1" dirty="0">
                <a:latin typeface="JetBrains Mono" panose="020B0509020102050004" pitchFamily="49" charset="0"/>
              </a:rPr>
              <a:t>VALUE</a:t>
            </a:r>
            <a:r>
              <a:rPr lang="pt-BR" sz="1400" dirty="0">
                <a:latin typeface="JetBrains Mono" panose="020B0509020102050004" pitchFamily="49" charset="0"/>
              </a:rPr>
              <a:t> É COLOCADO NO LUGAR DO VALOR ANTERIOR.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RECURSIVAMENTE RETORNA A LINHA, PORÉM, COM O VALOR DA COLUNA MODIFICADO.</a:t>
            </a:r>
          </a:p>
          <a:p>
            <a:pPr lvl="2" algn="just">
              <a:lnSpc>
                <a:spcPct val="150000"/>
              </a:lnSpc>
            </a:pPr>
            <a:endParaRPr lang="pt-BR" sz="1400" dirty="0">
              <a:latin typeface="JetBrains Mono" panose="020B050902010205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JetBrains Mono" panose="020B0509020102050004" pitchFamily="49" charset="0"/>
              </a:rPr>
              <a:t>PRINT:</a:t>
            </a:r>
            <a:r>
              <a:rPr lang="pt-BR" dirty="0">
                <a:latin typeface="JetBrains Mono" panose="020B0509020102050004" pitchFamily="49" charset="0"/>
              </a:rPr>
              <a:t>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IMPRIME A MATRIZ DE TRIANGULOS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dirty="0">
              <a:latin typeface="JetBrains Mono" panose="020B0509020102050004" pitchFamily="49" charset="0"/>
            </a:endParaRPr>
          </a:p>
          <a:p>
            <a:pPr lvl="3" algn="just">
              <a:lnSpc>
                <a:spcPct val="150000"/>
              </a:lnSpc>
            </a:pPr>
            <a:endParaRPr lang="pt-BR" sz="1400" dirty="0">
              <a:latin typeface="JetBrains Mono" panose="020B050902010205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dirty="0">
              <a:latin typeface="JetBrains Mono" panose="020B05090201020500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>
              <a:latin typeface="JetBrains Mono" panose="020B0509020102050004" pitchFamily="49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0A37078-6019-4293-8071-95E4575F36BD}"/>
              </a:ext>
            </a:extLst>
          </p:cNvPr>
          <p:cNvGraphicFramePr>
            <a:graphicFrameLocks noGrp="1"/>
          </p:cNvGraphicFramePr>
          <p:nvPr/>
        </p:nvGraphicFramePr>
        <p:xfrm>
          <a:off x="610146" y="2650568"/>
          <a:ext cx="2089150" cy="182275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742608"/>
                    </a:ext>
                  </a:extLst>
                </a:gridCol>
                <a:gridCol w="214630">
                  <a:extLst>
                    <a:ext uri="{9D8B030D-6E8A-4147-A177-3AD203B41FA5}">
                      <a16:colId xmlns:a16="http://schemas.microsoft.com/office/drawing/2014/main" val="954149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3046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6476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04679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677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5311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73014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61241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528877"/>
                    </a:ext>
                  </a:extLst>
                </a:gridCol>
              </a:tblGrid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42868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917174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289584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2127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27358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75964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48587"/>
                  </a:ext>
                </a:extLst>
              </a:tr>
            </a:tbl>
          </a:graphicData>
        </a:graphic>
      </p:graphicFrame>
      <p:sp>
        <p:nvSpPr>
          <p:cNvPr id="41" name="CaixaDeTexto 40">
            <a:extLst>
              <a:ext uri="{FF2B5EF4-FFF2-40B4-BE49-F238E27FC236}">
                <a16:creationId xmlns:a16="http://schemas.microsoft.com/office/drawing/2014/main" id="{30743F05-3A21-4BFC-8EF2-7947F8A181B4}"/>
              </a:ext>
            </a:extLst>
          </p:cNvPr>
          <p:cNvSpPr txBox="1"/>
          <p:nvPr/>
        </p:nvSpPr>
        <p:spPr>
          <a:xfrm>
            <a:off x="0" y="3377277"/>
            <a:ext cx="744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JetBrains Mono" panose="020B0509020102050004" pitchFamily="49" charset="0"/>
              </a:rPr>
              <a:t>ROW</a:t>
            </a:r>
            <a:endParaRPr lang="pt-BR" sz="14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5743C4D-5480-4086-A711-8FBE7EBBBC40}"/>
              </a:ext>
            </a:extLst>
          </p:cNvPr>
          <p:cNvSpPr txBox="1"/>
          <p:nvPr/>
        </p:nvSpPr>
        <p:spPr>
          <a:xfrm>
            <a:off x="1279300" y="4637260"/>
            <a:ext cx="845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JetBrains Mono" panose="020B0509020102050004" pitchFamily="49" charset="0"/>
              </a:rPr>
              <a:t>COLUMN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9819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BA7468AB-6E4A-4414-B273-1D69C5D0C276}"/>
              </a:ext>
            </a:extLst>
          </p:cNvPr>
          <p:cNvSpPr/>
          <p:nvPr/>
        </p:nvSpPr>
        <p:spPr>
          <a:xfrm>
            <a:off x="0" y="-20584"/>
            <a:ext cx="2440092" cy="1130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37E191E-21EB-4A2C-AD1F-BFACFE2BF4AE}"/>
              </a:ext>
            </a:extLst>
          </p:cNvPr>
          <p:cNvSpPr txBox="1"/>
          <p:nvPr/>
        </p:nvSpPr>
        <p:spPr>
          <a:xfrm>
            <a:off x="305789" y="222406"/>
            <a:ext cx="182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Franklin Gothic Demi Cond" panose="020B0706030402020204" pitchFamily="34" charset="0"/>
                <a:ea typeface="Adobe Gothic Std B" panose="020B0800000000000000" pitchFamily="34" charset="-128"/>
              </a:rPr>
              <a:t>CONVERT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189157-9C77-460D-A653-DAFFA454C85D}"/>
              </a:ext>
            </a:extLst>
          </p:cNvPr>
          <p:cNvSpPr txBox="1"/>
          <p:nvPr/>
        </p:nvSpPr>
        <p:spPr>
          <a:xfrm>
            <a:off x="2781837" y="1113804"/>
            <a:ext cx="8609188" cy="452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JetBrains Mono" panose="020B0509020102050004" pitchFamily="49" charset="0"/>
              </a:rPr>
              <a:t>PASSOS DO ALGORÍTMO: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latin typeface="JetBrains Mono" panose="020B0509020102050004" pitchFamily="49" charset="0"/>
              </a:rPr>
              <a:t>GETFINALMATRIX: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ESSA FUNÇÃO RECEBE A MATRIZ EM BRANCO (TRACEJADA) E TODOS OS PONTOS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[</a:t>
            </a:r>
            <a:r>
              <a:rPr lang="pt-BR" sz="1400" b="1" dirty="0" err="1">
                <a:highlight>
                  <a:srgbClr val="FFFF00"/>
                </a:highlight>
                <a:latin typeface="JetBrains Mono" panose="020B0509020102050004" pitchFamily="49" charset="0"/>
              </a:rPr>
              <a:t>x,y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]</a:t>
            </a:r>
            <a:r>
              <a:rPr lang="pt-BR" sz="1400" dirty="0">
                <a:latin typeface="JetBrains Mono" panose="020B0509020102050004" pitchFamily="49" charset="0"/>
              </a:rPr>
              <a:t> QUE DEVEM SER PINTADOS (COLOCADO “O”). ELE É RESPONSÁVEL POR PEGAR A MATRIZ EM BRANCO E RETORNAR UMA MATRIZ COM OS TRIANGULOS.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ELA PEGA CADA UM DOS PONTOS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[</a:t>
            </a:r>
            <a:r>
              <a:rPr lang="pt-BR" sz="1400" b="1" dirty="0" err="1">
                <a:highlight>
                  <a:srgbClr val="FFFF00"/>
                </a:highlight>
                <a:latin typeface="JetBrains Mono" panose="020B0509020102050004" pitchFamily="49" charset="0"/>
              </a:rPr>
              <a:t>x,y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]</a:t>
            </a:r>
            <a:r>
              <a:rPr lang="pt-BR" sz="1400" dirty="0">
                <a:latin typeface="JetBrains Mono" panose="020B0509020102050004" pitchFamily="49" charset="0"/>
              </a:rPr>
              <a:t>, USANDO </a:t>
            </a:r>
            <a:r>
              <a:rPr lang="pt-BR" sz="1400" b="1" dirty="0">
                <a:latin typeface="JetBrains Mono" panose="020B0509020102050004" pitchFamily="49" charset="0"/>
              </a:rPr>
              <a:t>MATRIX.MODIFY()</a:t>
            </a:r>
            <a:r>
              <a:rPr lang="pt-BR" sz="1400" dirty="0">
                <a:latin typeface="JetBrains Mono" panose="020B0509020102050004" pitchFamily="49" charset="0"/>
              </a:rPr>
              <a:t> MODIFICA A POSIÇÃO DA MATRIZ EM BRANCO NOS PONTOS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x</a:t>
            </a:r>
            <a:r>
              <a:rPr lang="pt-BR" sz="1400" dirty="0">
                <a:latin typeface="JetBrains Mono" panose="020B0509020102050004" pitchFamily="49" charset="0"/>
              </a:rPr>
              <a:t> e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y</a:t>
            </a:r>
            <a:r>
              <a:rPr lang="pt-BR" sz="1400" dirty="0">
                <a:latin typeface="JetBrains Mono" panose="020B0509020102050004" pitchFamily="49" charset="0"/>
              </a:rPr>
              <a:t> INDICADOS.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DEPOIS ELA ENTRA NA RECURSÃO COM ESSA NOVA MATRIZ E COM O RESTANTE DOS PONTOS QUE FALTAM MODIFICAR.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JetBrains Mono" panose="020B0509020102050004" pitchFamily="49" charset="0"/>
              </a:rPr>
              <a:t>A RECURSÃO É FEITA ATÉ A LISTA DE POSIÇÕES 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[</a:t>
            </a:r>
            <a:r>
              <a:rPr lang="pt-BR" sz="1400" b="1" dirty="0" err="1">
                <a:highlight>
                  <a:srgbClr val="FFFF00"/>
                </a:highlight>
                <a:latin typeface="JetBrains Mono" panose="020B0509020102050004" pitchFamily="49" charset="0"/>
              </a:rPr>
              <a:t>x,y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]</a:t>
            </a:r>
            <a:r>
              <a:rPr lang="pt-BR" sz="1400" dirty="0">
                <a:latin typeface="JetBrains Mono" panose="020B0509020102050004" pitchFamily="49" charset="0"/>
              </a:rPr>
              <a:t> ACABAR, OU SEJA, </a:t>
            </a:r>
            <a:r>
              <a:rPr lang="pt-BR" sz="1400" b="1" dirty="0" err="1">
                <a:highlight>
                  <a:srgbClr val="FFFF00"/>
                </a:highlight>
                <a:latin typeface="JetBrains Mono" panose="020B0509020102050004" pitchFamily="49" charset="0"/>
              </a:rPr>
              <a:t>length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(</a:t>
            </a:r>
            <a:r>
              <a:rPr lang="pt-BR" sz="1400" b="1" dirty="0" err="1">
                <a:highlight>
                  <a:srgbClr val="FFFF00"/>
                </a:highlight>
                <a:latin typeface="JetBrains Mono" panose="020B0509020102050004" pitchFamily="49" charset="0"/>
              </a:rPr>
              <a:t>positions</a:t>
            </a:r>
            <a:r>
              <a:rPr lang="pt-BR" sz="1400" b="1" dirty="0">
                <a:highlight>
                  <a:srgbClr val="FFFF00"/>
                </a:highlight>
                <a:latin typeface="JetBrains Mono" panose="020B0509020102050004" pitchFamily="49" charset="0"/>
              </a:rPr>
              <a:t>) == 0</a:t>
            </a:r>
            <a:r>
              <a:rPr lang="pt-BR" sz="1400" dirty="0">
                <a:latin typeface="JetBrains Mono" panose="020B0509020102050004" pitchFamily="49" charset="0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400" dirty="0">
              <a:latin typeface="JetBrains Mono" panose="020B05090201020500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1" dirty="0">
              <a:latin typeface="JetBrains Mono" panose="020B0509020102050004" pitchFamily="49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0A37078-6019-4293-8071-95E4575F36BD}"/>
              </a:ext>
            </a:extLst>
          </p:cNvPr>
          <p:cNvGraphicFramePr>
            <a:graphicFrameLocks noGrp="1"/>
          </p:cNvGraphicFramePr>
          <p:nvPr/>
        </p:nvGraphicFramePr>
        <p:xfrm>
          <a:off x="610146" y="2650568"/>
          <a:ext cx="2089150" cy="182275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742608"/>
                    </a:ext>
                  </a:extLst>
                </a:gridCol>
                <a:gridCol w="214630">
                  <a:extLst>
                    <a:ext uri="{9D8B030D-6E8A-4147-A177-3AD203B41FA5}">
                      <a16:colId xmlns:a16="http://schemas.microsoft.com/office/drawing/2014/main" val="954149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3046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6476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04679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677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5311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73014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61241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528877"/>
                    </a:ext>
                  </a:extLst>
                </a:gridCol>
              </a:tblGrid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42868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917174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289584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2127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27358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75964"/>
                  </a:ext>
                </a:extLst>
              </a:tr>
              <a:tr h="260393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48587"/>
                  </a:ext>
                </a:extLst>
              </a:tr>
            </a:tbl>
          </a:graphicData>
        </a:graphic>
      </p:graphicFrame>
      <p:sp>
        <p:nvSpPr>
          <p:cNvPr id="41" name="CaixaDeTexto 40">
            <a:extLst>
              <a:ext uri="{FF2B5EF4-FFF2-40B4-BE49-F238E27FC236}">
                <a16:creationId xmlns:a16="http://schemas.microsoft.com/office/drawing/2014/main" id="{30743F05-3A21-4BFC-8EF2-7947F8A181B4}"/>
              </a:ext>
            </a:extLst>
          </p:cNvPr>
          <p:cNvSpPr txBox="1"/>
          <p:nvPr/>
        </p:nvSpPr>
        <p:spPr>
          <a:xfrm>
            <a:off x="0" y="3377277"/>
            <a:ext cx="744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JetBrains Mono" panose="020B0509020102050004" pitchFamily="49" charset="0"/>
              </a:rPr>
              <a:t>ROW</a:t>
            </a:r>
            <a:endParaRPr lang="pt-BR" sz="14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5743C4D-5480-4086-A711-8FBE7EBBBC40}"/>
              </a:ext>
            </a:extLst>
          </p:cNvPr>
          <p:cNvSpPr txBox="1"/>
          <p:nvPr/>
        </p:nvSpPr>
        <p:spPr>
          <a:xfrm>
            <a:off x="1279300" y="4637260"/>
            <a:ext cx="845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JetBrains Mono" panose="020B0509020102050004" pitchFamily="49" charset="0"/>
              </a:rPr>
              <a:t>COLUMN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5325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60DF2D7-739C-49CB-B60A-2D0ED2892FD2}"/>
              </a:ext>
            </a:extLst>
          </p:cNvPr>
          <p:cNvSpPr txBox="1"/>
          <p:nvPr/>
        </p:nvSpPr>
        <p:spPr>
          <a:xfrm>
            <a:off x="1" y="2157999"/>
            <a:ext cx="1219199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spc="300" dirty="0">
                <a:latin typeface="Bahnschrift SemiBold SemiConden" panose="020B0502040204020203" pitchFamily="34" charset="0"/>
              </a:rPr>
              <a:t>FIM</a:t>
            </a:r>
          </a:p>
          <a:p>
            <a:pPr algn="ctr"/>
            <a:r>
              <a:rPr lang="pt-BR" sz="2400" spc="300" dirty="0">
                <a:latin typeface="Bahnschrift SemiBold SemiConden" panose="020B0502040204020203" pitchFamily="34" charset="0"/>
              </a:rPr>
              <a:t>ELLISON WILLIAM</a:t>
            </a:r>
          </a:p>
          <a:p>
            <a:pPr algn="ctr"/>
            <a:r>
              <a:rPr lang="pt-BR" sz="2400" spc="300" dirty="0">
                <a:latin typeface="Bahnschrift SemiBold SemiConden" panose="020B0502040204020203" pitchFamily="34" charset="0"/>
              </a:rPr>
              <a:t>GEORGE LUCAS (</a:t>
            </a:r>
            <a:r>
              <a:rPr lang="pt-BR" sz="2400" spc="300" dirty="0">
                <a:highlight>
                  <a:srgbClr val="FFFF00"/>
                </a:highlight>
                <a:latin typeface="Bahnschrift SemiBold SemiConden" panose="020B0502040204020203" pitchFamily="34" charset="0"/>
              </a:rPr>
              <a:t>VIN DIESEL DE CAMACAN</a:t>
            </a:r>
            <a:r>
              <a:rPr lang="pt-BR" sz="2400" spc="300" dirty="0">
                <a:latin typeface="Bahnschrift SemiBold SemiConden" panose="020B0502040204020203" pitchFamily="34" charset="0"/>
              </a:rPr>
              <a:t>)</a:t>
            </a:r>
          </a:p>
          <a:p>
            <a:pPr algn="ctr"/>
            <a:r>
              <a:rPr lang="pt-BR" sz="2400" spc="300" dirty="0">
                <a:latin typeface="Bahnschrift SemiBold SemiConden" panose="020B0502040204020203" pitchFamily="34" charset="0"/>
              </a:rPr>
              <a:t>JÂNIO JUNIOR</a:t>
            </a:r>
          </a:p>
          <a:p>
            <a:pPr algn="ctr"/>
            <a:endParaRPr lang="pt-BR" sz="6600" spc="300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Triângulo de Sierpinski – Wikipédia, a enciclopédia livre">
            <a:extLst>
              <a:ext uri="{FF2B5EF4-FFF2-40B4-BE49-F238E27FC236}">
                <a16:creationId xmlns:a16="http://schemas.microsoft.com/office/drawing/2014/main" id="{238AC864-CB53-4628-85DE-3B7B1885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79" y="5994788"/>
            <a:ext cx="48768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riângulo de Sierpinski – Wikipédia, a enciclopédia livre">
            <a:extLst>
              <a:ext uri="{FF2B5EF4-FFF2-40B4-BE49-F238E27FC236}">
                <a16:creationId xmlns:a16="http://schemas.microsoft.com/office/drawing/2014/main" id="{9132CFAD-5086-4F94-9123-3E12F180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81" y="5994788"/>
            <a:ext cx="48768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riângulo de Sierpinski – Wikipédia, a enciclopédia livre">
            <a:extLst>
              <a:ext uri="{FF2B5EF4-FFF2-40B4-BE49-F238E27FC236}">
                <a16:creationId xmlns:a16="http://schemas.microsoft.com/office/drawing/2014/main" id="{A0E9F742-1872-4829-9193-E1D8D0DEA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92"/>
          <a:stretch/>
        </p:blipFill>
        <p:spPr bwMode="auto">
          <a:xfrm>
            <a:off x="9792241" y="5994787"/>
            <a:ext cx="2399759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1288E690-584D-499C-93E6-BB9056742F10}"/>
              </a:ext>
            </a:extLst>
          </p:cNvPr>
          <p:cNvGrpSpPr/>
          <p:nvPr/>
        </p:nvGrpSpPr>
        <p:grpSpPr>
          <a:xfrm rot="10800000">
            <a:off x="0" y="-107838"/>
            <a:ext cx="12204879" cy="942976"/>
            <a:chOff x="12881" y="1243883"/>
            <a:chExt cx="12204879" cy="942976"/>
          </a:xfrm>
        </p:grpSpPr>
        <p:pic>
          <p:nvPicPr>
            <p:cNvPr id="9" name="Picture 2" descr="Triângulo de Sierpinski – Wikipédia, a enciclopédia livre">
              <a:extLst>
                <a:ext uri="{FF2B5EF4-FFF2-40B4-BE49-F238E27FC236}">
                  <a16:creationId xmlns:a16="http://schemas.microsoft.com/office/drawing/2014/main" id="{8D852677-2351-4583-8DC1-E210E63AE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1" y="1243884"/>
              <a:ext cx="4876800" cy="942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Triângulo de Sierpinski – Wikipédia, a enciclopédia livre">
              <a:extLst>
                <a:ext uri="{FF2B5EF4-FFF2-40B4-BE49-F238E27FC236}">
                  <a16:creationId xmlns:a16="http://schemas.microsoft.com/office/drawing/2014/main" id="{3F572215-5A35-4903-9C1F-D77A23921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441" y="1243884"/>
              <a:ext cx="4876800" cy="942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Triângulo de Sierpinski – Wikipédia, a enciclopédia livre">
              <a:extLst>
                <a:ext uri="{FF2B5EF4-FFF2-40B4-BE49-F238E27FC236}">
                  <a16:creationId xmlns:a16="http://schemas.microsoft.com/office/drawing/2014/main" id="{1FEE4EE1-E791-4C71-9101-51EFBEC4DC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792"/>
            <a:stretch/>
          </p:blipFill>
          <p:spPr bwMode="auto">
            <a:xfrm>
              <a:off x="9818001" y="1243883"/>
              <a:ext cx="2399759" cy="942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0037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784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Adobe Fan Heiti Std B</vt:lpstr>
      <vt:lpstr>Arial</vt:lpstr>
      <vt:lpstr>Bahnschrift SemiBold SemiConden</vt:lpstr>
      <vt:lpstr>Bahnschrift SemiCondensed</vt:lpstr>
      <vt:lpstr>Calibri</vt:lpstr>
      <vt:lpstr>Calibri Light</vt:lpstr>
      <vt:lpstr>Franklin Gothic Demi Cond</vt:lpstr>
      <vt:lpstr>JetBrains Mono</vt:lpstr>
      <vt:lpstr>JetBrains Mono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Ellison Guimarães</dc:creator>
  <cp:lastModifiedBy>Ellison Guimarães</cp:lastModifiedBy>
  <cp:revision>19</cp:revision>
  <dcterms:created xsi:type="dcterms:W3CDTF">2021-07-17T20:40:27Z</dcterms:created>
  <dcterms:modified xsi:type="dcterms:W3CDTF">2021-07-19T05:03:15Z</dcterms:modified>
</cp:coreProperties>
</file>