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0" r:id="rId3"/>
    <p:sldId id="265" r:id="rId4"/>
    <p:sldId id="258" r:id="rId5"/>
    <p:sldId id="263" r:id="rId6"/>
    <p:sldId id="261" r:id="rId7"/>
    <p:sldId id="267" r:id="rId8"/>
    <p:sldId id="274" r:id="rId9"/>
    <p:sldId id="264" r:id="rId10"/>
    <p:sldId id="266" r:id="rId11"/>
    <p:sldId id="259" r:id="rId12"/>
    <p:sldId id="260" r:id="rId13"/>
    <p:sldId id="268" r:id="rId14"/>
    <p:sldId id="273" r:id="rId15"/>
    <p:sldId id="275" r:id="rId16"/>
    <p:sldId id="276" r:id="rId17"/>
    <p:sldId id="277" r:id="rId18"/>
    <p:sldId id="269" r:id="rId19"/>
    <p:sldId id="271" r:id="rId20"/>
    <p:sldId id="272" r:id="rId21"/>
    <p:sldId id="280" r:id="rId22"/>
    <p:sldId id="278"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90B04-B5CD-4530-A9B0-8B44F0A5AFE5}" type="datetimeFigureOut">
              <a:rPr lang="en-NZ" smtClean="0"/>
              <a:t>7/12/2016</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8F7D6-7C0F-4DCE-97D5-2F1661E57D71}" type="slidenum">
              <a:rPr lang="en-NZ" smtClean="0"/>
              <a:t>‹#›</a:t>
            </a:fld>
            <a:endParaRPr lang="en-NZ"/>
          </a:p>
        </p:txBody>
      </p:sp>
    </p:spTree>
    <p:extLst>
      <p:ext uri="{BB962C8B-B14F-4D97-AF65-F5344CB8AC3E}">
        <p14:creationId xmlns:p14="http://schemas.microsoft.com/office/powerpoint/2010/main" val="311719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robjhyndman.com/hyndsight/narrow-pi/"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mlwave.com/kaggle-ensembling-guid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a slight expansion of </a:t>
            </a:r>
            <a:r>
              <a:rPr lang="en-NZ" dirty="0">
                <a:hlinkClick r:id="rId3"/>
              </a:rPr>
              <a:t>http://robjhyndman.com/hyndsight/narrow-pi/</a:t>
            </a:r>
            <a:endParaRPr lang="en-NZ" dirty="0"/>
          </a:p>
          <a:p>
            <a:endParaRPr lang="en-NZ" dirty="0"/>
          </a:p>
          <a:p>
            <a:r>
              <a:rPr lang="en-NZ" dirty="0"/>
              <a:t>I split his model uncertainty into #3 and #4 above.</a:t>
            </a:r>
          </a:p>
        </p:txBody>
      </p:sp>
      <p:sp>
        <p:nvSpPr>
          <p:cNvPr id="4" name="Slide Number Placeholder 3"/>
          <p:cNvSpPr>
            <a:spLocks noGrp="1"/>
          </p:cNvSpPr>
          <p:nvPr>
            <p:ph type="sldNum" sz="quarter" idx="10"/>
          </p:nvPr>
        </p:nvSpPr>
        <p:spPr/>
        <p:txBody>
          <a:bodyPr/>
          <a:lstStyle/>
          <a:p>
            <a:fld id="{A0F8F7D6-7C0F-4DCE-97D5-2F1661E57D71}" type="slidenum">
              <a:rPr lang="en-NZ" smtClean="0"/>
              <a:t>5</a:t>
            </a:fld>
            <a:endParaRPr lang="en-NZ"/>
          </a:p>
        </p:txBody>
      </p:sp>
    </p:spTree>
    <p:extLst>
      <p:ext uri="{BB962C8B-B14F-4D97-AF65-F5344CB8AC3E}">
        <p14:creationId xmlns:p14="http://schemas.microsoft.com/office/powerpoint/2010/main" val="138514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See </a:t>
            </a:r>
            <a:r>
              <a:rPr lang="en-NZ" dirty="0">
                <a:hlinkClick r:id="rId3"/>
              </a:rPr>
              <a:t>http://mlwave.com/kaggle-ensembling-guide/</a:t>
            </a:r>
            <a:r>
              <a:rPr lang="en-NZ" dirty="0"/>
              <a:t> on </a:t>
            </a:r>
            <a:r>
              <a:rPr lang="en-NZ" dirty="0" err="1"/>
              <a:t>Kaggle</a:t>
            </a:r>
            <a:endParaRPr lang="en-NZ" dirty="0"/>
          </a:p>
        </p:txBody>
      </p:sp>
      <p:sp>
        <p:nvSpPr>
          <p:cNvPr id="4" name="Slide Number Placeholder 3"/>
          <p:cNvSpPr>
            <a:spLocks noGrp="1"/>
          </p:cNvSpPr>
          <p:nvPr>
            <p:ph type="sldNum" sz="quarter" idx="10"/>
          </p:nvPr>
        </p:nvSpPr>
        <p:spPr/>
        <p:txBody>
          <a:bodyPr/>
          <a:lstStyle/>
          <a:p>
            <a:fld id="{A0F8F7D6-7C0F-4DCE-97D5-2F1661E57D71}" type="slidenum">
              <a:rPr lang="en-NZ" smtClean="0"/>
              <a:t>10</a:t>
            </a:fld>
            <a:endParaRPr lang="en-NZ"/>
          </a:p>
        </p:txBody>
      </p:sp>
    </p:spTree>
    <p:extLst>
      <p:ext uri="{BB962C8B-B14F-4D97-AF65-F5344CB8AC3E}">
        <p14:creationId xmlns:p14="http://schemas.microsoft.com/office/powerpoint/2010/main" val="593078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9BEF60F0-5E80-4F83-8AA1-E94F5A797BA8}" type="datetimeFigureOut">
              <a:rPr lang="en-NZ" smtClean="0"/>
              <a:t>7/12/2016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ED7580-E983-418E-B00D-EC8F981CF04E}" type="slidenum">
              <a:rPr lang="en-NZ" smtClean="0"/>
              <a:t>‹#›</a:t>
            </a:fld>
            <a:endParaRPr lang="en-NZ"/>
          </a:p>
        </p:txBody>
      </p:sp>
    </p:spTree>
    <p:extLst>
      <p:ext uri="{BB962C8B-B14F-4D97-AF65-F5344CB8AC3E}">
        <p14:creationId xmlns:p14="http://schemas.microsoft.com/office/powerpoint/2010/main" val="414134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9BEF60F0-5E80-4F83-8AA1-E94F5A797BA8}" type="datetimeFigureOut">
              <a:rPr lang="en-NZ" smtClean="0"/>
              <a:t>7/12/2016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ED7580-E983-418E-B00D-EC8F981CF04E}" type="slidenum">
              <a:rPr lang="en-NZ" smtClean="0"/>
              <a:t>‹#›</a:t>
            </a:fld>
            <a:endParaRPr lang="en-NZ"/>
          </a:p>
        </p:txBody>
      </p:sp>
    </p:spTree>
    <p:extLst>
      <p:ext uri="{BB962C8B-B14F-4D97-AF65-F5344CB8AC3E}">
        <p14:creationId xmlns:p14="http://schemas.microsoft.com/office/powerpoint/2010/main" val="254649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9BEF60F0-5E80-4F83-8AA1-E94F5A797BA8}" type="datetimeFigureOut">
              <a:rPr lang="en-NZ" smtClean="0"/>
              <a:t>7/12/2016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ED7580-E983-418E-B00D-EC8F981CF04E}" type="slidenum">
              <a:rPr lang="en-NZ" smtClean="0"/>
              <a:t>‹#›</a:t>
            </a:fld>
            <a:endParaRPr lang="en-NZ"/>
          </a:p>
        </p:txBody>
      </p:sp>
    </p:spTree>
    <p:extLst>
      <p:ext uri="{BB962C8B-B14F-4D97-AF65-F5344CB8AC3E}">
        <p14:creationId xmlns:p14="http://schemas.microsoft.com/office/powerpoint/2010/main" val="331573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9BEF60F0-5E80-4F83-8AA1-E94F5A797BA8}" type="datetimeFigureOut">
              <a:rPr lang="en-NZ" smtClean="0"/>
              <a:t>7/12/2016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ED7580-E983-418E-B00D-EC8F981CF04E}" type="slidenum">
              <a:rPr lang="en-NZ" smtClean="0"/>
              <a:t>‹#›</a:t>
            </a:fld>
            <a:endParaRPr lang="en-NZ"/>
          </a:p>
        </p:txBody>
      </p:sp>
    </p:spTree>
    <p:extLst>
      <p:ext uri="{BB962C8B-B14F-4D97-AF65-F5344CB8AC3E}">
        <p14:creationId xmlns:p14="http://schemas.microsoft.com/office/powerpoint/2010/main" val="484403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EF60F0-5E80-4F83-8AA1-E94F5A797BA8}" type="datetimeFigureOut">
              <a:rPr lang="en-NZ" smtClean="0"/>
              <a:t>7/12/2016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6ED7580-E983-418E-B00D-EC8F981CF04E}" type="slidenum">
              <a:rPr lang="en-NZ" smtClean="0"/>
              <a:t>‹#›</a:t>
            </a:fld>
            <a:endParaRPr lang="en-NZ"/>
          </a:p>
        </p:txBody>
      </p:sp>
    </p:spTree>
    <p:extLst>
      <p:ext uri="{BB962C8B-B14F-4D97-AF65-F5344CB8AC3E}">
        <p14:creationId xmlns:p14="http://schemas.microsoft.com/office/powerpoint/2010/main" val="4107535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9BEF60F0-5E80-4F83-8AA1-E94F5A797BA8}" type="datetimeFigureOut">
              <a:rPr lang="en-NZ" smtClean="0"/>
              <a:t>7/12/2016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6ED7580-E983-418E-B00D-EC8F981CF04E}" type="slidenum">
              <a:rPr lang="en-NZ" smtClean="0"/>
              <a:t>‹#›</a:t>
            </a:fld>
            <a:endParaRPr lang="en-NZ"/>
          </a:p>
        </p:txBody>
      </p:sp>
    </p:spTree>
    <p:extLst>
      <p:ext uri="{BB962C8B-B14F-4D97-AF65-F5344CB8AC3E}">
        <p14:creationId xmlns:p14="http://schemas.microsoft.com/office/powerpoint/2010/main" val="71897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9BEF60F0-5E80-4F83-8AA1-E94F5A797BA8}" type="datetimeFigureOut">
              <a:rPr lang="en-NZ" smtClean="0"/>
              <a:t>7/12/2016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56ED7580-E983-418E-B00D-EC8F981CF04E}" type="slidenum">
              <a:rPr lang="en-NZ" smtClean="0"/>
              <a:t>‹#›</a:t>
            </a:fld>
            <a:endParaRPr lang="en-NZ"/>
          </a:p>
        </p:txBody>
      </p:sp>
    </p:spTree>
    <p:extLst>
      <p:ext uri="{BB962C8B-B14F-4D97-AF65-F5344CB8AC3E}">
        <p14:creationId xmlns:p14="http://schemas.microsoft.com/office/powerpoint/2010/main" val="3644500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9BEF60F0-5E80-4F83-8AA1-E94F5A797BA8}" type="datetimeFigureOut">
              <a:rPr lang="en-NZ" smtClean="0"/>
              <a:t>7/12/2016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56ED7580-E983-418E-B00D-EC8F981CF04E}" type="slidenum">
              <a:rPr lang="en-NZ" smtClean="0"/>
              <a:t>‹#›</a:t>
            </a:fld>
            <a:endParaRPr lang="en-NZ"/>
          </a:p>
        </p:txBody>
      </p:sp>
    </p:spTree>
    <p:extLst>
      <p:ext uri="{BB962C8B-B14F-4D97-AF65-F5344CB8AC3E}">
        <p14:creationId xmlns:p14="http://schemas.microsoft.com/office/powerpoint/2010/main" val="257085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F60F0-5E80-4F83-8AA1-E94F5A797BA8}" type="datetimeFigureOut">
              <a:rPr lang="en-NZ" smtClean="0"/>
              <a:t>7/12/2016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56ED7580-E983-418E-B00D-EC8F981CF04E}" type="slidenum">
              <a:rPr lang="en-NZ" smtClean="0"/>
              <a:t>‹#›</a:t>
            </a:fld>
            <a:endParaRPr lang="en-NZ"/>
          </a:p>
        </p:txBody>
      </p:sp>
    </p:spTree>
    <p:extLst>
      <p:ext uri="{BB962C8B-B14F-4D97-AF65-F5344CB8AC3E}">
        <p14:creationId xmlns:p14="http://schemas.microsoft.com/office/powerpoint/2010/main" val="3562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EF60F0-5E80-4F83-8AA1-E94F5A797BA8}" type="datetimeFigureOut">
              <a:rPr lang="en-NZ" smtClean="0"/>
              <a:t>7/12/2016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6ED7580-E983-418E-B00D-EC8F981CF04E}" type="slidenum">
              <a:rPr lang="en-NZ" smtClean="0"/>
              <a:t>‹#›</a:t>
            </a:fld>
            <a:endParaRPr lang="en-NZ"/>
          </a:p>
        </p:txBody>
      </p:sp>
    </p:spTree>
    <p:extLst>
      <p:ext uri="{BB962C8B-B14F-4D97-AF65-F5344CB8AC3E}">
        <p14:creationId xmlns:p14="http://schemas.microsoft.com/office/powerpoint/2010/main" val="141443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EF60F0-5E80-4F83-8AA1-E94F5A797BA8}" type="datetimeFigureOut">
              <a:rPr lang="en-NZ" smtClean="0"/>
              <a:t>7/12/2016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6ED7580-E983-418E-B00D-EC8F981CF04E}" type="slidenum">
              <a:rPr lang="en-NZ" smtClean="0"/>
              <a:t>‹#›</a:t>
            </a:fld>
            <a:endParaRPr lang="en-NZ"/>
          </a:p>
        </p:txBody>
      </p:sp>
    </p:spTree>
    <p:extLst>
      <p:ext uri="{BB962C8B-B14F-4D97-AF65-F5344CB8AC3E}">
        <p14:creationId xmlns:p14="http://schemas.microsoft.com/office/powerpoint/2010/main" val="408696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F60F0-5E80-4F83-8AA1-E94F5A797BA8}" type="datetimeFigureOut">
              <a:rPr lang="en-NZ" smtClean="0"/>
              <a:t>7/12/2016</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D7580-E983-418E-B00D-EC8F981CF04E}" type="slidenum">
              <a:rPr lang="en-NZ" smtClean="0"/>
              <a:t>‹#›</a:t>
            </a:fld>
            <a:endParaRPr lang="en-NZ"/>
          </a:p>
        </p:txBody>
      </p:sp>
    </p:spTree>
    <p:extLst>
      <p:ext uri="{BB962C8B-B14F-4D97-AF65-F5344CB8AC3E}">
        <p14:creationId xmlns:p14="http://schemas.microsoft.com/office/powerpoint/2010/main" val="239146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stor.org/stable/3008764?seq=1#page_scan_tab_cont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mlwave.com/kaggle-ensembling-guid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hyperlink" Target="https://www.jstor.org/stable/3008764?seq=1#page_scan_tab_contents" TargetMode="External"/><Relationship Id="rId1" Type="http://schemas.openxmlformats.org/officeDocument/2006/relationships/slideLayout" Target="../slideLayouts/slideLayout2.xml"/><Relationship Id="rId4" Type="http://schemas.openxmlformats.org/officeDocument/2006/relationships/hyperlink" Target="https://github.com/ellisp/prediction-intervals-as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dirty="0"/>
              <a:t>Prediction intervals for ensemble time series forecasts</a:t>
            </a:r>
          </a:p>
        </p:txBody>
      </p:sp>
      <p:sp>
        <p:nvSpPr>
          <p:cNvPr id="3" name="Subtitle 2"/>
          <p:cNvSpPr>
            <a:spLocks noGrp="1"/>
          </p:cNvSpPr>
          <p:nvPr>
            <p:ph type="subTitle" idx="1"/>
          </p:nvPr>
        </p:nvSpPr>
        <p:spPr/>
        <p:txBody>
          <a:bodyPr/>
          <a:lstStyle/>
          <a:p>
            <a:r>
              <a:rPr lang="en-NZ" dirty="0"/>
              <a:t>Peter Ellis</a:t>
            </a:r>
          </a:p>
          <a:p>
            <a:r>
              <a:rPr lang="en-NZ" dirty="0"/>
              <a:t>December 2016</a:t>
            </a:r>
          </a:p>
        </p:txBody>
      </p:sp>
    </p:spTree>
    <p:extLst>
      <p:ext uri="{BB962C8B-B14F-4D97-AF65-F5344CB8AC3E}">
        <p14:creationId xmlns:p14="http://schemas.microsoft.com/office/powerpoint/2010/main" val="381951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Theme B – ensemble forecasts </a:t>
            </a:r>
          </a:p>
        </p:txBody>
      </p:sp>
      <p:sp>
        <p:nvSpPr>
          <p:cNvPr id="3" name="Content Placeholder 2"/>
          <p:cNvSpPr>
            <a:spLocks noGrp="1"/>
          </p:cNvSpPr>
          <p:nvPr>
            <p:ph idx="1"/>
          </p:nvPr>
        </p:nvSpPr>
        <p:spPr/>
        <p:txBody>
          <a:bodyPr>
            <a:normAutofit fontScale="92500" lnSpcReduction="20000"/>
          </a:bodyPr>
          <a:lstStyle/>
          <a:p>
            <a:r>
              <a:rPr lang="en-NZ" dirty="0"/>
              <a:t>Known since 1969 to work well with time series and many confirmations since</a:t>
            </a:r>
          </a:p>
          <a:p>
            <a:r>
              <a:rPr lang="en-NZ" dirty="0"/>
              <a:t>New energy with recent gains in computing power, application to machine learning, the rise of </a:t>
            </a:r>
            <a:r>
              <a:rPr lang="en-NZ" dirty="0" err="1"/>
              <a:t>Kaggle</a:t>
            </a:r>
            <a:r>
              <a:rPr lang="en-NZ" dirty="0"/>
              <a:t>, </a:t>
            </a:r>
            <a:r>
              <a:rPr lang="en-NZ" dirty="0" err="1"/>
              <a:t>etc</a:t>
            </a:r>
            <a:r>
              <a:rPr lang="en-NZ" dirty="0"/>
              <a:t>…</a:t>
            </a:r>
          </a:p>
          <a:p>
            <a:r>
              <a:rPr lang="en-NZ" dirty="0"/>
              <a:t>Different philosophies for why to do this</a:t>
            </a:r>
          </a:p>
          <a:p>
            <a:pPr lvl="1"/>
            <a:r>
              <a:rPr lang="en-NZ" dirty="0"/>
              <a:t>Theoretical – should only benefit if one model has information the other doesn’t </a:t>
            </a:r>
            <a:r>
              <a:rPr lang="en-NZ" i="1" dirty="0"/>
              <a:t>(more likely to find economists in this field)</a:t>
            </a:r>
          </a:p>
          <a:p>
            <a:pPr lvl="1"/>
            <a:r>
              <a:rPr lang="en-NZ" dirty="0"/>
              <a:t>Pragmatic – Find uncorrelated, reasonable quality forecasts and just average them </a:t>
            </a:r>
            <a:r>
              <a:rPr lang="en-NZ" i="1" dirty="0"/>
              <a:t>(I’m with the pragmatists, because I’m sceptical about the models)</a:t>
            </a:r>
          </a:p>
          <a:p>
            <a:pPr lvl="1"/>
            <a:endParaRPr lang="en-NZ" dirty="0"/>
          </a:p>
          <a:p>
            <a:endParaRPr lang="en-NZ" dirty="0"/>
          </a:p>
          <a:p>
            <a:r>
              <a:rPr lang="en-NZ" sz="2200" i="1" dirty="0"/>
              <a:t>Bates and Granger (1969) </a:t>
            </a:r>
            <a:r>
              <a:rPr lang="en-NZ" sz="2200" i="1" dirty="0">
                <a:hlinkClick r:id="rId3"/>
              </a:rPr>
              <a:t>The Combination of Forecasts</a:t>
            </a:r>
            <a:endParaRPr lang="en-NZ" sz="2200" i="1" dirty="0"/>
          </a:p>
          <a:p>
            <a:r>
              <a:rPr lang="en-NZ" sz="2200" i="1" dirty="0">
                <a:hlinkClick r:id="rId4"/>
              </a:rPr>
              <a:t>http://mlwave.com/kaggle-ensembling-guide/</a:t>
            </a:r>
            <a:r>
              <a:rPr lang="en-NZ" sz="2200" i="1" dirty="0"/>
              <a:t> </a:t>
            </a:r>
          </a:p>
        </p:txBody>
      </p:sp>
    </p:spTree>
    <p:extLst>
      <p:ext uri="{BB962C8B-B14F-4D97-AF65-F5344CB8AC3E}">
        <p14:creationId xmlns:p14="http://schemas.microsoft.com/office/powerpoint/2010/main" val="89869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88" y="95243"/>
            <a:ext cx="11430024" cy="6667514"/>
          </a:xfrm>
          <a:prstGeom prst="rect">
            <a:avLst/>
          </a:prstGeom>
        </p:spPr>
      </p:pic>
      <p:sp>
        <p:nvSpPr>
          <p:cNvPr id="4" name="TextBox 3"/>
          <p:cNvSpPr txBox="1"/>
          <p:nvPr/>
        </p:nvSpPr>
        <p:spPr>
          <a:xfrm>
            <a:off x="2952750" y="2705100"/>
            <a:ext cx="6686550" cy="646331"/>
          </a:xfrm>
          <a:prstGeom prst="rect">
            <a:avLst/>
          </a:prstGeom>
          <a:noFill/>
        </p:spPr>
        <p:txBody>
          <a:bodyPr wrap="square" rtlCol="0">
            <a:spAutoFit/>
          </a:bodyPr>
          <a:lstStyle/>
          <a:p>
            <a:r>
              <a:rPr lang="en-NZ" dirty="0"/>
              <a:t>Adding poor quality forecasts to the ensemble (like </a:t>
            </a:r>
            <a:r>
              <a:rPr lang="en-NZ" dirty="0" err="1"/>
              <a:t>nnetar</a:t>
            </a:r>
            <a:r>
              <a:rPr lang="en-NZ" dirty="0"/>
              <a:t>) reduces performance, but combining good quality forecasts improves it.</a:t>
            </a:r>
          </a:p>
        </p:txBody>
      </p:sp>
    </p:spTree>
    <p:extLst>
      <p:ext uri="{BB962C8B-B14F-4D97-AF65-F5344CB8AC3E}">
        <p14:creationId xmlns:p14="http://schemas.microsoft.com/office/powerpoint/2010/main" val="24903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88" y="95243"/>
            <a:ext cx="11430024" cy="6667514"/>
          </a:xfrm>
          <a:prstGeom prst="rect">
            <a:avLst/>
          </a:prstGeom>
        </p:spPr>
      </p:pic>
    </p:spTree>
    <p:extLst>
      <p:ext uri="{BB962C8B-B14F-4D97-AF65-F5344CB8AC3E}">
        <p14:creationId xmlns:p14="http://schemas.microsoft.com/office/powerpoint/2010/main" val="43637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Theme C – bring it together</a:t>
            </a:r>
          </a:p>
        </p:txBody>
      </p:sp>
      <p:sp>
        <p:nvSpPr>
          <p:cNvPr id="3" name="Content Placeholder 2"/>
          <p:cNvSpPr>
            <a:spLocks noGrp="1"/>
          </p:cNvSpPr>
          <p:nvPr>
            <p:ph idx="1"/>
          </p:nvPr>
        </p:nvSpPr>
        <p:spPr/>
        <p:txBody>
          <a:bodyPr/>
          <a:lstStyle/>
          <a:p>
            <a:r>
              <a:rPr lang="en-NZ" b="1" dirty="0"/>
              <a:t>Prediction intervals needed </a:t>
            </a:r>
            <a:r>
              <a:rPr lang="en-NZ" dirty="0"/>
              <a:t>for ensemble forecasts</a:t>
            </a:r>
          </a:p>
          <a:p>
            <a:r>
              <a:rPr lang="en-NZ" dirty="0"/>
              <a:t>Usually </a:t>
            </a:r>
            <a:r>
              <a:rPr lang="en-NZ" b="1" dirty="0"/>
              <a:t>presumed</a:t>
            </a:r>
            <a:r>
              <a:rPr lang="en-NZ" dirty="0"/>
              <a:t> this would be some kind of </a:t>
            </a:r>
            <a:r>
              <a:rPr lang="en-NZ" b="1" dirty="0"/>
              <a:t>weighted average </a:t>
            </a:r>
            <a:r>
              <a:rPr lang="en-NZ" dirty="0"/>
              <a:t>of the limits, based on estimating covariance of the ensemble forecasts</a:t>
            </a:r>
          </a:p>
          <a:p>
            <a:r>
              <a:rPr lang="en-NZ" dirty="0"/>
              <a:t>But when the actual result is outside of both forecasts, </a:t>
            </a:r>
            <a:r>
              <a:rPr lang="en-NZ" b="1" dirty="0"/>
              <a:t>this still fails</a:t>
            </a:r>
          </a:p>
          <a:p>
            <a:r>
              <a:rPr lang="en-NZ" dirty="0"/>
              <a:t>A conservative approach is to take the </a:t>
            </a:r>
            <a:r>
              <a:rPr lang="en-NZ" b="1" dirty="0"/>
              <a:t>extremes of the overlapping forecasts</a:t>
            </a:r>
          </a:p>
          <a:p>
            <a:pPr lvl="1"/>
            <a:r>
              <a:rPr lang="en-NZ" dirty="0"/>
              <a:t>This has been implemented in the </a:t>
            </a:r>
            <a:r>
              <a:rPr lang="en-NZ" b="1" dirty="0" err="1">
                <a:solidFill>
                  <a:srgbClr val="0070C0"/>
                </a:solidFill>
                <a:latin typeface="Courier New" panose="02070309020205020404" pitchFamily="49" charset="0"/>
                <a:cs typeface="Courier New" panose="02070309020205020404" pitchFamily="49" charset="0"/>
              </a:rPr>
              <a:t>forecastHybrid</a:t>
            </a:r>
            <a:r>
              <a:rPr lang="en-NZ" dirty="0"/>
              <a:t> R package</a:t>
            </a:r>
          </a:p>
          <a:p>
            <a:pPr lvl="1"/>
            <a:r>
              <a:rPr lang="en-NZ" dirty="0"/>
              <a:t>When the ensemble is large and some forecasts are low quality this is too conservative, particularly for seasonal data</a:t>
            </a:r>
          </a:p>
          <a:p>
            <a:pPr lvl="1"/>
            <a:r>
              <a:rPr lang="en-NZ" dirty="0"/>
              <a:t>But with high quality component forecasts…</a:t>
            </a:r>
          </a:p>
        </p:txBody>
      </p:sp>
    </p:spTree>
    <p:extLst>
      <p:ext uri="{BB962C8B-B14F-4D97-AF65-F5344CB8AC3E}">
        <p14:creationId xmlns:p14="http://schemas.microsoft.com/office/powerpoint/2010/main" val="422954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When it works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829" y="1438757"/>
            <a:ext cx="8832342" cy="5743575"/>
          </a:xfrm>
        </p:spPr>
      </p:pic>
    </p:spTree>
    <p:extLst>
      <p:ext uri="{BB962C8B-B14F-4D97-AF65-F5344CB8AC3E}">
        <p14:creationId xmlns:p14="http://schemas.microsoft.com/office/powerpoint/2010/main" val="72185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When it doesn’t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726" y="1298080"/>
            <a:ext cx="8200549" cy="5743575"/>
          </a:xfrm>
        </p:spPr>
      </p:pic>
    </p:spTree>
    <p:extLst>
      <p:ext uri="{BB962C8B-B14F-4D97-AF65-F5344CB8AC3E}">
        <p14:creationId xmlns:p14="http://schemas.microsoft.com/office/powerpoint/2010/main" val="91517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When it doesn’t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726" y="1356695"/>
            <a:ext cx="8200549" cy="5743575"/>
          </a:xfrm>
        </p:spPr>
      </p:pic>
    </p:spTree>
    <p:extLst>
      <p:ext uri="{BB962C8B-B14F-4D97-AF65-F5344CB8AC3E}">
        <p14:creationId xmlns:p14="http://schemas.microsoft.com/office/powerpoint/2010/main" val="288368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When it doesn’t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726" y="1415310"/>
            <a:ext cx="8200549" cy="5743575"/>
          </a:xfrm>
        </p:spPr>
      </p:pic>
    </p:spTree>
    <p:extLst>
      <p:ext uri="{BB962C8B-B14F-4D97-AF65-F5344CB8AC3E}">
        <p14:creationId xmlns:p14="http://schemas.microsoft.com/office/powerpoint/2010/main" val="4228544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0"/>
            <a:ext cx="10546080" cy="6858000"/>
          </a:xfrm>
          <a:prstGeom prst="rect">
            <a:avLst/>
          </a:prstGeom>
        </p:spPr>
      </p:pic>
    </p:spTree>
    <p:extLst>
      <p:ext uri="{BB962C8B-B14F-4D97-AF65-F5344CB8AC3E}">
        <p14:creationId xmlns:p14="http://schemas.microsoft.com/office/powerpoint/2010/main" val="217833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0"/>
            <a:ext cx="10546080" cy="6858000"/>
          </a:xfrm>
          <a:prstGeom prst="rect">
            <a:avLst/>
          </a:prstGeom>
        </p:spPr>
      </p:pic>
    </p:spTree>
    <p:extLst>
      <p:ext uri="{BB962C8B-B14F-4D97-AF65-F5344CB8AC3E}">
        <p14:creationId xmlns:p14="http://schemas.microsoft.com/office/powerpoint/2010/main" val="279019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Data used – </a:t>
            </a:r>
            <a:r>
              <a:rPr lang="en-NZ" dirty="0" err="1">
                <a:solidFill>
                  <a:schemeClr val="accent1">
                    <a:lumMod val="75000"/>
                  </a:schemeClr>
                </a:solidFill>
                <a:latin typeface="Courier New" panose="02070309020205020404" pitchFamily="49" charset="0"/>
                <a:cs typeface="Courier New" panose="02070309020205020404" pitchFamily="49" charset="0"/>
              </a:rPr>
              <a:t>Mcomp</a:t>
            </a:r>
            <a:r>
              <a:rPr lang="en-NZ" dirty="0"/>
              <a:t> and </a:t>
            </a:r>
            <a:r>
              <a:rPr lang="en-NZ" dirty="0" err="1">
                <a:solidFill>
                  <a:schemeClr val="accent1">
                    <a:lumMod val="75000"/>
                  </a:schemeClr>
                </a:solidFill>
                <a:latin typeface="Courier New" panose="02070309020205020404" pitchFamily="49" charset="0"/>
                <a:cs typeface="Courier New" panose="02070309020205020404" pitchFamily="49" charset="0"/>
              </a:rPr>
              <a:t>Tcomp</a:t>
            </a:r>
            <a:r>
              <a:rPr lang="en-NZ" dirty="0"/>
              <a:t> R packages</a:t>
            </a:r>
          </a:p>
        </p:txBody>
      </p:sp>
      <p:pic>
        <p:nvPicPr>
          <p:cNvPr id="4" name="Picture 3"/>
          <p:cNvPicPr>
            <a:picLocks noChangeAspect="1"/>
          </p:cNvPicPr>
          <p:nvPr/>
        </p:nvPicPr>
        <p:blipFill>
          <a:blip r:embed="rId2"/>
          <a:stretch>
            <a:fillRect/>
          </a:stretch>
        </p:blipFill>
        <p:spPr>
          <a:xfrm>
            <a:off x="914400" y="1616648"/>
            <a:ext cx="7486649" cy="2353923"/>
          </a:xfrm>
          <a:prstGeom prst="rect">
            <a:avLst/>
          </a:prstGeom>
        </p:spPr>
      </p:pic>
      <p:pic>
        <p:nvPicPr>
          <p:cNvPr id="5" name="Picture 4"/>
          <p:cNvPicPr>
            <a:picLocks noChangeAspect="1"/>
          </p:cNvPicPr>
          <p:nvPr/>
        </p:nvPicPr>
        <p:blipFill>
          <a:blip r:embed="rId3"/>
          <a:stretch>
            <a:fillRect/>
          </a:stretch>
        </p:blipFill>
        <p:spPr>
          <a:xfrm>
            <a:off x="9096375" y="1729764"/>
            <a:ext cx="2843211" cy="2046898"/>
          </a:xfrm>
          <a:prstGeom prst="rect">
            <a:avLst/>
          </a:prstGeom>
        </p:spPr>
      </p:pic>
      <p:pic>
        <p:nvPicPr>
          <p:cNvPr id="7" name="Picture 6"/>
          <p:cNvPicPr>
            <a:picLocks noChangeAspect="1"/>
          </p:cNvPicPr>
          <p:nvPr/>
        </p:nvPicPr>
        <p:blipFill>
          <a:blip r:embed="rId4"/>
          <a:stretch>
            <a:fillRect/>
          </a:stretch>
        </p:blipFill>
        <p:spPr>
          <a:xfrm>
            <a:off x="990600" y="3791191"/>
            <a:ext cx="8105776" cy="2231431"/>
          </a:xfrm>
          <a:prstGeom prst="rect">
            <a:avLst/>
          </a:prstGeom>
        </p:spPr>
      </p:pic>
    </p:spTree>
    <p:extLst>
      <p:ext uri="{BB962C8B-B14F-4D97-AF65-F5344CB8AC3E}">
        <p14:creationId xmlns:p14="http://schemas.microsoft.com/office/powerpoint/2010/main" val="34298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0"/>
            <a:ext cx="10546080" cy="6858000"/>
          </a:xfrm>
          <a:prstGeom prst="rect">
            <a:avLst/>
          </a:prstGeom>
        </p:spPr>
      </p:pic>
    </p:spTree>
    <p:extLst>
      <p:ext uri="{BB962C8B-B14F-4D97-AF65-F5344CB8AC3E}">
        <p14:creationId xmlns:p14="http://schemas.microsoft.com/office/powerpoint/2010/main" val="4127694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0"/>
            <a:ext cx="10546080" cy="6858000"/>
          </a:xfrm>
          <a:prstGeom prst="rect">
            <a:avLst/>
          </a:prstGeom>
        </p:spPr>
      </p:pic>
    </p:spTree>
    <p:extLst>
      <p:ext uri="{BB962C8B-B14F-4D97-AF65-F5344CB8AC3E}">
        <p14:creationId xmlns:p14="http://schemas.microsoft.com/office/powerpoint/2010/main" val="3865039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Conclusions</a:t>
            </a:r>
          </a:p>
        </p:txBody>
      </p:sp>
      <p:sp>
        <p:nvSpPr>
          <p:cNvPr id="3" name="Content Placeholder 2"/>
          <p:cNvSpPr>
            <a:spLocks noGrp="1"/>
          </p:cNvSpPr>
          <p:nvPr>
            <p:ph idx="1"/>
          </p:nvPr>
        </p:nvSpPr>
        <p:spPr/>
        <p:txBody>
          <a:bodyPr>
            <a:normAutofit fontScale="92500"/>
          </a:bodyPr>
          <a:lstStyle/>
          <a:p>
            <a:r>
              <a:rPr lang="en-NZ" dirty="0"/>
              <a:t>Confirm that </a:t>
            </a:r>
            <a:r>
              <a:rPr lang="en-NZ" b="1" dirty="0"/>
              <a:t>higher frequency </a:t>
            </a:r>
            <a:r>
              <a:rPr lang="en-NZ" dirty="0"/>
              <a:t>leads to more accurate advertised coverage</a:t>
            </a:r>
          </a:p>
          <a:p>
            <a:r>
              <a:rPr lang="en-NZ" b="1" dirty="0"/>
              <a:t>Domain</a:t>
            </a:r>
            <a:r>
              <a:rPr lang="en-NZ" dirty="0"/>
              <a:t> makes a real difference. The original tourism data ETS prediction intervals have accurate or even better coverage than advertised for all seasonal data, but only for monthly in M3 and never in M1</a:t>
            </a:r>
          </a:p>
          <a:p>
            <a:r>
              <a:rPr lang="en-NZ" dirty="0"/>
              <a:t>For </a:t>
            </a:r>
            <a:r>
              <a:rPr lang="en-NZ" b="1" dirty="0"/>
              <a:t>80% prediction intervals and seasonal data</a:t>
            </a:r>
            <a:r>
              <a:rPr lang="en-NZ" dirty="0"/>
              <a:t>, the trial method has </a:t>
            </a:r>
            <a:r>
              <a:rPr lang="en-NZ" b="1" dirty="0"/>
              <a:t>too high coverage</a:t>
            </a:r>
            <a:r>
              <a:rPr lang="en-NZ" dirty="0"/>
              <a:t> in the Tourism and M3 competitions, but not in M1</a:t>
            </a:r>
          </a:p>
          <a:p>
            <a:r>
              <a:rPr lang="en-NZ" dirty="0"/>
              <a:t>For </a:t>
            </a:r>
            <a:r>
              <a:rPr lang="en-NZ" b="1" dirty="0"/>
              <a:t>non-seasonal data</a:t>
            </a:r>
            <a:r>
              <a:rPr lang="en-NZ" dirty="0"/>
              <a:t>, even the trial method </a:t>
            </a:r>
            <a:r>
              <a:rPr lang="en-NZ" b="1" dirty="0"/>
              <a:t>isn't conservative enough</a:t>
            </a:r>
            <a:r>
              <a:rPr lang="en-NZ" dirty="0"/>
              <a:t>, in all three competitions, for 80% or 95% intervals</a:t>
            </a:r>
          </a:p>
          <a:p>
            <a:r>
              <a:rPr lang="en-NZ" dirty="0"/>
              <a:t>The trial conservative method gives</a:t>
            </a:r>
            <a:r>
              <a:rPr lang="en-NZ" b="1" dirty="0"/>
              <a:t> good results for 95% confidence intervals of seasonal data </a:t>
            </a:r>
            <a:r>
              <a:rPr lang="en-NZ" dirty="0"/>
              <a:t>- better than the individual components</a:t>
            </a:r>
          </a:p>
        </p:txBody>
      </p:sp>
    </p:spTree>
    <p:extLst>
      <p:ext uri="{BB962C8B-B14F-4D97-AF65-F5344CB8AC3E}">
        <p14:creationId xmlns:p14="http://schemas.microsoft.com/office/powerpoint/2010/main" val="2091922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 of the conclusions</a:t>
            </a:r>
          </a:p>
        </p:txBody>
      </p:sp>
      <p:graphicFrame>
        <p:nvGraphicFramePr>
          <p:cNvPr id="4" name="Table 3"/>
          <p:cNvGraphicFramePr>
            <a:graphicFrameLocks noGrp="1"/>
          </p:cNvGraphicFramePr>
          <p:nvPr>
            <p:extLst>
              <p:ext uri="{D42A27DB-BD31-4B8C-83A1-F6EECF244321}">
                <p14:modId xmlns:p14="http://schemas.microsoft.com/office/powerpoint/2010/main" val="3610710324"/>
              </p:ext>
            </p:extLst>
          </p:nvPr>
        </p:nvGraphicFramePr>
        <p:xfrm>
          <a:off x="1791677" y="2896455"/>
          <a:ext cx="8127999" cy="2942492"/>
        </p:xfrm>
        <a:graphic>
          <a:graphicData uri="http://schemas.openxmlformats.org/drawingml/2006/table">
            <a:tbl>
              <a:tblPr firstRow="1" bandRow="1">
                <a:tableStyleId>{5C22544A-7EE6-4342-B048-85BDC9FD1C3A}</a:tableStyleId>
              </a:tblPr>
              <a:tblGrid>
                <a:gridCol w="1250462">
                  <a:extLst>
                    <a:ext uri="{9D8B030D-6E8A-4147-A177-3AD203B41FA5}">
                      <a16:colId xmlns:a16="http://schemas.microsoft.com/office/drawing/2014/main" val="2522895823"/>
                    </a:ext>
                  </a:extLst>
                </a:gridCol>
                <a:gridCol w="3575538">
                  <a:extLst>
                    <a:ext uri="{9D8B030D-6E8A-4147-A177-3AD203B41FA5}">
                      <a16:colId xmlns:a16="http://schemas.microsoft.com/office/drawing/2014/main" val="3489177879"/>
                    </a:ext>
                  </a:extLst>
                </a:gridCol>
                <a:gridCol w="3301999">
                  <a:extLst>
                    <a:ext uri="{9D8B030D-6E8A-4147-A177-3AD203B41FA5}">
                      <a16:colId xmlns:a16="http://schemas.microsoft.com/office/drawing/2014/main" val="1022580177"/>
                    </a:ext>
                  </a:extLst>
                </a:gridCol>
              </a:tblGrid>
              <a:tr h="370840">
                <a:tc>
                  <a:txBody>
                    <a:bodyPr/>
                    <a:lstStyle/>
                    <a:p>
                      <a:endParaRPr lang="en-NZ" dirty="0"/>
                    </a:p>
                  </a:txBody>
                  <a:tcPr/>
                </a:tc>
                <a:tc>
                  <a:txBody>
                    <a:bodyPr/>
                    <a:lstStyle/>
                    <a:p>
                      <a:pPr algn="ctr"/>
                      <a:r>
                        <a:rPr lang="en-NZ" dirty="0"/>
                        <a:t>80%</a:t>
                      </a:r>
                    </a:p>
                  </a:txBody>
                  <a:tcPr/>
                </a:tc>
                <a:tc>
                  <a:txBody>
                    <a:bodyPr/>
                    <a:lstStyle/>
                    <a:p>
                      <a:pPr algn="ctr"/>
                      <a:r>
                        <a:rPr lang="en-NZ" dirty="0"/>
                        <a:t>95%</a:t>
                      </a:r>
                    </a:p>
                  </a:txBody>
                  <a:tcPr/>
                </a:tc>
                <a:extLst>
                  <a:ext uri="{0D108BD9-81ED-4DB2-BD59-A6C34878D82A}">
                    <a16:rowId xmlns:a16="http://schemas.microsoft.com/office/drawing/2014/main" val="889936777"/>
                  </a:ext>
                </a:extLst>
              </a:tr>
              <a:tr h="914400">
                <a:tc>
                  <a:txBody>
                    <a:bodyPr/>
                    <a:lstStyle/>
                    <a:p>
                      <a:r>
                        <a:rPr lang="en-NZ" dirty="0"/>
                        <a:t>Monthly</a:t>
                      </a:r>
                    </a:p>
                  </a:txBody>
                  <a:tcPr/>
                </a:tc>
                <a:tc>
                  <a:txBody>
                    <a:bodyPr/>
                    <a:lstStyle/>
                    <a:p>
                      <a:pPr algn="ctr"/>
                      <a:r>
                        <a:rPr lang="en-NZ" sz="3600" b="1" dirty="0">
                          <a:solidFill>
                            <a:srgbClr val="FF0000"/>
                          </a:solidFill>
                          <a:sym typeface="Wingdings" panose="05000000000000000000" pitchFamily="2" charset="2"/>
                        </a:rPr>
                        <a:t></a:t>
                      </a:r>
                      <a:r>
                        <a:rPr lang="en-NZ" dirty="0">
                          <a:solidFill>
                            <a:srgbClr val="FF0000"/>
                          </a:solidFill>
                          <a:sym typeface="Wingdings" panose="05000000000000000000" pitchFamily="2" charset="2"/>
                        </a:rPr>
                        <a:t> </a:t>
                      </a:r>
                      <a:br>
                        <a:rPr lang="en-NZ" dirty="0">
                          <a:solidFill>
                            <a:srgbClr val="FF0000"/>
                          </a:solidFill>
                          <a:sym typeface="Wingdings" panose="05000000000000000000" pitchFamily="2" charset="2"/>
                        </a:rPr>
                      </a:br>
                      <a:r>
                        <a:rPr lang="en-NZ" dirty="0">
                          <a:solidFill>
                            <a:srgbClr val="FF0000"/>
                          </a:solidFill>
                          <a:sym typeface="Wingdings" panose="05000000000000000000" pitchFamily="2" charset="2"/>
                        </a:rPr>
                        <a:t>(too conservative)</a:t>
                      </a:r>
                      <a:endParaRPr lang="en-NZ" dirty="0">
                        <a:solidFill>
                          <a:srgbClr val="FF0000"/>
                        </a:solidFill>
                      </a:endParaRPr>
                    </a:p>
                  </a:txBody>
                  <a:tcPr/>
                </a:tc>
                <a:tc>
                  <a:txBody>
                    <a:bodyPr/>
                    <a:lstStyle/>
                    <a:p>
                      <a:pPr algn="ctr"/>
                      <a:r>
                        <a:rPr lang="en-NZ" sz="3600" b="1" dirty="0">
                          <a:solidFill>
                            <a:srgbClr val="00B050"/>
                          </a:solidFill>
                          <a:sym typeface="Wingdings" panose="05000000000000000000" pitchFamily="2" charset="2"/>
                        </a:rPr>
                        <a:t></a:t>
                      </a:r>
                      <a:endParaRPr lang="en-NZ" sz="3600" b="1" dirty="0">
                        <a:solidFill>
                          <a:srgbClr val="00B050"/>
                        </a:solidFill>
                      </a:endParaRPr>
                    </a:p>
                  </a:txBody>
                  <a:tcPr/>
                </a:tc>
                <a:extLst>
                  <a:ext uri="{0D108BD9-81ED-4DB2-BD59-A6C34878D82A}">
                    <a16:rowId xmlns:a16="http://schemas.microsoft.com/office/drawing/2014/main" val="1660471949"/>
                  </a:ext>
                </a:extLst>
              </a:tr>
              <a:tr h="742852">
                <a:tc>
                  <a:txBody>
                    <a:bodyPr/>
                    <a:lstStyle/>
                    <a:p>
                      <a:r>
                        <a:rPr lang="en-NZ" dirty="0"/>
                        <a:t>Quarterly</a:t>
                      </a:r>
                    </a:p>
                  </a:txBody>
                  <a:tcPr/>
                </a:tc>
                <a:tc>
                  <a:txBody>
                    <a:bodyPr/>
                    <a:lstStyle/>
                    <a:p>
                      <a:pPr algn="ctr"/>
                      <a:r>
                        <a:rPr lang="en-NZ" sz="3600" b="1" dirty="0">
                          <a:solidFill>
                            <a:srgbClr val="00B050"/>
                          </a:solidFill>
                          <a:sym typeface="Wingdings" panose="05000000000000000000" pitchFamily="2" charset="2"/>
                        </a:rPr>
                        <a:t></a:t>
                      </a:r>
                      <a:endParaRPr lang="en-NZ" sz="3600" b="1" dirty="0">
                        <a:solidFill>
                          <a:srgbClr val="00B050"/>
                        </a:solidFill>
                      </a:endParaRPr>
                    </a:p>
                  </a:txBody>
                  <a:tcPr/>
                </a:tc>
                <a:tc>
                  <a:txBody>
                    <a:bodyPr/>
                    <a:lstStyle/>
                    <a:p>
                      <a:pPr algn="ctr"/>
                      <a:r>
                        <a:rPr lang="en-NZ" sz="3600" b="1" dirty="0">
                          <a:solidFill>
                            <a:srgbClr val="00B050"/>
                          </a:solidFill>
                          <a:sym typeface="Wingdings" panose="05000000000000000000" pitchFamily="2" charset="2"/>
                        </a:rPr>
                        <a:t></a:t>
                      </a:r>
                      <a:endParaRPr lang="en-NZ" sz="3600" b="1" dirty="0">
                        <a:solidFill>
                          <a:srgbClr val="00B050"/>
                        </a:solidFill>
                      </a:endParaRPr>
                    </a:p>
                  </a:txBody>
                  <a:tcPr/>
                </a:tc>
                <a:extLst>
                  <a:ext uri="{0D108BD9-81ED-4DB2-BD59-A6C34878D82A}">
                    <a16:rowId xmlns:a16="http://schemas.microsoft.com/office/drawing/2014/main" val="2400228659"/>
                  </a:ext>
                </a:extLst>
              </a:tr>
              <a:tr h="914400">
                <a:tc>
                  <a:txBody>
                    <a:bodyPr/>
                    <a:lstStyle/>
                    <a:p>
                      <a:r>
                        <a:rPr lang="en-NZ" dirty="0"/>
                        <a:t>Yearly</a:t>
                      </a:r>
                    </a:p>
                  </a:txBody>
                  <a:tcPr/>
                </a:tc>
                <a:tc>
                  <a:txBody>
                    <a:bodyPr/>
                    <a:lstStyle/>
                    <a:p>
                      <a:pPr algn="ctr"/>
                      <a:r>
                        <a:rPr lang="en-NZ" sz="3600" b="1" dirty="0">
                          <a:sym typeface="Wingdings" panose="05000000000000000000" pitchFamily="2" charset="2"/>
                        </a:rPr>
                        <a:t></a:t>
                      </a:r>
                      <a:br>
                        <a:rPr lang="en-NZ" dirty="0">
                          <a:sym typeface="Wingdings" panose="05000000000000000000" pitchFamily="2" charset="2"/>
                        </a:rPr>
                      </a:br>
                      <a:r>
                        <a:rPr lang="en-NZ" dirty="0">
                          <a:sym typeface="Wingdings" panose="05000000000000000000" pitchFamily="2" charset="2"/>
                        </a:rPr>
                        <a:t>(not conservative enough)</a:t>
                      </a:r>
                      <a:endParaRPr lang="en-NZ" dirty="0"/>
                    </a:p>
                  </a:txBody>
                  <a:tcPr/>
                </a:tc>
                <a:tc>
                  <a:txBody>
                    <a:bodyPr/>
                    <a:lstStyle/>
                    <a:p>
                      <a:pPr algn="ctr"/>
                      <a:r>
                        <a:rPr lang="en-NZ" sz="3600" b="1" dirty="0">
                          <a:sym typeface="Wingdings" panose="05000000000000000000" pitchFamily="2" charset="2"/>
                        </a:rPr>
                        <a:t></a:t>
                      </a:r>
                      <a:br>
                        <a:rPr lang="en-NZ" dirty="0">
                          <a:sym typeface="Wingdings" panose="05000000000000000000" pitchFamily="2" charset="2"/>
                        </a:rPr>
                      </a:br>
                      <a:r>
                        <a:rPr lang="en-NZ" dirty="0">
                          <a:sym typeface="Wingdings" panose="05000000000000000000" pitchFamily="2" charset="2"/>
                        </a:rPr>
                        <a:t>(not conservative enough)</a:t>
                      </a:r>
                      <a:endParaRPr lang="en-NZ" dirty="0"/>
                    </a:p>
                  </a:txBody>
                  <a:tcPr/>
                </a:tc>
                <a:extLst>
                  <a:ext uri="{0D108BD9-81ED-4DB2-BD59-A6C34878D82A}">
                    <a16:rowId xmlns:a16="http://schemas.microsoft.com/office/drawing/2014/main" val="4143553195"/>
                  </a:ext>
                </a:extLst>
              </a:tr>
            </a:tbl>
          </a:graphicData>
        </a:graphic>
      </p:graphicFrame>
      <p:sp>
        <p:nvSpPr>
          <p:cNvPr id="6" name="TextBox 5"/>
          <p:cNvSpPr txBox="1"/>
          <p:nvPr/>
        </p:nvSpPr>
        <p:spPr>
          <a:xfrm>
            <a:off x="2145323" y="1570892"/>
            <a:ext cx="7420708" cy="923330"/>
          </a:xfrm>
          <a:prstGeom prst="rect">
            <a:avLst/>
          </a:prstGeom>
          <a:noFill/>
        </p:spPr>
        <p:txBody>
          <a:bodyPr wrap="square" rtlCol="0">
            <a:spAutoFit/>
          </a:bodyPr>
          <a:lstStyle/>
          <a:p>
            <a:r>
              <a:rPr lang="en-NZ" dirty="0"/>
              <a:t>When combining </a:t>
            </a:r>
            <a:r>
              <a:rPr lang="en-NZ" b="1" dirty="0" err="1">
                <a:solidFill>
                  <a:srgbClr val="0070C0"/>
                </a:solidFill>
                <a:latin typeface="Courier New" panose="02070309020205020404" pitchFamily="49" charset="0"/>
                <a:cs typeface="Courier New" panose="02070309020205020404" pitchFamily="49" charset="0"/>
              </a:rPr>
              <a:t>ets</a:t>
            </a:r>
            <a:r>
              <a:rPr lang="en-NZ" dirty="0"/>
              <a:t> and </a:t>
            </a:r>
            <a:r>
              <a:rPr lang="en-NZ" b="1" dirty="0" err="1">
                <a:solidFill>
                  <a:srgbClr val="0070C0"/>
                </a:solidFill>
                <a:latin typeface="Courier New" panose="02070309020205020404" pitchFamily="49" charset="0"/>
                <a:cs typeface="Courier New" panose="02070309020205020404" pitchFamily="49" charset="0"/>
              </a:rPr>
              <a:t>auto.arima</a:t>
            </a:r>
            <a:r>
              <a:rPr lang="en-NZ" b="1" dirty="0">
                <a:solidFill>
                  <a:srgbClr val="0070C0"/>
                </a:solidFill>
                <a:latin typeface="Courier New" panose="02070309020205020404" pitchFamily="49" charset="0"/>
                <a:cs typeface="Courier New" panose="02070309020205020404" pitchFamily="49" charset="0"/>
              </a:rPr>
              <a:t> </a:t>
            </a:r>
            <a:r>
              <a:rPr lang="en-NZ" dirty="0"/>
              <a:t>with real life social and economic data and estimating prediction intervals by the maximum-range </a:t>
            </a:r>
            <a:r>
              <a:rPr lang="en-NZ" b="1" dirty="0" err="1">
                <a:solidFill>
                  <a:srgbClr val="0070C0"/>
                </a:solidFill>
                <a:latin typeface="Courier New" panose="02070309020205020404" pitchFamily="49" charset="0"/>
                <a:cs typeface="Courier New" panose="02070309020205020404" pitchFamily="49" charset="0"/>
              </a:rPr>
              <a:t>forecastHybrid</a:t>
            </a:r>
            <a:r>
              <a:rPr lang="en-NZ" dirty="0"/>
              <a:t> method:</a:t>
            </a:r>
          </a:p>
        </p:txBody>
      </p:sp>
    </p:spTree>
    <p:extLst>
      <p:ext uri="{BB962C8B-B14F-4D97-AF65-F5344CB8AC3E}">
        <p14:creationId xmlns:p14="http://schemas.microsoft.com/office/powerpoint/2010/main" val="3605473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Notes</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t>George </a:t>
            </a:r>
            <a:r>
              <a:rPr lang="en-NZ" dirty="0" err="1"/>
              <a:t>Athanasopolous</a:t>
            </a:r>
            <a:r>
              <a:rPr lang="en-NZ" dirty="0"/>
              <a:t>, Rob J. Hyndman, Haiyan Song, Doris C. Wu (2011) “The tourism forecasting competition”, </a:t>
            </a:r>
            <a:r>
              <a:rPr lang="en-NZ" i="1" dirty="0"/>
              <a:t>International Journal of Forecasting</a:t>
            </a:r>
            <a:r>
              <a:rPr lang="en-NZ" dirty="0"/>
              <a:t> 27 (2011) 822-844.</a:t>
            </a:r>
            <a:endParaRPr lang="en-NZ" dirty="0"/>
          </a:p>
          <a:p>
            <a:pPr marL="0" indent="0">
              <a:buNone/>
            </a:pPr>
            <a:r>
              <a:rPr lang="en-NZ" i="1" dirty="0"/>
              <a:t>Bates and Granger (1969) </a:t>
            </a:r>
            <a:r>
              <a:rPr lang="en-NZ" i="1" dirty="0">
                <a:hlinkClick r:id="rId2"/>
              </a:rPr>
              <a:t>The Combination of Forecasts</a:t>
            </a:r>
            <a:endParaRPr lang="en-NZ" i="1" dirty="0"/>
          </a:p>
          <a:p>
            <a:pPr marL="0" indent="0">
              <a:buNone/>
            </a:pPr>
            <a:r>
              <a:rPr lang="en-NZ" dirty="0"/>
              <a:t>Ellis (2016), </a:t>
            </a:r>
            <a:r>
              <a:rPr lang="en-NZ" b="1" dirty="0" err="1">
                <a:solidFill>
                  <a:schemeClr val="accent1">
                    <a:lumMod val="50000"/>
                  </a:schemeClr>
                </a:solidFill>
                <a:latin typeface="Courier New" panose="02070309020205020404" pitchFamily="49" charset="0"/>
                <a:cs typeface="Courier New" panose="02070309020205020404" pitchFamily="49" charset="0"/>
              </a:rPr>
              <a:t>Tcomp</a:t>
            </a:r>
            <a:r>
              <a:rPr lang="en-NZ" dirty="0"/>
              <a:t> R package</a:t>
            </a:r>
          </a:p>
          <a:p>
            <a:pPr marL="0" indent="0">
              <a:buNone/>
            </a:pPr>
            <a:r>
              <a:rPr lang="en-NZ" dirty="0"/>
              <a:t>Hyndman (2013), </a:t>
            </a:r>
            <a:r>
              <a:rPr lang="en-NZ" sz="2700" b="1" dirty="0" err="1">
                <a:solidFill>
                  <a:schemeClr val="accent1">
                    <a:lumMod val="50000"/>
                  </a:schemeClr>
                </a:solidFill>
                <a:latin typeface="Courier New" panose="02070309020205020404" pitchFamily="49" charset="0"/>
                <a:cs typeface="Courier New" panose="02070309020205020404" pitchFamily="49" charset="0"/>
              </a:rPr>
              <a:t>Mcomp</a:t>
            </a:r>
            <a:r>
              <a:rPr lang="en-NZ" dirty="0"/>
              <a:t> R package</a:t>
            </a:r>
          </a:p>
          <a:p>
            <a:pPr marL="0" indent="0">
              <a:buNone/>
            </a:pPr>
            <a:r>
              <a:rPr lang="en-NZ" dirty="0"/>
              <a:t>Hyndman (2016), </a:t>
            </a:r>
            <a:r>
              <a:rPr lang="en-NZ" sz="2700" b="1" dirty="0">
                <a:solidFill>
                  <a:schemeClr val="accent1">
                    <a:lumMod val="50000"/>
                  </a:schemeClr>
                </a:solidFill>
                <a:latin typeface="Courier New" panose="02070309020205020404" pitchFamily="49" charset="0"/>
                <a:cs typeface="Courier New" panose="02070309020205020404" pitchFamily="49" charset="0"/>
              </a:rPr>
              <a:t>forecast</a:t>
            </a:r>
            <a:r>
              <a:rPr lang="en-NZ" dirty="0"/>
              <a:t> R package</a:t>
            </a:r>
          </a:p>
          <a:p>
            <a:pPr marL="0" indent="0">
              <a:buNone/>
            </a:pPr>
            <a:r>
              <a:rPr lang="en-NZ" dirty="0" err="1"/>
              <a:t>Makridakis</a:t>
            </a:r>
            <a:r>
              <a:rPr lang="en-NZ" dirty="0"/>
              <a:t>, S., </a:t>
            </a:r>
            <a:r>
              <a:rPr lang="en-NZ" dirty="0" err="1"/>
              <a:t>Hibon</a:t>
            </a:r>
            <a:r>
              <a:rPr lang="en-NZ" dirty="0"/>
              <a:t>, M., Lusk, E., and </a:t>
            </a:r>
            <a:r>
              <a:rPr lang="en-NZ" dirty="0" err="1"/>
              <a:t>Belhadjali</a:t>
            </a:r>
            <a:r>
              <a:rPr lang="en-NZ" dirty="0"/>
              <a:t>, M. (1987). Confidence intervals: an empirical investigation of the series in the M-Competition. International Journal of Forecasting, 3:489–508. </a:t>
            </a:r>
          </a:p>
          <a:p>
            <a:pPr marL="0" indent="0">
              <a:buNone/>
            </a:pPr>
            <a:r>
              <a:rPr lang="en-NZ" dirty="0" err="1"/>
              <a:t>Makridakis</a:t>
            </a:r>
            <a:r>
              <a:rPr lang="en-NZ" dirty="0"/>
              <a:t>, S., A. Andersen, R. Carbone, R. </a:t>
            </a:r>
            <a:r>
              <a:rPr lang="en-NZ" dirty="0" err="1"/>
              <a:t>Fildes</a:t>
            </a:r>
            <a:r>
              <a:rPr lang="en-NZ" dirty="0"/>
              <a:t>, M. </a:t>
            </a:r>
            <a:r>
              <a:rPr lang="en-NZ" dirty="0" err="1"/>
              <a:t>Hibon</a:t>
            </a:r>
            <a:r>
              <a:rPr lang="en-NZ" dirty="0"/>
              <a:t>, R. Lewandowski, J. Newton, E. </a:t>
            </a:r>
            <a:r>
              <a:rPr lang="en-NZ" dirty="0" err="1"/>
              <a:t>Parzen</a:t>
            </a:r>
            <a:r>
              <a:rPr lang="en-NZ" dirty="0"/>
              <a:t>, and R. Winkler (1982) The accuracy of extrapolation (time series) methods: results of a forecasting competition. </a:t>
            </a:r>
            <a:r>
              <a:rPr lang="en-NZ" i="1" dirty="0"/>
              <a:t>Journal of Forecasting</a:t>
            </a:r>
            <a:r>
              <a:rPr lang="en-NZ" dirty="0"/>
              <a:t>, </a:t>
            </a:r>
            <a:r>
              <a:rPr lang="en-NZ" b="1" dirty="0"/>
              <a:t>1</a:t>
            </a:r>
            <a:r>
              <a:rPr lang="en-NZ" dirty="0"/>
              <a:t>, 111–153. </a:t>
            </a:r>
          </a:p>
          <a:p>
            <a:pPr marL="0" indent="0">
              <a:buNone/>
            </a:pPr>
            <a:r>
              <a:rPr lang="en-NZ" dirty="0" err="1"/>
              <a:t>Makridakis</a:t>
            </a:r>
            <a:r>
              <a:rPr lang="en-NZ" dirty="0"/>
              <a:t> and </a:t>
            </a:r>
            <a:r>
              <a:rPr lang="en-NZ" dirty="0" err="1"/>
              <a:t>Hibon</a:t>
            </a:r>
            <a:r>
              <a:rPr lang="en-NZ" dirty="0"/>
              <a:t> (2000) The M3-competition: results, conclusions and implications. </a:t>
            </a:r>
            <a:r>
              <a:rPr lang="en-NZ" i="1" dirty="0"/>
              <a:t>International Journal of Forecasting</a:t>
            </a:r>
            <a:r>
              <a:rPr lang="en-NZ" dirty="0"/>
              <a:t>, </a:t>
            </a:r>
            <a:r>
              <a:rPr lang="en-NZ" b="1" dirty="0"/>
              <a:t>16</a:t>
            </a:r>
            <a:r>
              <a:rPr lang="en-NZ" dirty="0"/>
              <a:t>, 451-476.</a:t>
            </a:r>
            <a:endParaRPr lang="en-NZ" dirty="0"/>
          </a:p>
          <a:p>
            <a:pPr marL="0" indent="0">
              <a:buNone/>
            </a:pPr>
            <a:r>
              <a:rPr lang="en-NZ" dirty="0"/>
              <a:t>R Core Team (2016). R: A language and environment for statistical computing. R Foundation for Statistical Computing,  Vienna, Austria. URL </a:t>
            </a:r>
            <a:r>
              <a:rPr lang="en-NZ" dirty="0">
                <a:hlinkClick r:id="rId3"/>
              </a:rPr>
              <a:t>https://www.R-project.org/</a:t>
            </a:r>
            <a:r>
              <a:rPr lang="en-NZ" dirty="0"/>
              <a:t>.</a:t>
            </a:r>
          </a:p>
          <a:p>
            <a:pPr marL="0" indent="0">
              <a:buNone/>
            </a:pPr>
            <a:r>
              <a:rPr lang="en-NZ" dirty="0"/>
              <a:t>Shaub, D and Ellis, P (2016) </a:t>
            </a:r>
            <a:r>
              <a:rPr lang="en-NZ" sz="2700" b="1" dirty="0" err="1">
                <a:solidFill>
                  <a:schemeClr val="accent1">
                    <a:lumMod val="50000"/>
                  </a:schemeClr>
                </a:solidFill>
                <a:latin typeface="Courier New" panose="02070309020205020404" pitchFamily="49" charset="0"/>
                <a:cs typeface="Courier New" panose="02070309020205020404" pitchFamily="49" charset="0"/>
              </a:rPr>
              <a:t>forecastHybrid</a:t>
            </a:r>
            <a:r>
              <a:rPr lang="en-NZ" dirty="0"/>
              <a:t> R package</a:t>
            </a:r>
          </a:p>
          <a:p>
            <a:pPr marL="0" indent="0">
              <a:buNone/>
            </a:pPr>
            <a:endParaRPr lang="en-NZ" dirty="0"/>
          </a:p>
          <a:p>
            <a:pPr marL="0" indent="0">
              <a:buNone/>
            </a:pPr>
            <a:r>
              <a:rPr lang="en-NZ" dirty="0">
                <a:solidFill>
                  <a:schemeClr val="bg1">
                    <a:lumMod val="65000"/>
                  </a:schemeClr>
                </a:solidFill>
              </a:rPr>
              <a:t>Source code for analysis in this presentation at </a:t>
            </a:r>
            <a:r>
              <a:rPr lang="en-NZ" i="1" dirty="0">
                <a:solidFill>
                  <a:schemeClr val="bg1">
                    <a:lumMod val="65000"/>
                  </a:schemeClr>
                </a:solidFill>
                <a:hlinkClick r:id="rId4"/>
              </a:rPr>
              <a:t>https://github.com/ellisp/prediction-intervals-asc</a:t>
            </a:r>
            <a:r>
              <a:rPr lang="en-NZ" i="1" dirty="0">
                <a:solidFill>
                  <a:schemeClr val="bg1">
                    <a:lumMod val="65000"/>
                  </a:schemeClr>
                </a:solidFill>
              </a:rPr>
              <a:t> </a:t>
            </a:r>
            <a:endParaRPr lang="en-NZ" i="1" dirty="0">
              <a:solidFill>
                <a:schemeClr val="bg1">
                  <a:lumMod val="65000"/>
                </a:schemeClr>
              </a:solidFill>
            </a:endParaRPr>
          </a:p>
        </p:txBody>
      </p:sp>
    </p:spTree>
    <p:extLst>
      <p:ext uri="{BB962C8B-B14F-4D97-AF65-F5344CB8AC3E}">
        <p14:creationId xmlns:p14="http://schemas.microsoft.com/office/powerpoint/2010/main" val="314700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Theme A – prediction intervals</a:t>
            </a:r>
          </a:p>
        </p:txBody>
      </p:sp>
      <p:sp>
        <p:nvSpPr>
          <p:cNvPr id="3" name="Content Placeholder 2"/>
          <p:cNvSpPr>
            <a:spLocks noGrp="1"/>
          </p:cNvSpPr>
          <p:nvPr>
            <p:ph idx="1"/>
          </p:nvPr>
        </p:nvSpPr>
        <p:spPr/>
        <p:txBody>
          <a:bodyPr/>
          <a:lstStyle/>
          <a:p>
            <a:r>
              <a:rPr lang="en-NZ" dirty="0"/>
              <a:t>Need to be given much more attention by researchers, practitioners, and end users</a:t>
            </a:r>
          </a:p>
          <a:p>
            <a:pPr lvl="1"/>
            <a:endParaRPr lang="en-NZ" dirty="0"/>
          </a:p>
        </p:txBody>
      </p:sp>
    </p:spTree>
    <p:extLst>
      <p:ext uri="{BB962C8B-B14F-4D97-AF65-F5344CB8AC3E}">
        <p14:creationId xmlns:p14="http://schemas.microsoft.com/office/powerpoint/2010/main" val="336495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799" cy="6858000"/>
          </a:xfrm>
          <a:prstGeom prst="rect">
            <a:avLst/>
          </a:prstGeom>
        </p:spPr>
      </p:pic>
    </p:spTree>
    <p:extLst>
      <p:ext uri="{BB962C8B-B14F-4D97-AF65-F5344CB8AC3E}">
        <p14:creationId xmlns:p14="http://schemas.microsoft.com/office/powerpoint/2010/main" val="196751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Sources of prediction uncertainty</a:t>
            </a:r>
          </a:p>
        </p:txBody>
      </p:sp>
      <p:sp>
        <p:nvSpPr>
          <p:cNvPr id="3" name="Content Placeholder 2"/>
          <p:cNvSpPr>
            <a:spLocks noGrp="1"/>
          </p:cNvSpPr>
          <p:nvPr>
            <p:ph idx="1"/>
          </p:nvPr>
        </p:nvSpPr>
        <p:spPr/>
        <p:txBody>
          <a:bodyPr/>
          <a:lstStyle/>
          <a:p>
            <a:pPr marL="514350" indent="-514350">
              <a:buFont typeface="+mj-lt"/>
              <a:buAutoNum type="arabicPeriod"/>
            </a:pPr>
            <a:r>
              <a:rPr lang="en-NZ" dirty="0"/>
              <a:t>Random errors</a:t>
            </a:r>
          </a:p>
          <a:p>
            <a:pPr marL="514350" indent="-514350">
              <a:buFont typeface="+mj-lt"/>
              <a:buAutoNum type="arabicPeriod"/>
            </a:pPr>
            <a:r>
              <a:rPr lang="en-NZ" dirty="0"/>
              <a:t>Random estimates of parameters</a:t>
            </a:r>
          </a:p>
          <a:p>
            <a:pPr marL="514350" indent="-514350">
              <a:buFont typeface="+mj-lt"/>
              <a:buAutoNum type="arabicPeriod"/>
            </a:pPr>
            <a:r>
              <a:rPr lang="en-NZ" dirty="0"/>
              <a:t>Uncertain meta-parameters (</a:t>
            </a:r>
            <a:r>
              <a:rPr lang="en-NZ" dirty="0" err="1"/>
              <a:t>eg</a:t>
            </a:r>
            <a:r>
              <a:rPr lang="en-NZ" dirty="0"/>
              <a:t> number of autoregressive terms)</a:t>
            </a:r>
          </a:p>
          <a:p>
            <a:pPr marL="514350" indent="-514350">
              <a:buFont typeface="+mj-lt"/>
              <a:buAutoNum type="arabicPeriod"/>
            </a:pPr>
            <a:r>
              <a:rPr lang="en-NZ" dirty="0"/>
              <a:t>Unsure if the model was right for the historical data</a:t>
            </a:r>
          </a:p>
          <a:p>
            <a:pPr marL="514350" indent="-514350">
              <a:buFont typeface="+mj-lt"/>
              <a:buAutoNum type="arabicPeriod"/>
            </a:pPr>
            <a:r>
              <a:rPr lang="en-NZ" dirty="0"/>
              <a:t>Even given #4, unsure if the model will continue to be right</a:t>
            </a:r>
          </a:p>
          <a:p>
            <a:pPr marL="514350" indent="-514350">
              <a:buFont typeface="+mj-lt"/>
              <a:buAutoNum type="arabicPeriod"/>
            </a:pPr>
            <a:endParaRPr lang="en-NZ" dirty="0"/>
          </a:p>
          <a:p>
            <a:pPr marL="0" indent="0">
              <a:buNone/>
            </a:pPr>
            <a:r>
              <a:rPr lang="en-NZ" i="1" dirty="0"/>
              <a:t>Standard prediction intervals most often only take #1 into account</a:t>
            </a:r>
          </a:p>
        </p:txBody>
      </p:sp>
    </p:spTree>
    <p:extLst>
      <p:ext uri="{BB962C8B-B14F-4D97-AF65-F5344CB8AC3E}">
        <p14:creationId xmlns:p14="http://schemas.microsoft.com/office/powerpoint/2010/main" val="12310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6" y="0"/>
            <a:ext cx="7837714" cy="6858000"/>
          </a:xfrm>
          <a:prstGeom prst="rect">
            <a:avLst/>
          </a:prstGeom>
        </p:spPr>
      </p:pic>
      <p:sp>
        <p:nvSpPr>
          <p:cNvPr id="3" name="TextBox 2"/>
          <p:cNvSpPr txBox="1"/>
          <p:nvPr/>
        </p:nvSpPr>
        <p:spPr>
          <a:xfrm>
            <a:off x="439614" y="650631"/>
            <a:ext cx="3516923" cy="5539978"/>
          </a:xfrm>
          <a:prstGeom prst="rect">
            <a:avLst/>
          </a:prstGeom>
          <a:noFill/>
        </p:spPr>
        <p:txBody>
          <a:bodyPr wrap="square" rtlCol="0">
            <a:spAutoFit/>
          </a:bodyPr>
          <a:lstStyle/>
          <a:p>
            <a:r>
              <a:rPr lang="en-NZ" sz="2400" b="1" dirty="0"/>
              <a:t>An example – illustrate error sources 2 and 3</a:t>
            </a:r>
          </a:p>
          <a:p>
            <a:endParaRPr lang="en-NZ" dirty="0"/>
          </a:p>
          <a:p>
            <a:r>
              <a:rPr lang="en-NZ" dirty="0"/>
              <a:t>If we create our own data, we can compare models that have only 3/5 of those challenges with those that have only 2/5.</a:t>
            </a:r>
          </a:p>
          <a:p>
            <a:endParaRPr lang="en-NZ" dirty="0"/>
          </a:p>
          <a:p>
            <a:r>
              <a:rPr lang="en-NZ" dirty="0"/>
              <a:t>Plots on the right are example different realisations of identical ARIMA(1,1,1) processes, with forecasts from </a:t>
            </a:r>
            <a:r>
              <a:rPr lang="en-NZ" sz="1600" dirty="0">
                <a:latin typeface="Courier New" panose="02070309020205020404" pitchFamily="49" charset="0"/>
                <a:cs typeface="Courier New" panose="02070309020205020404" pitchFamily="49" charset="0"/>
              </a:rPr>
              <a:t>forecast::</a:t>
            </a:r>
            <a:r>
              <a:rPr lang="en-NZ" sz="1600" dirty="0" err="1">
                <a:latin typeface="Courier New" panose="02070309020205020404" pitchFamily="49" charset="0"/>
                <a:cs typeface="Courier New" panose="02070309020205020404" pitchFamily="49" charset="0"/>
              </a:rPr>
              <a:t>Arima</a:t>
            </a:r>
            <a:r>
              <a:rPr lang="en-NZ" dirty="0"/>
              <a:t> which has been provided the correct 1,1,1 meta-parameters.</a:t>
            </a:r>
          </a:p>
          <a:p>
            <a:endParaRPr lang="en-NZ" dirty="0"/>
          </a:p>
          <a:p>
            <a:r>
              <a:rPr lang="en-NZ" dirty="0"/>
              <a:t>Their prediction interval coverage could be compared to that from </a:t>
            </a:r>
            <a:r>
              <a:rPr lang="en-NZ" sz="1600" dirty="0">
                <a:latin typeface="Courier New" panose="02070309020205020404" pitchFamily="49" charset="0"/>
                <a:cs typeface="Courier New" panose="02070309020205020404" pitchFamily="49" charset="0"/>
              </a:rPr>
              <a:t>forecast::</a:t>
            </a:r>
            <a:r>
              <a:rPr lang="en-NZ" sz="1600" dirty="0" err="1">
                <a:latin typeface="Courier New" panose="02070309020205020404" pitchFamily="49" charset="0"/>
                <a:cs typeface="Courier New" panose="02070309020205020404" pitchFamily="49" charset="0"/>
              </a:rPr>
              <a:t>auto.arima</a:t>
            </a:r>
            <a:r>
              <a:rPr lang="en-NZ" sz="1600" dirty="0">
                <a:latin typeface="Courier New" panose="02070309020205020404" pitchFamily="49" charset="0"/>
                <a:cs typeface="Courier New" panose="02070309020205020404" pitchFamily="49" charset="0"/>
              </a:rPr>
              <a:t> </a:t>
            </a:r>
            <a:r>
              <a:rPr lang="en-NZ" dirty="0"/>
              <a:t>with 10,000 datasets.</a:t>
            </a:r>
          </a:p>
        </p:txBody>
      </p:sp>
    </p:spTree>
    <p:extLst>
      <p:ext uri="{BB962C8B-B14F-4D97-AF65-F5344CB8AC3E}">
        <p14:creationId xmlns:p14="http://schemas.microsoft.com/office/powerpoint/2010/main" val="414095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601" y="0"/>
            <a:ext cx="9594798" cy="6858000"/>
          </a:xfrm>
          <a:prstGeom prst="rect">
            <a:avLst/>
          </a:prstGeom>
        </p:spPr>
      </p:pic>
      <p:grpSp>
        <p:nvGrpSpPr>
          <p:cNvPr id="10" name="Group 9"/>
          <p:cNvGrpSpPr/>
          <p:nvPr/>
        </p:nvGrpSpPr>
        <p:grpSpPr>
          <a:xfrm>
            <a:off x="8678008" y="1397977"/>
            <a:ext cx="1809019" cy="470457"/>
            <a:chOff x="8678008" y="1397977"/>
            <a:chExt cx="1809019" cy="470457"/>
          </a:xfrm>
        </p:grpSpPr>
        <p:cxnSp>
          <p:nvCxnSpPr>
            <p:cNvPr id="6" name="Straight Arrow Connector 5"/>
            <p:cNvCxnSpPr/>
            <p:nvPr/>
          </p:nvCxnSpPr>
          <p:spPr>
            <a:xfrm flipV="1">
              <a:off x="8678008" y="1397977"/>
              <a:ext cx="0" cy="4484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91577" y="1406769"/>
              <a:ext cx="1695450" cy="461665"/>
            </a:xfrm>
            <a:prstGeom prst="rect">
              <a:avLst/>
            </a:prstGeom>
            <a:noFill/>
          </p:spPr>
          <p:txBody>
            <a:bodyPr wrap="square" rtlCol="0">
              <a:spAutoFit/>
            </a:bodyPr>
            <a:lstStyle/>
            <a:p>
              <a:r>
                <a:rPr lang="en-NZ" sz="1200" dirty="0">
                  <a:solidFill>
                    <a:schemeClr val="accent1">
                      <a:lumMod val="75000"/>
                    </a:schemeClr>
                  </a:solidFill>
                </a:rPr>
                <a:t>From estimating meta-parameters</a:t>
              </a:r>
            </a:p>
          </p:txBody>
        </p:sp>
      </p:grpSp>
      <p:grpSp>
        <p:nvGrpSpPr>
          <p:cNvPr id="11" name="Group 10"/>
          <p:cNvGrpSpPr/>
          <p:nvPr/>
        </p:nvGrpSpPr>
        <p:grpSpPr>
          <a:xfrm>
            <a:off x="8678740" y="1120978"/>
            <a:ext cx="2189285" cy="285791"/>
            <a:chOff x="8678740" y="1120978"/>
            <a:chExt cx="2189285" cy="285791"/>
          </a:xfrm>
        </p:grpSpPr>
        <p:cxnSp>
          <p:nvCxnSpPr>
            <p:cNvPr id="4" name="Straight Arrow Connector 3"/>
            <p:cNvCxnSpPr/>
            <p:nvPr/>
          </p:nvCxnSpPr>
          <p:spPr>
            <a:xfrm>
              <a:off x="8678740" y="1169377"/>
              <a:ext cx="0" cy="2373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782052" y="1120978"/>
              <a:ext cx="2085973" cy="276999"/>
            </a:xfrm>
            <a:prstGeom prst="rect">
              <a:avLst/>
            </a:prstGeom>
            <a:noFill/>
          </p:spPr>
          <p:txBody>
            <a:bodyPr wrap="square" rtlCol="0">
              <a:spAutoFit/>
            </a:bodyPr>
            <a:lstStyle/>
            <a:p>
              <a:r>
                <a:rPr lang="en-NZ" sz="1200" dirty="0">
                  <a:solidFill>
                    <a:schemeClr val="accent1">
                      <a:lumMod val="75000"/>
                    </a:schemeClr>
                  </a:solidFill>
                </a:rPr>
                <a:t>From estimating parameters</a:t>
              </a:r>
            </a:p>
          </p:txBody>
        </p:sp>
      </p:grpSp>
    </p:spTree>
    <p:extLst>
      <p:ext uri="{BB962C8B-B14F-4D97-AF65-F5344CB8AC3E}">
        <p14:creationId xmlns:p14="http://schemas.microsoft.com/office/powerpoint/2010/main" val="19239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More issues</a:t>
            </a:r>
          </a:p>
        </p:txBody>
      </p:sp>
      <p:sp>
        <p:nvSpPr>
          <p:cNvPr id="3" name="Content Placeholder 2"/>
          <p:cNvSpPr>
            <a:spLocks noGrp="1"/>
          </p:cNvSpPr>
          <p:nvPr>
            <p:ph idx="1"/>
          </p:nvPr>
        </p:nvSpPr>
        <p:spPr/>
        <p:txBody>
          <a:bodyPr/>
          <a:lstStyle/>
          <a:p>
            <a:r>
              <a:rPr lang="en-NZ" dirty="0"/>
              <a:t>Coverage success depends on frequency</a:t>
            </a:r>
          </a:p>
          <a:p>
            <a:r>
              <a:rPr lang="en-NZ" dirty="0"/>
              <a:t>Seasonal data gets better prediction intervals</a:t>
            </a:r>
          </a:p>
          <a:p>
            <a:r>
              <a:rPr lang="en-NZ" dirty="0"/>
              <a:t>Generally, coverage is pretty poor</a:t>
            </a:r>
          </a:p>
          <a:p>
            <a:endParaRPr lang="en-NZ" dirty="0"/>
          </a:p>
          <a:p>
            <a:endParaRPr lang="en-NZ" dirty="0"/>
          </a:p>
          <a:p>
            <a:pPr marL="0" indent="0">
              <a:buNone/>
            </a:pPr>
            <a:r>
              <a:rPr lang="en-NZ" i="1" dirty="0" err="1"/>
              <a:t>Makridiakis</a:t>
            </a:r>
            <a:r>
              <a:rPr lang="en-NZ" i="1" dirty="0"/>
              <a:t> (1987)</a:t>
            </a:r>
          </a:p>
          <a:p>
            <a:pPr marL="0" indent="0">
              <a:buNone/>
            </a:pPr>
            <a:r>
              <a:rPr lang="en-NZ" i="1" dirty="0" err="1"/>
              <a:t>Athansopoulos</a:t>
            </a:r>
            <a:r>
              <a:rPr lang="en-NZ" i="1" dirty="0"/>
              <a:t> et al (2011)</a:t>
            </a:r>
          </a:p>
        </p:txBody>
      </p:sp>
    </p:spTree>
    <p:extLst>
      <p:ext uri="{BB962C8B-B14F-4D97-AF65-F5344CB8AC3E}">
        <p14:creationId xmlns:p14="http://schemas.microsoft.com/office/powerpoint/2010/main" val="229868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23733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669</Words>
  <Application>Microsoft Office PowerPoint</Application>
  <PresentationFormat>Widescreen</PresentationFormat>
  <Paragraphs>92</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Wingdings</vt:lpstr>
      <vt:lpstr>Office Theme</vt:lpstr>
      <vt:lpstr>Prediction intervals for ensemble time series forecasts</vt:lpstr>
      <vt:lpstr>Data used – Mcomp and Tcomp R packages</vt:lpstr>
      <vt:lpstr>Theme A – prediction intervals</vt:lpstr>
      <vt:lpstr>PowerPoint Presentation</vt:lpstr>
      <vt:lpstr>Sources of prediction uncertainty</vt:lpstr>
      <vt:lpstr>PowerPoint Presentation</vt:lpstr>
      <vt:lpstr>PowerPoint Presentation</vt:lpstr>
      <vt:lpstr>More issues</vt:lpstr>
      <vt:lpstr>PowerPoint Presentation</vt:lpstr>
      <vt:lpstr>Theme B – ensemble forecasts </vt:lpstr>
      <vt:lpstr>PowerPoint Presentation</vt:lpstr>
      <vt:lpstr>PowerPoint Presentation</vt:lpstr>
      <vt:lpstr>Theme C – bring it together</vt:lpstr>
      <vt:lpstr>When it works</vt:lpstr>
      <vt:lpstr>When it doesn’t</vt:lpstr>
      <vt:lpstr>When it doesn’t</vt:lpstr>
      <vt:lpstr>When it doesn’t</vt:lpstr>
      <vt:lpstr>PowerPoint Presentation</vt:lpstr>
      <vt:lpstr>PowerPoint Presentation</vt:lpstr>
      <vt:lpstr>PowerPoint Presentation</vt:lpstr>
      <vt:lpstr>PowerPoint Presentation</vt:lpstr>
      <vt:lpstr>Conclusions</vt:lpstr>
      <vt:lpstr>Summary of the conclusions</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Intervals for ensemble forecasts</dc:title>
  <dc:creator>peter.ellis2013nz@gmail.com</dc:creator>
  <cp:lastModifiedBy>peter.ellis2013nz@gmail.com</cp:lastModifiedBy>
  <cp:revision>23</cp:revision>
  <dcterms:created xsi:type="dcterms:W3CDTF">2016-12-04T10:31:18Z</dcterms:created>
  <dcterms:modified xsi:type="dcterms:W3CDTF">2016-12-06T20:37:21Z</dcterms:modified>
</cp:coreProperties>
</file>