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9" r:id="rId6"/>
    <p:sldId id="277" r:id="rId7"/>
    <p:sldId id="280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06/12/2023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lisp/shiny-multi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ing-shiny.org/scaling-modu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22-EE5A-ABF2-CB13-A8301986A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https://github.com/ellisp/shiny-multi-demo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068DA-AA91-AFBC-24FB-686D6AB7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Well-designed </a:t>
            </a:r>
            <a:r>
              <a:rPr lang="en-AU" dirty="0"/>
              <a:t>presentation of interesting data – </a:t>
            </a:r>
            <a:r>
              <a:rPr lang="en-AU" i="1" dirty="0"/>
              <a:t>substance</a:t>
            </a:r>
            <a:r>
              <a:rPr lang="en-AU" dirty="0"/>
              <a:t>, </a:t>
            </a:r>
            <a:r>
              <a:rPr lang="en-AU" i="1" dirty="0"/>
              <a:t>statistics</a:t>
            </a:r>
            <a:r>
              <a:rPr lang="en-AU" dirty="0"/>
              <a:t>, and </a:t>
            </a:r>
            <a:r>
              <a:rPr lang="en-AU" i="1" dirty="0"/>
              <a:t>design</a:t>
            </a:r>
          </a:p>
          <a:p>
            <a:r>
              <a:rPr lang="en-AU" b="1" dirty="0"/>
              <a:t>Complex ideas </a:t>
            </a:r>
            <a:r>
              <a:rPr lang="en-AU" dirty="0"/>
              <a:t>communicated with </a:t>
            </a:r>
            <a:r>
              <a:rPr lang="en-AU" i="1" dirty="0"/>
              <a:t>clarity</a:t>
            </a:r>
            <a:r>
              <a:rPr lang="en-AU" dirty="0"/>
              <a:t>, </a:t>
            </a:r>
            <a:r>
              <a:rPr lang="en-AU" i="1" dirty="0"/>
              <a:t>precision</a:t>
            </a:r>
            <a:r>
              <a:rPr lang="en-AU" dirty="0"/>
              <a:t>, and </a:t>
            </a:r>
            <a:r>
              <a:rPr lang="en-AU" i="1" dirty="0"/>
              <a:t>efficiency</a:t>
            </a:r>
          </a:p>
          <a:p>
            <a:r>
              <a:rPr lang="en-AU" b="1" dirty="0"/>
              <a:t>Greatest number of ideas </a:t>
            </a:r>
            <a:r>
              <a:rPr lang="en-AU" dirty="0"/>
              <a:t>in the </a:t>
            </a:r>
            <a:r>
              <a:rPr lang="en-AU" i="1" dirty="0"/>
              <a:t>shortest time </a:t>
            </a:r>
            <a:r>
              <a:rPr lang="en-AU" dirty="0"/>
              <a:t>with the </a:t>
            </a:r>
            <a:r>
              <a:rPr lang="en-AU" i="1" dirty="0"/>
              <a:t>least ink </a:t>
            </a:r>
            <a:r>
              <a:rPr lang="en-AU" dirty="0"/>
              <a:t>in the </a:t>
            </a:r>
            <a:r>
              <a:rPr lang="en-AU" i="1" dirty="0"/>
              <a:t>smallest space</a:t>
            </a:r>
          </a:p>
          <a:p>
            <a:r>
              <a:rPr lang="en-AU" b="1" dirty="0"/>
              <a:t>Telling the truth </a:t>
            </a:r>
            <a:r>
              <a:rPr lang="en-AU" dirty="0"/>
              <a:t>about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EF2D3-4346-A77F-562A-CE21A92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Broader principles to remember</a:t>
            </a:r>
          </a:p>
        </p:txBody>
      </p:sp>
    </p:spTree>
    <p:extLst>
      <p:ext uri="{BB962C8B-B14F-4D97-AF65-F5344CB8AC3E}">
        <p14:creationId xmlns:p14="http://schemas.microsoft.com/office/powerpoint/2010/main" val="19834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79"/>
            <a:ext cx="10515600" cy="471553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Put the Shiny app itself in a subfolder of the </a:t>
            </a:r>
            <a:r>
              <a:rPr lang="en-US" dirty="0" err="1"/>
              <a:t>Rstudio&amp;Git</a:t>
            </a:r>
            <a:r>
              <a:rPr lang="en-US" dirty="0"/>
              <a:t> </a:t>
            </a:r>
            <a:r>
              <a:rPr lang="en-US" dirty="0" err="1"/>
              <a:t>project&amp;repo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`data` and `www` subfolders (and `R` if you have functions defined)</a:t>
            </a:r>
          </a:p>
          <a:p>
            <a:pPr lvl="1"/>
            <a:r>
              <a:rPr lang="en-US" dirty="0"/>
              <a:t>Always use </a:t>
            </a:r>
            <a:r>
              <a:rPr lang="en-US" dirty="0" err="1"/>
              <a:t>global.R</a:t>
            </a:r>
            <a:r>
              <a:rPr lang="en-US" dirty="0"/>
              <a:t>, </a:t>
            </a:r>
            <a:r>
              <a:rPr lang="en-US" dirty="0" err="1"/>
              <a:t>ui.R</a:t>
            </a:r>
            <a:r>
              <a:rPr lang="en-US" dirty="0"/>
              <a:t>, </a:t>
            </a:r>
            <a:r>
              <a:rPr lang="en-US" dirty="0" err="1"/>
              <a:t>server.R</a:t>
            </a:r>
            <a:r>
              <a:rPr lang="en-US" dirty="0"/>
              <a:t> structure for the app 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as much compute-intensive processing as possible into processing</a:t>
            </a:r>
          </a:p>
          <a:p>
            <a:pPr lvl="1"/>
            <a:r>
              <a:rPr lang="en-US" dirty="0"/>
              <a:t>Load the minimal data and packages into the app itself, in the </a:t>
            </a:r>
            <a:r>
              <a:rPr lang="en-US" dirty="0" err="1"/>
              <a:t>global.R</a:t>
            </a:r>
            <a:r>
              <a:rPr lang="en-US" dirty="0"/>
              <a:t>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Distinctive characteristics of a data web app:</a:t>
            </a:r>
          </a:p>
          <a:p>
            <a:pPr lvl="1"/>
            <a:r>
              <a:rPr lang="en-US" dirty="0"/>
              <a:t>Macro-interactivity (e.g. user chooses from drop-down)</a:t>
            </a:r>
          </a:p>
          <a:p>
            <a:pPr lvl="1"/>
            <a:r>
              <a:rPr lang="en-US" dirty="0"/>
              <a:t>Micro-interactivity (e.g. tooltips, zoom)</a:t>
            </a:r>
          </a:p>
          <a:p>
            <a:pPr lvl="1"/>
            <a:r>
              <a:rPr lang="en-US" dirty="0"/>
              <a:t>Cross-talk (click on one graphic, influence another)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forget fonts, colours, general corporate style – learn some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Shiny can use HTML and JS, no limits – and can use the server to write arbitrary HTML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what covered in demo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54395-3977-9CA7-0797-7CEDC0A7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Establish user needs, key questions level of understanding, constraints (bandwidth etc)</a:t>
            </a:r>
          </a:p>
          <a:p>
            <a:r>
              <a:rPr lang="en-AU" dirty="0"/>
              <a:t>Match to what the data can provide and establish rough scope of solution</a:t>
            </a:r>
          </a:p>
          <a:p>
            <a:r>
              <a:rPr lang="en-AU" dirty="0"/>
              <a:t>(Usually) prepare some static prototypes and iterate steps above</a:t>
            </a:r>
          </a:p>
          <a:p>
            <a:r>
              <a:rPr lang="en-AU" dirty="0"/>
              <a:t>Prepare macro-interactive working model and iterate with feedback</a:t>
            </a:r>
          </a:p>
          <a:p>
            <a:r>
              <a:rPr lang="en-AU" dirty="0"/>
              <a:t>Progressively polish, adding responsive design, styling, micro-interactivity, cross-talk , final polish – in roughly that order</a:t>
            </a:r>
          </a:p>
          <a:p>
            <a:r>
              <a:rPr lang="en-AU" dirty="0"/>
              <a:t>Always iterate with feedback – Agile not Waterfall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01D7F-A56D-541D-516B-B18D0E8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approach</a:t>
            </a:r>
          </a:p>
        </p:txBody>
      </p:sp>
    </p:spTree>
    <p:extLst>
      <p:ext uri="{BB962C8B-B14F-4D97-AF65-F5344CB8AC3E}">
        <p14:creationId xmlns:p14="http://schemas.microsoft.com/office/powerpoint/2010/main" val="32495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4CDC6-12CF-6EE6-96D1-2B17CCC1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79"/>
            <a:ext cx="10515600" cy="4856849"/>
          </a:xfrm>
        </p:spPr>
        <p:txBody>
          <a:bodyPr>
            <a:normAutofit/>
          </a:bodyPr>
          <a:lstStyle/>
          <a:p>
            <a:r>
              <a:rPr lang="en-AU" dirty="0"/>
              <a:t>Functions - abstract any complex data manipulation or analysis that has to be in-app into a function and save it in the R folder</a:t>
            </a:r>
          </a:p>
          <a:p>
            <a:r>
              <a:rPr lang="en-AU" dirty="0"/>
              <a:t>Modules </a:t>
            </a:r>
            <a:r>
              <a:rPr lang="en-AU" dirty="0">
                <a:hlinkClick r:id="rId2"/>
              </a:rPr>
              <a:t>–</a:t>
            </a:r>
            <a:r>
              <a:rPr lang="en-AU" dirty="0"/>
              <a:t> for when they app is really large and complex - </a:t>
            </a:r>
            <a:r>
              <a:rPr lang="en-AU" dirty="0">
                <a:hlinkClick r:id="rId2"/>
              </a:rPr>
              <a:t>https://mastering-shiny.org/scaling-modules.html</a:t>
            </a:r>
            <a:r>
              <a:rPr lang="en-AU" dirty="0"/>
              <a:t> </a:t>
            </a:r>
          </a:p>
          <a:p>
            <a:r>
              <a:rPr lang="en-AU" dirty="0"/>
              <a:t>Generally will find </a:t>
            </a:r>
            <a:r>
              <a:rPr lang="en-AU" dirty="0" err="1"/>
              <a:t>plotly</a:t>
            </a:r>
            <a:r>
              <a:rPr lang="en-AU" dirty="0"/>
              <a:t> the easiest way to quickly develop graphics (can be a simple wrapper around ggplot2), rather than </a:t>
            </a:r>
            <a:r>
              <a:rPr lang="en-AU" dirty="0" err="1"/>
              <a:t>ggvis</a:t>
            </a:r>
            <a:endParaRPr lang="en-AU" dirty="0"/>
          </a:p>
          <a:p>
            <a:r>
              <a:rPr lang="en-AU" dirty="0"/>
              <a:t>Layout options</a:t>
            </a:r>
          </a:p>
          <a:p>
            <a:pPr lvl="1"/>
            <a:r>
              <a:rPr lang="en-AU" dirty="0"/>
              <a:t>Multiple tabs and pages</a:t>
            </a:r>
          </a:p>
          <a:p>
            <a:pPr lvl="1"/>
            <a:r>
              <a:rPr lang="en-AU" dirty="0"/>
              <a:t>Built-in layouts available </a:t>
            </a:r>
            <a:r>
              <a:rPr lang="en-AU" dirty="0" err="1"/>
              <a:t>eg</a:t>
            </a:r>
            <a:r>
              <a:rPr lang="en-AU" dirty="0"/>
              <a:t> dashboard</a:t>
            </a:r>
          </a:p>
          <a:p>
            <a:pPr lvl="1"/>
            <a:r>
              <a:rPr lang="en-AU" dirty="0"/>
              <a:t>Fundamentals of “bootstrap” approach to responsive web design</a:t>
            </a:r>
          </a:p>
          <a:p>
            <a:r>
              <a:rPr lang="en-AU" dirty="0"/>
              <a:t>Fancy widgets </a:t>
            </a:r>
            <a:r>
              <a:rPr lang="en-AU" dirty="0" err="1"/>
              <a:t>eg</a:t>
            </a:r>
            <a:r>
              <a:rPr lang="en-AU" dirty="0"/>
              <a:t> improved pickers, loading animations, etc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09B4A-C954-824E-81D2-39A20100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not covered, to look up later</a:t>
            </a:r>
          </a:p>
        </p:txBody>
      </p:sp>
    </p:spTree>
    <p:extLst>
      <p:ext uri="{BB962C8B-B14F-4D97-AF65-F5344CB8AC3E}">
        <p14:creationId xmlns:p14="http://schemas.microsoft.com/office/powerpoint/2010/main" val="256700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2023-template.potx" id="{8B16F957-289A-4534-A539-014ED1422E6D}" vid="{0CA617CC-D2F4-4DF7-A5F9-7B02FA3AE28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AAC2F25D61348B8922E59BDF82BAD" ma:contentTypeVersion="16" ma:contentTypeDescription="Create a new document." ma:contentTypeScope="" ma:versionID="fc497a70cc3de4b4baad45e0ef3fdc3b">
  <xsd:schema xmlns:xsd="http://www.w3.org/2001/XMLSchema" xmlns:xs="http://www.w3.org/2001/XMLSchema" xmlns:p="http://schemas.microsoft.com/office/2006/metadata/properties" xmlns:ns1="http://schemas.microsoft.com/sharepoint/v3" xmlns:ns2="8429cdef-8c4a-4b4f-a5bd-9a657e45f834" xmlns:ns3="fe0e20ed-f52e-4993-be80-54db2a133aca" xmlns:ns4="1644aaaf-76d5-4a97-8df4-1ac44f24cfd9" targetNamespace="http://schemas.microsoft.com/office/2006/metadata/properties" ma:root="true" ma:fieldsID="54d1022210cd15832b1e3515874fd266" ns1:_="" ns2:_="" ns3:_="" ns4:_="">
    <xsd:import namespace="http://schemas.microsoft.com/sharepoint/v3"/>
    <xsd:import namespace="8429cdef-8c4a-4b4f-a5bd-9a657e45f834"/>
    <xsd:import namespace="fe0e20ed-f52e-4993-be80-54db2a133aca"/>
    <xsd:import namespace="1644aaaf-76d5-4a97-8df4-1ac44f24cf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cdef-8c4a-4b4f-a5bd-9a657e45f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e20ed-f52e-4993-be80-54db2a133a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4aaaf-76d5-4a97-8df4-1ac44f24cfd9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ae2f09f5-5f26-4fce-975f-9860d26050a3}" ma:internalName="TaxCatchAll" ma:showField="CatchAllData" ma:web="1644aaaf-76d5-4a97-8df4-1ac44f24cf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44aaaf-76d5-4a97-8df4-1ac44f24cfd9" xsi:nil="true"/>
    <lcf76f155ced4ddcb4097134ff3c332f xmlns="8429cdef-8c4a-4b4f-a5bd-9a657e45f834">
      <Terms xmlns="http://schemas.microsoft.com/office/infopath/2007/PartnerControls"/>
    </lcf76f155ced4ddcb4097134ff3c332f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08E41-647C-4FB4-9A86-C768FA85A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29cdef-8c4a-4b4f-a5bd-9a657e45f834"/>
    <ds:schemaRef ds:uri="fe0e20ed-f52e-4993-be80-54db2a133aca"/>
    <ds:schemaRef ds:uri="1644aaaf-76d5-4a97-8df4-1ac44f24c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39C41-8802-4B40-BC66-25A6D9B1EFAE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6ae341-454f-41ed-96c8-9fa7238e7bf6"/>
    <ds:schemaRef ds:uri="http://schemas.openxmlformats.org/package/2006/metadata/core-properties"/>
    <ds:schemaRef ds:uri="514aaa0c-ce47-45ed-9aa6-2a303c2a9fad"/>
    <ds:schemaRef ds:uri="http://purl.org/dc/terms/"/>
    <ds:schemaRef ds:uri="1644aaaf-76d5-4a97-8df4-1ac44f24cfd9"/>
    <ds:schemaRef ds:uri="8429cdef-8c4a-4b4f-a5bd-9a657e45f834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SPC 2023-template</Template>
  <TotalTime>43</TotalTime>
  <Words>402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Shiny app</vt:lpstr>
      <vt:lpstr>Broader principles to remember</vt:lpstr>
      <vt:lpstr>Summary of what covered in demo</vt:lpstr>
      <vt:lpstr>An approach</vt:lpstr>
      <vt:lpstr>Things not covered, to look up 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Shiny app</dc:title>
  <dc:creator>Peter Ellis</dc:creator>
  <cp:lastModifiedBy>Peter Ellis</cp:lastModifiedBy>
  <cp:revision>9</cp:revision>
  <dcterms:created xsi:type="dcterms:W3CDTF">2023-12-05T23:42:08Z</dcterms:created>
  <dcterms:modified xsi:type="dcterms:W3CDTF">2023-12-06T03:07:27Z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0x010100C85AAC2F25D61348B8922E59BDF82BAD</vt:lpwstr>
  </property>
  <property fmtid="{D5CDD505-2E9C-101B-9397-08002B2CF9AE}" pid="3" name="MediaServiceImageTags">
    <vt:lpwstr/>
  </property>
</Properties>
</file>