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79" r:id="rId6"/>
    <p:sldId id="277" r:id="rId7"/>
    <p:sldId id="280" r:id="rId8"/>
    <p:sldId id="27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AD"/>
    <a:srgbClr val="00B0CA"/>
    <a:srgbClr val="DEF3FE"/>
    <a:srgbClr val="D5F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A714-9302-4F78-8284-842B920E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8720" y="2646363"/>
            <a:ext cx="6736080" cy="2387600"/>
          </a:xfrm>
        </p:spPr>
        <p:txBody>
          <a:bodyPr anchor="b" anchorCtr="0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BE79B-66B3-4535-868E-13C4FF6E6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8720" y="5126038"/>
            <a:ext cx="6736080" cy="583882"/>
          </a:xfrm>
        </p:spPr>
        <p:txBody>
          <a:bodyPr anchor="t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2576-EA73-40E8-A2F2-A62B73E3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CCD9-36E9-4809-B113-D53B5EBE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451D-CA62-47FA-92B4-ED2D8FCD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92767241-17BF-8AFF-B9BE-875195288E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1263" cy="68580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847052D-DE93-DF88-3AAA-CB2675B707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2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EE8B-A420-482C-AA8F-161CF561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69358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B40F-0903-4B7E-8BF4-FABD7BA2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B605-A5E2-4DE4-9DDB-979FC369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B41D-0106-4F2E-8CAF-6F6AA937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70209C-55AC-7EDB-1AE6-8DA0F85A8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F6086CD8-7569-EBDF-AE07-CE93B56564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2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bar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3F47F-D34D-44F8-A4C7-08591404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80783-FC5E-4A67-8104-4FB7A8D4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6090D-A3EB-4FDF-A21C-83AB4FDD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F3356-3FA1-4DEB-8E57-D4E7D5E627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906"/>
            <a:ext cx="12192000" cy="69209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8AC3570-27DB-4DE2-AF51-4C488E57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789494"/>
            <a:ext cx="10515600" cy="3921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C967CF-52DD-C426-81E5-5EACF10409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t="18038" r="4056" b="80046"/>
          <a:stretch/>
        </p:blipFill>
        <p:spPr>
          <a:xfrm>
            <a:off x="916529" y="1127557"/>
            <a:ext cx="11069826" cy="1314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91B9295-C753-E501-0DE1-970730B746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9232801-C811-253D-12D9-6846FA4763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02A15-9DC6-4F18-A8CA-822A6ECB3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9526" y="1801881"/>
            <a:ext cx="5181600" cy="4134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36924-1628-4793-A109-B217B6E4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526" y="1801881"/>
            <a:ext cx="5181600" cy="4134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B3672-26D8-4D46-B9DE-6B2D27E6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59EA9-83A3-477E-9E11-11C501E3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8C123-B7F5-4FD2-9435-71E4F724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8A5D2-D9D8-987B-E3D9-B66316B5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9F086F6D-1869-06EA-C5D3-A51C336F80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9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C94549-5071-4DBF-B0E3-39806E44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738" y="1592510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B69AF1D-5AE6-496F-9BC9-B625966C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5569" y="1600171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80CBA766-0D8C-49E1-A44D-66671B545693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1E880D-16D1-4539-9948-C2240ACC59CA}" type="datetimeFigureOut">
              <a:rPr lang="fr-FR" smtClean="0"/>
              <a:pPr/>
              <a:t>06/12/2023</a:t>
            </a:fld>
            <a:endParaRPr lang="fr-FR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5247DC72-BEB6-409B-8BDD-1A113163855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861154-064F-4AC5-84EA-549FDD985C1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DA17A-0E28-4795-BD73-A8EFAD0C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1DDBC-065E-4D49-8735-94AFFE05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239D6-49DF-40DF-A7AC-008B9C5A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A83EFD6-87FF-4AB7-8A5B-3BB13A6B5E2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3400" y="1600171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5D7CF17-D637-6F4A-F9C5-B868228036ED}"/>
              </a:ext>
            </a:extLst>
          </p:cNvPr>
          <p:cNvSpPr txBox="1">
            <a:spLocks/>
          </p:cNvSpPr>
          <p:nvPr userDrawn="1"/>
        </p:nvSpPr>
        <p:spPr>
          <a:xfrm>
            <a:off x="1025624" y="372856"/>
            <a:ext cx="10515600" cy="100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B0C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  <a:endParaRPr lang="fr-F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D7F7A6C-FDB7-FF7B-464B-09315DC9CB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06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D3B5-5147-4C75-982C-4343F93747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Divider Chapter Slide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C5762-9132-4ACE-8BCC-7261A3C0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46A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38CB-A948-465D-80D8-92EA3137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AB24-1757-4627-856C-81AC996D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7060-A99B-410E-B6C2-BDD91AFB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254DA3-BF0D-4FCF-BF4A-C8C9621AE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t="18038" r="4056" b="80046"/>
          <a:stretch/>
        </p:blipFill>
        <p:spPr>
          <a:xfrm>
            <a:off x="626875" y="1237014"/>
            <a:ext cx="11069826" cy="13141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0E9DF43-318F-41D9-8DC9-04DEED7AC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3"/>
          <a:stretch/>
        </p:blipFill>
        <p:spPr>
          <a:xfrm>
            <a:off x="1" y="0"/>
            <a:ext cx="588854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AE8A7F8-A329-CD60-1160-45B9C9132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-certificates e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D53162-33EF-4CED-99DB-E85F0CB5BB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-9564"/>
            <a:ext cx="12190095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69462-A299-40A0-81EC-EF072D29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860164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D5D13C-BD49-9C79-9B97-1396072B4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554600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C528C1-3695-4BCB-8100-2CA127858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313024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81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box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00C6B7-69E3-4CA4-A6B4-C868D0CB7DBC}"/>
              </a:ext>
            </a:extLst>
          </p:cNvPr>
          <p:cNvSpPr/>
          <p:nvPr userDrawn="1"/>
        </p:nvSpPr>
        <p:spPr>
          <a:xfrm>
            <a:off x="836611" y="457200"/>
            <a:ext cx="3935413" cy="5403850"/>
          </a:xfrm>
          <a:prstGeom prst="rect">
            <a:avLst/>
          </a:prstGeom>
          <a:solidFill>
            <a:srgbClr val="DE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845D4C9-5249-4694-9B85-C5361D6CB1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" r="25097" b="17760"/>
          <a:stretch/>
        </p:blipFill>
        <p:spPr>
          <a:xfrm>
            <a:off x="874911" y="1257300"/>
            <a:ext cx="3935413" cy="4603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AA1D0-8E90-44C4-9562-41C22EE9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B0C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141B-7A45-42CD-9FA0-FA3F57FC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96000"/>
            <a:ext cx="6172200" cy="4565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9E0FD-1890-46F8-8BC3-E9516C5E2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46A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D326A-A223-4A66-8461-449419D2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282F8-F662-4779-8227-5303B31D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3B61E-AAF7-4610-9B1C-353FB2AD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5C6FF66-E984-4E86-BEB9-13DCCC338B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3"/>
          <a:stretch/>
        </p:blipFill>
        <p:spPr>
          <a:xfrm>
            <a:off x="1" y="0"/>
            <a:ext cx="588854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23D1AAF-D0ED-CC64-94F5-6391631E0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7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r blue bottom tex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00C6-B419-416F-AF08-BBBA1949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D13B6-6CFA-43ED-A013-5603EF1DB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86444"/>
            <a:ext cx="6172200" cy="43746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95694-4689-49CA-92F4-A8F884B73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5D2E4-52AC-40C7-83DE-BB12D5C9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A3491-E6B6-4519-8AF0-E260E39E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53F7C-FA6A-46C2-A91A-51000F76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4F6D2-CD76-43F5-A681-3F113BDB5E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906"/>
            <a:ext cx="12192000" cy="692094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DF056EE-9E5A-BC7E-9A2F-1B3E227F2B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86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19846-29D1-46FA-A4B4-F5104567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294C-9B27-49AE-9128-3696CDEB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56F4-F81B-4402-9B07-9F7FD5977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CE74-D5F7-4C92-B871-71638BD58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9639-0815-4873-A2C3-3182144E7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61" r:id="rId5"/>
    <p:sldLayoutId id="2147483651" r:id="rId6"/>
    <p:sldLayoutId id="2147483654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C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A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A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A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lisp/shiny-multi-dem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stering-shiny.org/scaling-modul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8122-EE5A-ABF2-CB13-A8301986A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Shiny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86ED-6453-C4AE-D0E8-475C8BDF3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https://github.com/ellisp/shiny-multi-demo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35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B068DA-AA91-AFBC-24FB-686D6AB7B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Well-designed </a:t>
            </a:r>
            <a:r>
              <a:rPr lang="en-AU" dirty="0"/>
              <a:t>presentation of interesting data – </a:t>
            </a:r>
            <a:r>
              <a:rPr lang="en-AU" i="1" dirty="0"/>
              <a:t>substance</a:t>
            </a:r>
            <a:r>
              <a:rPr lang="en-AU" dirty="0"/>
              <a:t>, </a:t>
            </a:r>
            <a:r>
              <a:rPr lang="en-AU" i="1" dirty="0"/>
              <a:t>statistics</a:t>
            </a:r>
            <a:r>
              <a:rPr lang="en-AU" dirty="0"/>
              <a:t>, and </a:t>
            </a:r>
            <a:r>
              <a:rPr lang="en-AU" i="1" dirty="0"/>
              <a:t>design</a:t>
            </a:r>
          </a:p>
          <a:p>
            <a:r>
              <a:rPr lang="en-AU" b="1" dirty="0"/>
              <a:t>Complex ideas </a:t>
            </a:r>
            <a:r>
              <a:rPr lang="en-AU" dirty="0"/>
              <a:t>communicated with </a:t>
            </a:r>
            <a:r>
              <a:rPr lang="en-AU" i="1" dirty="0"/>
              <a:t>clarity</a:t>
            </a:r>
            <a:r>
              <a:rPr lang="en-AU" dirty="0"/>
              <a:t>, </a:t>
            </a:r>
            <a:r>
              <a:rPr lang="en-AU" i="1" dirty="0"/>
              <a:t>precision</a:t>
            </a:r>
            <a:r>
              <a:rPr lang="en-AU" dirty="0"/>
              <a:t>, and </a:t>
            </a:r>
            <a:r>
              <a:rPr lang="en-AU" i="1" dirty="0"/>
              <a:t>efficiency</a:t>
            </a:r>
          </a:p>
          <a:p>
            <a:r>
              <a:rPr lang="en-AU" b="1" dirty="0"/>
              <a:t>Greatest number of ideas </a:t>
            </a:r>
            <a:r>
              <a:rPr lang="en-AU" dirty="0"/>
              <a:t>in the </a:t>
            </a:r>
            <a:r>
              <a:rPr lang="en-AU" i="1" dirty="0"/>
              <a:t>shortest time </a:t>
            </a:r>
            <a:r>
              <a:rPr lang="en-AU" dirty="0"/>
              <a:t>with the </a:t>
            </a:r>
            <a:r>
              <a:rPr lang="en-AU" i="1" dirty="0"/>
              <a:t>least ink </a:t>
            </a:r>
            <a:r>
              <a:rPr lang="en-AU" dirty="0"/>
              <a:t>in the </a:t>
            </a:r>
            <a:r>
              <a:rPr lang="en-AU" i="1" dirty="0"/>
              <a:t>smallest space</a:t>
            </a:r>
          </a:p>
          <a:p>
            <a:r>
              <a:rPr lang="en-AU" b="1" dirty="0"/>
              <a:t>Telling the truth </a:t>
            </a:r>
            <a:r>
              <a:rPr lang="en-AU" dirty="0"/>
              <a:t>about the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2EF2D3-4346-A77F-562A-CE21A922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Broader principles to remember</a:t>
            </a:r>
          </a:p>
        </p:txBody>
      </p:sp>
    </p:spTree>
    <p:extLst>
      <p:ext uri="{BB962C8B-B14F-4D97-AF65-F5344CB8AC3E}">
        <p14:creationId xmlns:p14="http://schemas.microsoft.com/office/powerpoint/2010/main" val="198340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B41A2-B232-E88E-60FF-2A017EE7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693579"/>
            <a:ext cx="10515600" cy="471553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Put the Shiny app itself in a subfolder of the </a:t>
            </a:r>
            <a:r>
              <a:rPr lang="en-US" dirty="0" err="1"/>
              <a:t>Rstudio&amp;Git</a:t>
            </a:r>
            <a:r>
              <a:rPr lang="en-US" dirty="0"/>
              <a:t> </a:t>
            </a:r>
            <a:r>
              <a:rPr lang="en-US" dirty="0" err="1"/>
              <a:t>project&amp;repo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With `data` and `www` subfolders (and R if you have functions defined)</a:t>
            </a:r>
          </a:p>
          <a:p>
            <a:pPr lvl="1"/>
            <a:r>
              <a:rPr lang="en-US" dirty="0"/>
              <a:t>Always use </a:t>
            </a:r>
            <a:r>
              <a:rPr lang="en-US" dirty="0" err="1"/>
              <a:t>global.R</a:t>
            </a:r>
            <a:r>
              <a:rPr lang="en-US" dirty="0"/>
              <a:t>, </a:t>
            </a:r>
            <a:r>
              <a:rPr lang="en-US" dirty="0" err="1"/>
              <a:t>ui.R</a:t>
            </a:r>
            <a:r>
              <a:rPr lang="en-US" dirty="0"/>
              <a:t>, </a:t>
            </a:r>
            <a:r>
              <a:rPr lang="en-US" dirty="0" err="1"/>
              <a:t>server.R</a:t>
            </a:r>
            <a:r>
              <a:rPr lang="en-US" dirty="0"/>
              <a:t> structure for the </a:t>
            </a:r>
            <a:r>
              <a:rPr lang="en-US"/>
              <a:t>app itself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as much compute-intensive processing as possible into processing</a:t>
            </a:r>
          </a:p>
          <a:p>
            <a:pPr lvl="1"/>
            <a:r>
              <a:rPr lang="en-US" dirty="0"/>
              <a:t>Load the minimal data and packages into the app itself, in the </a:t>
            </a:r>
            <a:r>
              <a:rPr lang="en-US" dirty="0" err="1"/>
              <a:t>global.R</a:t>
            </a:r>
            <a:r>
              <a:rPr lang="en-US" dirty="0"/>
              <a:t>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Distinctive characteristics of a data web app:</a:t>
            </a:r>
          </a:p>
          <a:p>
            <a:pPr lvl="1"/>
            <a:r>
              <a:rPr lang="en-US" dirty="0"/>
              <a:t>Macro-interactivity (e.g. user chooses from drop-down)</a:t>
            </a:r>
          </a:p>
          <a:p>
            <a:pPr lvl="1"/>
            <a:r>
              <a:rPr lang="en-US" dirty="0"/>
              <a:t>Micro-interactivity (e.g. tooltips, zoom)</a:t>
            </a:r>
          </a:p>
          <a:p>
            <a:pPr lvl="1"/>
            <a:r>
              <a:rPr lang="en-US" dirty="0"/>
              <a:t>Cross-talk (click on one graphic, influence another)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Don’t forget fonts, colours, general corporate style – learn some 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Shiny can use HTML and JS, no limits – and can use the server to write arbitrary HTML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what covered in demo</a:t>
            </a:r>
          </a:p>
        </p:txBody>
      </p:sp>
    </p:spTree>
    <p:extLst>
      <p:ext uri="{BB962C8B-B14F-4D97-AF65-F5344CB8AC3E}">
        <p14:creationId xmlns:p14="http://schemas.microsoft.com/office/powerpoint/2010/main" val="350171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254395-3977-9CA7-0797-7CEDC0A7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Establish user needs, key questions level of understanding, constraints (bandwidth etc)</a:t>
            </a:r>
          </a:p>
          <a:p>
            <a:r>
              <a:rPr lang="en-AU" dirty="0"/>
              <a:t>Match to what the data can provide and establish rough scope of solution</a:t>
            </a:r>
          </a:p>
          <a:p>
            <a:r>
              <a:rPr lang="en-AU" dirty="0"/>
              <a:t>(Usually) prepare some static prototypes and iterate steps above</a:t>
            </a:r>
          </a:p>
          <a:p>
            <a:r>
              <a:rPr lang="en-AU" dirty="0"/>
              <a:t>Prepare macro-interactive working model and iterate with feedback</a:t>
            </a:r>
          </a:p>
          <a:p>
            <a:r>
              <a:rPr lang="en-AU" dirty="0"/>
              <a:t>Progressively polish, adding responsive design, styling, micro-interactivity, cross-talk , final polish – in roughly that order</a:t>
            </a:r>
          </a:p>
          <a:p>
            <a:r>
              <a:rPr lang="en-AU" dirty="0"/>
              <a:t>Always iterate with feedback – Agile not Waterfall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01D7F-A56D-541D-516B-B18D0E84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approach</a:t>
            </a:r>
          </a:p>
        </p:txBody>
      </p:sp>
    </p:spTree>
    <p:extLst>
      <p:ext uri="{BB962C8B-B14F-4D97-AF65-F5344CB8AC3E}">
        <p14:creationId xmlns:p14="http://schemas.microsoft.com/office/powerpoint/2010/main" val="324952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D4CDC6-12CF-6EE6-96D1-2B17CCC1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Functions - abstract any complex data manipulation or analysis that has to be in-app into a function and save it in the R folder</a:t>
            </a:r>
          </a:p>
          <a:p>
            <a:r>
              <a:rPr lang="en-AU" dirty="0"/>
              <a:t>Modules </a:t>
            </a:r>
            <a:r>
              <a:rPr lang="en-AU" dirty="0">
                <a:hlinkClick r:id="rId2"/>
              </a:rPr>
              <a:t>–</a:t>
            </a:r>
            <a:r>
              <a:rPr lang="en-AU" dirty="0"/>
              <a:t> for when they app is really large and complex - </a:t>
            </a:r>
            <a:r>
              <a:rPr lang="en-AU" dirty="0">
                <a:hlinkClick r:id="rId2"/>
              </a:rPr>
              <a:t>https://mastering-shiny.org/scaling-modules.html</a:t>
            </a:r>
            <a:r>
              <a:rPr lang="en-AU" dirty="0"/>
              <a:t> </a:t>
            </a:r>
          </a:p>
          <a:p>
            <a:r>
              <a:rPr lang="en-AU" dirty="0"/>
              <a:t>Generally will find </a:t>
            </a:r>
            <a:r>
              <a:rPr lang="en-AU" dirty="0" err="1"/>
              <a:t>plotly</a:t>
            </a:r>
            <a:r>
              <a:rPr lang="en-AU" dirty="0"/>
              <a:t> the easiest way to quickly develop graphics (can be a simple wrapper around ggplot2), rather than </a:t>
            </a:r>
            <a:r>
              <a:rPr lang="en-AU" dirty="0" err="1"/>
              <a:t>ggvis</a:t>
            </a:r>
            <a:endParaRPr lang="en-AU" dirty="0"/>
          </a:p>
          <a:p>
            <a:r>
              <a:rPr lang="en-AU" dirty="0"/>
              <a:t>Layout options</a:t>
            </a:r>
          </a:p>
          <a:p>
            <a:pPr lvl="1"/>
            <a:r>
              <a:rPr lang="en-AU" dirty="0"/>
              <a:t>Multiple tabs and pages</a:t>
            </a:r>
          </a:p>
          <a:p>
            <a:pPr lvl="1"/>
            <a:r>
              <a:rPr lang="en-AU" dirty="0"/>
              <a:t>Built-in layouts available </a:t>
            </a:r>
            <a:r>
              <a:rPr lang="en-AU" dirty="0" err="1"/>
              <a:t>eg</a:t>
            </a:r>
            <a:r>
              <a:rPr lang="en-AU" dirty="0"/>
              <a:t> dashboard</a:t>
            </a:r>
          </a:p>
          <a:p>
            <a:pPr lvl="1"/>
            <a:r>
              <a:rPr lang="en-AU" dirty="0"/>
              <a:t>Fundamentals of “bootstrap” approach to responsive web design</a:t>
            </a:r>
          </a:p>
          <a:p>
            <a:r>
              <a:rPr lang="en-AU" dirty="0"/>
              <a:t>Fancy widgets </a:t>
            </a:r>
            <a:r>
              <a:rPr lang="en-AU" dirty="0" err="1"/>
              <a:t>eg</a:t>
            </a:r>
            <a:r>
              <a:rPr lang="en-AU" dirty="0"/>
              <a:t> improved pickers, loading animations, etc</a:t>
            </a: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109B4A-C954-824E-81D2-39A20100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Things not covered to lookup</a:t>
            </a:r>
          </a:p>
        </p:txBody>
      </p:sp>
    </p:spTree>
    <p:extLst>
      <p:ext uri="{BB962C8B-B14F-4D97-AF65-F5344CB8AC3E}">
        <p14:creationId xmlns:p14="http://schemas.microsoft.com/office/powerpoint/2010/main" val="256700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Presentation 2023-template.potx" id="{8B16F957-289A-4534-A539-014ED1422E6D}" vid="{0CA617CC-D2F4-4DF7-A5F9-7B02FA3AE28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644aaaf-76d5-4a97-8df4-1ac44f24cfd9" xsi:nil="true"/>
    <lcf76f155ced4ddcb4097134ff3c332f xmlns="8429cdef-8c4a-4b4f-a5bd-9a657e45f834">
      <Terms xmlns="http://schemas.microsoft.com/office/infopath/2007/PartnerControls"/>
    </lcf76f155ced4ddcb4097134ff3c332f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5AAC2F25D61348B8922E59BDF82BAD" ma:contentTypeVersion="16" ma:contentTypeDescription="Create a new document." ma:contentTypeScope="" ma:versionID="fc497a70cc3de4b4baad45e0ef3fdc3b">
  <xsd:schema xmlns:xsd="http://www.w3.org/2001/XMLSchema" xmlns:xs="http://www.w3.org/2001/XMLSchema" xmlns:p="http://schemas.microsoft.com/office/2006/metadata/properties" xmlns:ns1="http://schemas.microsoft.com/sharepoint/v3" xmlns:ns2="8429cdef-8c4a-4b4f-a5bd-9a657e45f834" xmlns:ns3="fe0e20ed-f52e-4993-be80-54db2a133aca" xmlns:ns4="1644aaaf-76d5-4a97-8df4-1ac44f24cfd9" targetNamespace="http://schemas.microsoft.com/office/2006/metadata/properties" ma:root="true" ma:fieldsID="54d1022210cd15832b1e3515874fd266" ns1:_="" ns2:_="" ns3:_="" ns4:_="">
    <xsd:import namespace="http://schemas.microsoft.com/sharepoint/v3"/>
    <xsd:import namespace="8429cdef-8c4a-4b4f-a5bd-9a657e45f834"/>
    <xsd:import namespace="fe0e20ed-f52e-4993-be80-54db2a133aca"/>
    <xsd:import namespace="1644aaaf-76d5-4a97-8df4-1ac44f24cf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9cdef-8c4a-4b4f-a5bd-9a657e45f8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e002d73-fcbf-44f2-bb02-7941846832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e20ed-f52e-4993-be80-54db2a133a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44aaaf-76d5-4a97-8df4-1ac44f24cfd9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ae2f09f5-5f26-4fce-975f-9860d26050a3}" ma:internalName="TaxCatchAll" ma:showField="CatchAllData" ma:web="1644aaaf-76d5-4a97-8df4-1ac44f24cf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D86592-F64F-4784-9AC1-23AEE8436E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A39C41-8802-4B40-BC66-25A6D9B1EFAE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286ae341-454f-41ed-96c8-9fa7238e7bf6"/>
    <ds:schemaRef ds:uri="http://schemas.openxmlformats.org/package/2006/metadata/core-properties"/>
    <ds:schemaRef ds:uri="514aaa0c-ce47-45ed-9aa6-2a303c2a9fad"/>
    <ds:schemaRef ds:uri="http://purl.org/dc/terms/"/>
    <ds:schemaRef ds:uri="1644aaaf-76d5-4a97-8df4-1ac44f24cfd9"/>
    <ds:schemaRef ds:uri="8429cdef-8c4a-4b4f-a5bd-9a657e45f834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5508E41-647C-4FB4-9A86-C768FA85A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429cdef-8c4a-4b4f-a5bd-9a657e45f834"/>
    <ds:schemaRef ds:uri="fe0e20ed-f52e-4993-be80-54db2a133aca"/>
    <ds:schemaRef ds:uri="1644aaaf-76d5-4a97-8df4-1ac44f24cf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SPC 2023-template</Template>
  <TotalTime>42</TotalTime>
  <Words>397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Building a Shiny app</vt:lpstr>
      <vt:lpstr>Broader principles to remember</vt:lpstr>
      <vt:lpstr>Summary of what covered in demo</vt:lpstr>
      <vt:lpstr>An approach</vt:lpstr>
      <vt:lpstr>Things not covered to lookup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Shiny app</dc:title>
  <dc:creator>Peter Ellis</dc:creator>
  <cp:lastModifiedBy>Peter Ellis</cp:lastModifiedBy>
  <cp:revision>6</cp:revision>
  <dcterms:created xsi:type="dcterms:W3CDTF">2023-12-05T23:42:08Z</dcterms:created>
  <dcterms:modified xsi:type="dcterms:W3CDTF">2023-12-06T01:39:13Z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0x010100C85AAC2F25D61348B8922E59BDF82BAD</vt:lpwstr>
  </property>
  <property fmtid="{D5CDD505-2E9C-101B-9397-08002B2CF9AE}" pid="3" name="MediaServiceImageTags">
    <vt:lpwstr/>
  </property>
</Properties>
</file>