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7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57" r:id="rId14"/>
    <p:sldId id="290" r:id="rId15"/>
    <p:sldId id="259" r:id="rId16"/>
    <p:sldId id="261" r:id="rId17"/>
    <p:sldId id="285" r:id="rId18"/>
    <p:sldId id="284" r:id="rId19"/>
    <p:sldId id="289" r:id="rId20"/>
    <p:sldId id="283" r:id="rId21"/>
    <p:sldId id="267" r:id="rId22"/>
    <p:sldId id="268" r:id="rId23"/>
    <p:sldId id="287" r:id="rId24"/>
    <p:sldId id="286" r:id="rId25"/>
    <p:sldId id="269" r:id="rId26"/>
    <p:sldId id="270" r:id="rId27"/>
    <p:sldId id="288" r:id="rId28"/>
  </p:sldIdLst>
  <p:sldSz cx="9144000" cy="5143500" type="screen16x9"/>
  <p:notesSz cx="6858000" cy="9144000"/>
  <p:defaultTextStyle>
    <a:defPPr>
      <a:defRPr lang="en-US"/>
    </a:defPPr>
    <a:lvl1pPr marL="0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66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597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63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28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1511" autoAdjust="0"/>
  </p:normalViewPr>
  <p:slideViewPr>
    <p:cSldViewPr>
      <p:cViewPr>
        <p:scale>
          <a:sx n="110" d="100"/>
          <a:sy n="110" d="100"/>
        </p:scale>
        <p:origin x="-24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F24B8-E6A7-41AE-B0A3-DBCD15A215B3}" type="datetimeFigureOut">
              <a:rPr lang="en-AU" smtClean="0"/>
              <a:t>13/10/2014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B47DA-AB25-437F-9597-EC34B5EABD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21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6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32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97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63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64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A2469CE-7208-4ACD-8399-B810A252E02D}" type="datetime1">
              <a:rPr lang="en-AU" smtClean="0"/>
              <a:pPr/>
              <a:t>13/10/2014</a:t>
            </a:fld>
            <a:endParaRPr lang="en-AU" smtClean="0"/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AU" smtClean="0"/>
              <a:t>Prognostic biomarkers in melanoma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54806A4-BF88-4035-9250-EB8AB394ABA3}" type="slidenum">
              <a:rPr lang="en-AU" smtClean="0"/>
              <a:pPr/>
              <a:t>26</a:t>
            </a:fld>
            <a:endParaRPr lang="en-A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14292" indent="-214292">
              <a:buFont typeface="Arial" pitchFamily="34" charset="0"/>
              <a:buChar char="•"/>
            </a:pPr>
            <a:r>
              <a:rPr lang="en-AU" sz="900" dirty="0" smtClean="0"/>
              <a:t>Improve inference in experiments with limited replication using prior biological knowledge.</a:t>
            </a:r>
          </a:p>
          <a:p>
            <a:pPr marL="214292" indent="-214292">
              <a:buFont typeface="Arial" pitchFamily="34" charset="0"/>
              <a:buChar char="•"/>
            </a:pPr>
            <a:r>
              <a:rPr lang="en-AU" sz="900" dirty="0" smtClean="0"/>
              <a:t>Produce results which are biologically more interpretable.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B47DA-AB25-437F-9597-EC34B5EABD1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24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87BB1-BFB1-42D8-8273-22209E937433}" type="slidenum">
              <a:rPr lang="en-AU" smtClean="0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329934"/>
            <a:ext cx="4321176" cy="340161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9" y="1329934"/>
            <a:ext cx="4270375" cy="340161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951317"/>
            <a:ext cx="8662988" cy="364343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43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4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3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7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7" indent="0">
              <a:buNone/>
              <a:defRPr sz="700"/>
            </a:lvl4pPr>
            <a:lvl5pPr marL="1371463" indent="0">
              <a:buNone/>
              <a:defRPr sz="700"/>
            </a:lvl5pPr>
            <a:lvl6pPr marL="1714328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7" indent="0">
              <a:buNone/>
              <a:defRPr sz="1500"/>
            </a:lvl4pPr>
            <a:lvl5pPr marL="1371463" indent="0">
              <a:buNone/>
              <a:defRPr sz="1500"/>
            </a:lvl5pPr>
            <a:lvl6pPr marL="1714328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7" indent="0">
              <a:buNone/>
              <a:defRPr sz="700"/>
            </a:lvl4pPr>
            <a:lvl5pPr marL="1371463" indent="0">
              <a:buNone/>
              <a:defRPr sz="700"/>
            </a:lvl5pPr>
            <a:lvl6pPr marL="1714328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73" tIns="34286" rIns="68573" bIns="342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73" tIns="34286" rIns="68573" bIns="3428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7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0" indent="-257150" algn="l" defTabSz="6857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57" indent="-214292" algn="l" defTabSz="6857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3" algn="l" defTabSz="6857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3" algn="l" defTabSz="6857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7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3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8" indent="-171433" algn="l" defTabSz="6857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lispatrick.com/r-packages" TargetMode="External"/><Relationship Id="rId2" Type="http://schemas.openxmlformats.org/officeDocument/2006/relationships/hyperlink" Target="http://www.ellispatrick.com/presenta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028103" y="331437"/>
            <a:ext cx="5144170" cy="1102519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joint ranking of </a:t>
            </a:r>
            <a:br>
              <a:rPr lang="en-AU" dirty="0" smtClean="0"/>
            </a:br>
            <a:r>
              <a:rPr lang="en-AU" dirty="0" smtClean="0"/>
              <a:t>micro-RNAs and pathways</a:t>
            </a:r>
            <a:endParaRPr lang="en-AU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629" y="2445986"/>
            <a:ext cx="5715744" cy="1028700"/>
          </a:xfrm>
          <a:prstGeom prst="rect">
            <a:avLst/>
          </a:prstGeom>
        </p:spPr>
        <p:txBody>
          <a:bodyPr vert="horz" lIns="68573" tIns="34286" rIns="68573" bIns="34286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Ellis Patrick, Michael Buckley, Samuel </a:t>
            </a:r>
            <a:r>
              <a:rPr lang="en-AU" dirty="0" smtClean="0"/>
              <a:t>Mueller, </a:t>
            </a:r>
            <a:r>
              <a:rPr lang="en-AU" dirty="0" smtClean="0"/>
              <a:t>Dave M. Lin and Jean Yang</a:t>
            </a:r>
            <a:br>
              <a:rPr lang="en-AU" dirty="0" smtClean="0"/>
            </a:br>
            <a:endParaRPr lang="en-AU" dirty="0" smtClean="0"/>
          </a:p>
        </p:txBody>
      </p:sp>
      <p:sp>
        <p:nvSpPr>
          <p:cNvPr id="17" name="AutoShape 2" descr="data:image/jpeg;base64,/9j/4AAQSkZJRgABAQAAAQABAAD/2wCEAAkGBxISEhQUEBQTFBQWFxQXFhcVGBcUGRcYFRkWFxoYGBcbHzQiGBwlHhYYITMhJS0rOi8uGB8zODMsNygtLiwBCgoKDg0OGxAQGywkICU0LDIsLDgsLCwsLywsLiwsNCwsLCwsLCwsLCwsLCwsLCwsLCwtLCwsLCwsLCwsLCwsLP/AABEIAHkBAgMBEQACEQEDEQH/xAAbAAEAAgMBAQAAAAAAAAAAAAAABQYBBAcDAv/EAEgQAAEDAgQDBAYGBgUNAAAAAAEAAgMEEQUSITEGEyJBUWFxBxQyQoGRIzNScnOyNDVigrHBJKHR0uEVJSY2Q1RjdJKUwsPw/8QAGgEBAAMBAQEAAAAAAAAAAAAAAAIDBAEFBv/EAD4RAAIBAgQCBwUGBAUFAAAAAAABAgMRBBIhMQVBEzJRYXGBsSKRocHRFCMzQuHwNFJy8WJjgpKiBhUWQ1P/2gAMAwEAAhEDEQA/AO4oAgCAIAgCAIAgCAIAgCAIAgCAIAgCAIAgCAIAgCAIAgCAIAgCAIAgCAIAgCAIAgCAIAgCAIAgCAIAgCAIAgCAIAgCAIAgCAIAgCAIAgCAIAgCAIAgCAIAgMXQC6AXXALroAQGUAQBAEAQBAEAQBAEAQBAEAQBAEAQBAEAQBAEAQBAEBgrjBBux1ziWxR3Ivue5eG+LznLJRp3fj+/U9BYKMVmqSsRVdxW2O4lqaeMjdrSJHDws29ipKXEKnWcY/vzNVPh+bWFOUvgve7ehBVXpAphtLUyfcaIx83FHhqj69aT8LI2Q4TVf5IrxbfoR8vHuulJUO8XzOHxsI1z7DRe8pv/AFGiPC/8yK8I/VngPSG3/dXfCpd/cT7BQ/xf7mT/AO0z/wDp/wAF9Tcg4+jt1xVcY72vDxr29QCfYo/lqTXncpnwuf5ZQflb6ktR8b07vZq3MP8AxmFo+eoXOhxUepWv4ozVOGVVvSv4O/0J6jx6R4zRuhnaNzG4Ot55TcfELjxXEKOs4qS7V+n0MM8JTTs7xff+v1JbC8T51+nKRbtvut2Bx6xV9LNGPEYfoba3uSC9AzhAEAQBAEAQBAEAQBAEAQBAEAQBAEAQBAEAQBAYQHPMa/Rqv8GT+IXyXDf4mXg/U+ko/iUv6kcqoqN8rwyFhc83s0bmwuvc2Po6lSNOOabsi2cH4C1tY6KrAEgiDo2Gxu5wvex95o1se1Rk9NDy8finLD56O17Nk8cSd6ryC55my3vm1vsBa3sl/wBHlv36qHeYehXT9Kkst+zT921ua2M4VTRTy8pjRLlisXxPlia7qz6NFg8jKfimZ2LKGIrTpRzP2bvaSUu7fluaeIzyywmGaduU2+rpp9gBYWAA7O0LqaRbShCnPPCGvfOPzICu4cLIXTRScxjC0PvG+Jzc22jx1fBTUrm6njVKoqco2b21T9D39Ho/prfwp/yFcqdSX9MvQjxX+HfjH1Ot8L7yeTf5rz+Bbz8vmfMcQ5eZYV9GeYeZnZcjM243Fxoljl0GztOzmnyIKWO3Bmb9oab6jRDl0ZZK0+yQbb2IO6WO3AlbrqNN9dvNBcNladiD5G6Axz2/ab8wljl0ZEzdSHCw31Gnmljtz5dUsG7mjzIHiu2Zy6PrnNvbML91wuWFzEkzW+05ovtcgXRK4uHTsG7mjzIQ7cx6yz7bfmF2zFz65rdNRrtrv5Lhy4kla32iB5kBFqduHStG5A8zZFqLmWPBFwQR3jVAfSAIAgCAIDCA55jX6NV/gy/xC+T4Z/Ey8H6n0lH8Sl/UjleH1j4ZGyx2D2G7SQHAXFtivbZ9FVpRqwcJbMv+A4qayIPmpnzyxuyGWEtZIMw0OhBANyLjZVyVtjwsVQWHnlhUUU1ez1XzN2ow+GC89XNJG3Pdsedj3l9ti5rbk21s3be5JuuX5FUatSt91Rim7auzSt5v4vw2PnBuM2OicKelqHmMZnNDg86m1yScz9dNiUcbbs7iOGyjNOpOKv5fojbxLGn07YpqidwkdZ3qoAbdp0ygEZi8EjUkeQXLXKaWHjVcqdOOi/P8+y3kePEE0VXSyOqm1FNyi7IyRwiMjsmYdJ9sf4rq0ZZhYzw9dRpOM77ta2V/gUz0d/prfwpvyFTqdSfhL0PX4p/DPxj6nW+F95PJv815/At5+XzPmOIcvMsK+jPMKvxLhsPMpnGOMufVMLyWgl12u3J3Gg+Stg3ZlU0ro+aijbFX04gjiBFPUEA9NryRHSwPaT8yl24O4aSmrd5D4tADFi5eyPNnh21H1UR3I7ypp9XzIPaRbsJgyOlvHDGbssIu1mXRztBrmMg27FTJl0SGwd0TIcQByNyz1OcEAWBaHC47iDf4qcr3iyCtZpnhUUUjJYpqZv0sVLEXRCzRMwuOeMj7Vh0nsPgSuppqz7TjVndGvAYZW0EkbW5X1s7hdoB1E+4I0IsPiPBds1ddxy6dn3nq+ARTz0LWgNq3CWPpFhG7SpGg7MpIvsZWrmrWbsOtWeVczNdQsNbUgQ07milpb8yzQ1vMnDiNNLNB1uNgifsLzD678jQx6NvPrAGRhj3UbTPuYMzTaUWF97dVxYkE6KUNl5nJLVkhxDAI5ZZ3COphyxNnjd9bDl1D4j45g4t0vuD2KMHdW2Z2as7m7hlDDJWV2eNjrSU7tWg68gakfE/NRk2oolFJyZ4cH4PTyUt3RRk82tb7I9kzytse8WA+SlUlJS9xGlGLj7z74WofpJGSZXiieYIDbqDXNZJdx+0Gvay/7JPauVHz7TsI8uw9oIWy11U2pa12RsPJa8AjluZd7mg6avzAnwC47qKsNHJ3K/DHnlpAGskjFbWMg5modE2CU2uQSWh2YD7oVnJ+C9UQa1Xi/Rl5weDJE1pYyM6ksZ7Ic4lxt4XJKoluXx2N1cOhAEAQBAYKA5/icLnwVTGNLnOikAa0XJNxoAN18nwxP7TJdz9T6KE4wnTlJ2SaOf0vBeISezTSD7+WP8xXvKnPsPanxPCQ3qLyu/QtOA8LYxTNLYjA1jrlzHuzAki1zlF7/FS+zye55mJ4hw+s7zzXXNK3zILHeGX0xa2urYmF93NDudLmy2aToN7WF1bDBzl1Tkv+oMHS2g17kYwbEGUtxT4lA0E3IMEpBNrblt7KT4fVetjJX45gK9ukg/eb8vo9rpwJBLDKHAFri94u06i127aql4eSPQpccwiVoxaXgjYxzh7GpYxHK2OVgykCMxi2TYi9lDoJLkcw2N4dTnng2n335mpwbgFXBVh01PLG0RzAuLenVh94aKurFqnNtcpehbxDF0KuHy05pu608zpXCw1k/d/mvP4Euv5fM8HiH5SfK+iPMILibFaGDIawsLr3jbYveT3sYNT5qcISl1SE5RW5GwcY4fJPHo9tQ5zYmCSJ8b+s20zD2b7qTozs+wj0sboziHEOFRyPimsHvdZ7TDITI4Gw93r100ukadRq6DnBOzJvDJqflGaFpawgknI5riGX90jNprpbtUHmvZk1ltdERFjuGTztaBmnOW2aCUO1PSXXZoO4lSyTS7iGeDZip4yw2OUmR5ZLbLcxShxAJFh0ai4Oy6qU2tNg6sE9dzyHFuEPLA6WJuVxcwyMfGA5xuSHOaACSd06KoOkgWe8ZtKMrrNOV4s7pNicpG4Nht4KvXYs03K/SYzhlVPyxkdO9ty2SN8bnNA262i+hOnmrHGcVfkV5oSdickoYGiRxjZZzTzOm+ZoGxHvadiru9NSyyICkxjDJZWsY28t4wAYJQR9jNdlmgdhKscZpXK80G7H3WcUYbTSvEjuXI4lryYpRnI09rL179l1xUpyWgdSEXqeVLxlhkTSInFo1NmwzC53+xuu9FN6jpIrQ2YuIqKGBlUQYmVDeZmEb3E6DV5YDbS2650cm8p3PFLMelDjFDXkCP6awcQXRSBtgQDZ7m28LXSUJQEZRmfONYzQU72NqRldHlLDyZHNZm0GVzW2BO1gkYTlsJSjHcm8PrGTRtkjvlde2ZrmHQkatcARt2qDVtCad1c2Vw6EAQBAEBgoCvYbHlqnj739ev8ANfOYKn0fEJx8fkeniJZsMn4FiX0Z5gQHKfS7C19bQNeQGlsgNw5wN3x9PTrr3qyU5ww85QTbXY0rab6lTjGdWMZbMgOMcBpoqfOyzXNDWNJzO0BJtp7x2zHuXicH4lia2Iyz1Tu3stdN78u5G3H4SjTpZo6NaL99vedi4b/RKf8ABi/KF7M+szLDZEmokjWxD6qT7jv4FZ8W/uJ+D9CykvvI+KI3hiOzHu73W+Q/xXl8DhanKfa/Q18Ql7aRNFe4YDlNVikdNj8j67pY6NrYXu9lgIFj4C+YX7FrUXKisplclGr7R0DFcJjquQ/MPopY5mOaA6+Q3yg9x8FmjJxujRKOYivSHw167T5otKmH6SFw0Nxrkv42HxAU6NTJLXYhVp5lpuaXDfHbJMPknnuJqcZZY9nOfs3K3vebC3fcdilOjadlsyMKt4Xe5L8G4VJGx89TrU1LuZL+wLdETf2WjTzuoVJX0WyJ0421e7KjxkP9IMO+4z806vp/gyKan4yOi1uHQzMLJY2PYRYhzQQsqk1saXFM5xgcz8JxQUBc51JUWdDmN8jnXAAP3mlpHi0rTJdLTz81uZovo6mXkzHpHwiafEGupSRPDSiZgG7iyV2gPfbbv2SjNKFntcVoNyuty38DcUNr6cP9mVnTKzazh2gdx3HxHYqatPJKxdTqZ0eeC/rPEPu0v5CkuohHrsrnpU/TML/G/wDOJW4fqyKq/WiX/FKqKGNz5nBkejS622chg2HaXAfFZ4pt6F7aW55UOExRUzaYAuiazl2f1Ettax79F1yblmCikspQOG6h2EV7qCYn1Wc5qZ7tmuPu37Nek+Nj2rRNdLDOt0Z4fdyyvZk/L/nCuy70lE4F3dLU20b4tjvf73kqupDvZb1pdyLgFUWmUAQBAEAQBAQGOU30gIJaJWPjLhcFpcCAbjY6j5Lx8Sugx1OtyejNlP7zDzp81qjimET4jPK6E1NSx7cwcS5xDXt0s7XTY6r38diqOFp55JPu5+XaeTh6VWvPKmzd4mFbSkEVVS5jjocz7NGmjnX9om/wCycM4jTxaacUpL4+C7Ei/GYWdBrW6ZZKXA6eaGCWpdNLIWkhzqiYFvU4dOVht7I7vJa4zbjbS3NWRTlV1ffzMM4Tpryid0sjWSGGMGR8YEcbWPAORhzm8h1PckVGDvFJN67c3p8iUry0k+4g+Mny0skcdJNUtaWRFrOdI/2g7RtwDbpH9inCSu3Paz1tb4lc07LKbFRhle2EyCsqS4ZnZQX5i2wyty30de9149PjlKdfo8is9L30vfV37Ow3z4dUjTzZnf5Hp6OKuplNRJNNM9jGCMB7iRnkO1j2gNPzWrjlSNPCPLa8tPeU8NUp17t6I6/h1Pkja3ttr5ndU4Kh0NCMOfPxL69TPUcjbWoqITiLhylr2ZKhocW+y5ps9hPcRt5HRThOUNiE4Ke5zmoZW4BLGWyGehe6xafd7xb3HW1BGh2K0rJWW1mZnmota3R16J4c0EbEAjyOqxmw5TV4XEOI2MDeh7WzubrlMga8hxHm0Ot36rWpPoDK4rprHWAshqOY8Zf6wYd9xn5p1rp/gyMtT8aJ05ZDUcr45HrGN0EMWrouW99vdAfzDf8AdZf94LXS9mk2zJVWaqki1yfrlv8AyX/uKo/9fmX/AJytcW0MmFVjcRpWkwSENqoxt1H2rdl9wex3gSrqbVSOSW/IqqJ05Z47cyf4VrWT19bLE4OY+Okc0jtBjPyVVRNRSfeWQacm0QPpbizVWGtJIzSkXabEXfGLg9h8Vbh3aMivEK8okvxBwQXwkQTVL5M0RDZp3OYQ2RrjmBGugNvGyrhVs9Sc6V1oXZuypLijemKjY7D3SkdcT43RuGhaXPa0/MFX4ZvPbtKMQlkv2E7wRSMioacMFg6Nr3dpc+QZnOJ7SSSVXUd5sspq0UTqgTCAIAgCAIAgNbEKUSMLdu0HuI2KzYvDqvSdN+XcyylUdOakjlHEfDtZ656zh8WeSQOErbtAjlAF3nM4Ahw1HZe67halPHYXosRo4tKS56fXtRXXhPD1s9JXT2I7H+F8YqnAvpLBpOUCWEWBtcG0muovffVaMBhMPg4tQlq9/Fc/cU4qtWrtXWwrsXr6IQwVNHGHFrhEDLI5zgHX/wBnLqbu7dStkYU8t82i3eiXoUuc07ZTxquMqloLn0rLPPPuXTADOGs9xwt9Xs65UYSozeWMrtacvh7zsuljq49/M+sX4fxau5cvqYa0sjyFkzLZADl0fLe/VvupxdKErt/D9+7YjJVJLq/H9+/c3KzC8bMBY6k6eoHK+InJlAaG5ZM2YEE37V5dPheEhXVVSd9Pfdtu22vZyNksZiHTyNf29S5cD8OiniZFvkPMlduHTOAuPJoAHwWSvNY7GX/JT92b9DTSh9moW/NL0LuF6RnMFAUYOxCmrKyWKk58EsjDYPayQ5Y2jMzMbObpaxsbq/2JRSb1KfbUn2GnjVHXYs6OGSmdR0rXtfI6RzHSPy+61rTp5rsXCmm07sjJSqO2yOhsaGtAaNALAeWwWc0HNaigxB2LMr/UJMjYsmTnU2Ymzxe/MtbqWpOCp5L+pman0mbL6HSY3ktBILSQCQbGx7rjRZTSc14iw7EJsTp6yOhfkpwG5TNTgvs6Q3HXoCHjdaoSgqbi3uZZqbqKSWxP1WLYs9uWCgZE4+/NPE5rfHKwku8lUo01vItcpvZHpwhwj6o6SeokM9XL7cp0AB91o7B4/wAAEqVc1ktEKdLLdvVmo91b/lAVIoZeWITB9bT3P0hdntn2sdt132cmW5y8s97FurKRk0bo5WhzHtLXNOxB3CqTs7otaurMp3o/4WkoJ6xhBMTjGYnm3U3q0PiNira1RTSKaVNwbNHjrDa6qqaZ8NG8sppS7MZYBzAHMPSC+49ntCnRlCMXd7kaqlKSstiwOxzELfqyX/uKb++q8kP5vUszy/l9CQ4TinbSRCrzCbqzhzg8i7nEAuBIOhChO2bQnC+XUhPSVSVVTTPpqamdJn5Z5meJjWljw4gh7gTo3s71ZQcYyzNldZSlHKkS3CJnFPHFPA+B0TI2dT4358rbEjI42GnaoVLXunuSp3tZonFAsCAIAgCAIAgCAjq2nc13Ni9oaOb9sf2rzsTQnGfT0etzX8y+q5GilUi10dTbk+w96OuZKLtOva06EeYV+GxdPERvHfs5ohVoypuz95zH0vzNZW0DnhpaGyE5s3TZ8ZzdJBJFlucJzw9SMG7tcre7XtMcpxjVjKWxA8YcQ081PkZZznBrwHBwsDcbtPtDfKV43COF4mhiM09Em09u7t5cro3cQxlKpSyR1vZ/vvOxcOH+iU/4MX5QvWqP2m2ZobI+amtMh5cH7z+xo8O8ryK+LlXl0OG85cl+ptp0VTXSVPJdpv0lM2Noa3Yf1+K9ChQjRgoR2M9SbnLMz3VxAIDFkAsgMoDFkAsgMoDFkAsgFkBlAYsgFkAsgMoDFkAsgMoAgCAIAgCAIAgMWQEdX4WHnMw5H940v52Xm4rh0arzweWXb9TTRxLgsstUVrHsIE2UV1OyfJcNccwIBtez2EEbBYft/EcJpNXXbb6F7w2Fr7aELBwph4PTSBx7nSTPH/Tm1+K7/wCRYqfswir+bIrhNCOrbLhTYfNIGteeXGAAGNAboNgGjb4pHD43FO9eWWPZ/b5knUoUdKauyapaZsbcrBYf/br2aFCnRhkgrIxVKkpu8me6uIBAEAQBAEAQBAEAQBAEAQBAEAQBAEAQBAEAQBAEAQBAEAQBAYIXAfDIgNgB5BRjTjHVJLyOuTe7PRTOBAEAQBAEAQBAEAQBAEAQBAEAQBAEAQBAEAQBAEAQBAEAQBAEAQBAEAQBAEAQBAEAQBAEAQBAEAQBAEAQBAEAQBAEAQBAEAQBAEAQBAEAQBAEAQBAEAQBAEAQBAEAQBAEAQBAEAQBAEAQBAEAQBAEAQBAEAQBAEAQBAEAQBAEAQBAEAQBAEAQBAEAQBAEAQBAEAQBAEAQBAEAQH/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8" name="AutoShape 4" descr="data:image/jpeg;base64,/9j/4AAQSkZJRgABAQAAAQABAAD/2wCEAAkGBxISEhQUEBQTFBQWFxQXFhcVGBcUGRcYFRkWFxoYGBcbHzQiGBwlHhYYITMhJS0rOi8uGB8zODMsNygtLiwBCgoKDg0OGxAQGywkICU0LDIsLDgsLCwsLywsLiwsNCwsLCwsLCwsLCwsLCwsLCwsLCwtLCwsLCwsLCwsLCwsLP/AABEIAHkBAgMBEQACEQEDEQH/xAAbAAEAAgMBAQAAAAAAAAAAAAAABQYBBAcDAv/EAEgQAAEDAgQDBAYGBgUNAAAAAAEAAgMEEQUSITEGEyJBUWFxBxQyQoGRIzNScnOyNDVigrHBJKHR0uEVJSY2Q1RjdJKUwsPw/8QAGgEBAAMBAQEAAAAAAAAAAAAAAAIDBAEFBv/EAD4RAAIBAgQCBwUGBAUFAAAAAAABAgMRBBIhMQVBEzJRYXGBsSKRocHRFCMzQuHwNFJy8WJjgpKiBhUWQ1P/2gAMAwEAAhEDEQA/AO4oAgCAIAgCAIAgCAIAgCAIAgCAIAgCAIAgCAIAgCAIAgCAIAgCAIAgCAIAgCAIAgCAIAgCAIAgCAIAgCAIAgCAIAgCAIAgCAIAgCAIAgCAIAgCAIAgCAIAgMXQC6AXXALroAQGUAQBAEAQBAEAQBAEAQBAEAQBAEAQBAEAQBAEAQBAEBgrjBBux1ziWxR3Ivue5eG+LznLJRp3fj+/U9BYKMVmqSsRVdxW2O4lqaeMjdrSJHDws29ipKXEKnWcY/vzNVPh+bWFOUvgve7ehBVXpAphtLUyfcaIx83FHhqj69aT8LI2Q4TVf5IrxbfoR8vHuulJUO8XzOHxsI1z7DRe8pv/AFGiPC/8yK8I/VngPSG3/dXfCpd/cT7BQ/xf7mT/AO0z/wDp/wAF9Tcg4+jt1xVcY72vDxr29QCfYo/lqTXncpnwuf5ZQflb6ktR8b07vZq3MP8AxmFo+eoXOhxUepWv4ozVOGVVvSv4O/0J6jx6R4zRuhnaNzG4Ot55TcfELjxXEKOs4qS7V+n0MM8JTTs7xff+v1JbC8T51+nKRbtvut2Bx6xV9LNGPEYfoba3uSC9AzhAEAQBAEAQBAEAQBAEAQBAEAQBAEAQBAEAQBAYQHPMa/Rqv8GT+IXyXDf4mXg/U+ko/iUv6kcqoqN8rwyFhc83s0bmwuvc2Po6lSNOOabsi2cH4C1tY6KrAEgiDo2Gxu5wvex95o1se1Rk9NDy8finLD56O17Nk8cSd6ryC55my3vm1vsBa3sl/wBHlv36qHeYehXT9Kkst+zT921ua2M4VTRTy8pjRLlisXxPlia7qz6NFg8jKfimZ2LKGIrTpRzP2bvaSUu7fluaeIzyywmGaduU2+rpp9gBYWAA7O0LqaRbShCnPPCGvfOPzICu4cLIXTRScxjC0PvG+Jzc22jx1fBTUrm6njVKoqco2b21T9D39Ho/prfwp/yFcqdSX9MvQjxX+HfjH1Ot8L7yeTf5rz+Bbz8vmfMcQ5eZYV9GeYeZnZcjM243Fxoljl0GztOzmnyIKWO3Bmb9oab6jRDl0ZZK0+yQbb2IO6WO3AlbrqNN9dvNBcNladiD5G6Axz2/ab8wljl0ZEzdSHCw31Gnmljtz5dUsG7mjzIHiu2Zy6PrnNvbML91wuWFzEkzW+05ovtcgXRK4uHTsG7mjzIQ7cx6yz7bfmF2zFz65rdNRrtrv5Lhy4kla32iB5kBFqduHStG5A8zZFqLmWPBFwQR3jVAfSAIAgCAIDCA55jX6NV/gy/xC+T4Z/Ey8H6n0lH8Sl/UjleH1j4ZGyx2D2G7SQHAXFtivbZ9FVpRqwcJbMv+A4qayIPmpnzyxuyGWEtZIMw0OhBANyLjZVyVtjwsVQWHnlhUUU1ez1XzN2ow+GC89XNJG3Pdsedj3l9ti5rbk21s3be5JuuX5FUatSt91Rim7auzSt5v4vw2PnBuM2OicKelqHmMZnNDg86m1yScz9dNiUcbbs7iOGyjNOpOKv5fojbxLGn07YpqidwkdZ3qoAbdp0ygEZi8EjUkeQXLXKaWHjVcqdOOi/P8+y3kePEE0VXSyOqm1FNyi7IyRwiMjsmYdJ9sf4rq0ZZhYzw9dRpOM77ta2V/gUz0d/prfwpvyFTqdSfhL0PX4p/DPxj6nW+F95PJv815/At5+XzPmOIcvMsK+jPMKvxLhsPMpnGOMufVMLyWgl12u3J3Gg+Stg3ZlU0ro+aijbFX04gjiBFPUEA9NryRHSwPaT8yl24O4aSmrd5D4tADFi5eyPNnh21H1UR3I7ypp9XzIPaRbsJgyOlvHDGbssIu1mXRztBrmMg27FTJl0SGwd0TIcQByNyz1OcEAWBaHC47iDf4qcr3iyCtZpnhUUUjJYpqZv0sVLEXRCzRMwuOeMj7Vh0nsPgSuppqz7TjVndGvAYZW0EkbW5X1s7hdoB1E+4I0IsPiPBds1ddxy6dn3nq+ARTz0LWgNq3CWPpFhG7SpGg7MpIvsZWrmrWbsOtWeVczNdQsNbUgQ07milpb8yzQ1vMnDiNNLNB1uNgifsLzD678jQx6NvPrAGRhj3UbTPuYMzTaUWF97dVxYkE6KUNl5nJLVkhxDAI5ZZ3COphyxNnjd9bDl1D4j45g4t0vuD2KMHdW2Z2as7m7hlDDJWV2eNjrSU7tWg68gakfE/NRk2oolFJyZ4cH4PTyUt3RRk82tb7I9kzytse8WA+SlUlJS9xGlGLj7z74WofpJGSZXiieYIDbqDXNZJdx+0Gvay/7JPauVHz7TsI8uw9oIWy11U2pa12RsPJa8AjluZd7mg6avzAnwC47qKsNHJ3K/DHnlpAGskjFbWMg5modE2CU2uQSWh2YD7oVnJ+C9UQa1Xi/Rl5weDJE1pYyM6ksZ7Ic4lxt4XJKoluXx2N1cOhAEAQBAYKA5/icLnwVTGNLnOikAa0XJNxoAN18nwxP7TJdz9T6KE4wnTlJ2SaOf0vBeISezTSD7+WP8xXvKnPsPanxPCQ3qLyu/QtOA8LYxTNLYjA1jrlzHuzAki1zlF7/FS+zye55mJ4hw+s7zzXXNK3zILHeGX0xa2urYmF93NDudLmy2aToN7WF1bDBzl1Tkv+oMHS2g17kYwbEGUtxT4lA0E3IMEpBNrblt7KT4fVetjJX45gK9ukg/eb8vo9rpwJBLDKHAFri94u06i127aql4eSPQpccwiVoxaXgjYxzh7GpYxHK2OVgykCMxi2TYi9lDoJLkcw2N4dTnng2n335mpwbgFXBVh01PLG0RzAuLenVh94aKurFqnNtcpehbxDF0KuHy05pu608zpXCw1k/d/mvP4Euv5fM8HiH5SfK+iPMILibFaGDIawsLr3jbYveT3sYNT5qcISl1SE5RW5GwcY4fJPHo9tQ5zYmCSJ8b+s20zD2b7qTozs+wj0sboziHEOFRyPimsHvdZ7TDITI4Gw93r100ukadRq6DnBOzJvDJqflGaFpawgknI5riGX90jNprpbtUHmvZk1ltdERFjuGTztaBmnOW2aCUO1PSXXZoO4lSyTS7iGeDZip4yw2OUmR5ZLbLcxShxAJFh0ai4Oy6qU2tNg6sE9dzyHFuEPLA6WJuVxcwyMfGA5xuSHOaACSd06KoOkgWe8ZtKMrrNOV4s7pNicpG4Nht4KvXYs03K/SYzhlVPyxkdO9ty2SN8bnNA262i+hOnmrHGcVfkV5oSdickoYGiRxjZZzTzOm+ZoGxHvadiru9NSyyICkxjDJZWsY28t4wAYJQR9jNdlmgdhKscZpXK80G7H3WcUYbTSvEjuXI4lryYpRnI09rL179l1xUpyWgdSEXqeVLxlhkTSInFo1NmwzC53+xuu9FN6jpIrQ2YuIqKGBlUQYmVDeZmEb3E6DV5YDbS2650cm8p3PFLMelDjFDXkCP6awcQXRSBtgQDZ7m28LXSUJQEZRmfONYzQU72NqRldHlLDyZHNZm0GVzW2BO1gkYTlsJSjHcm8PrGTRtkjvlde2ZrmHQkatcARt2qDVtCad1c2Vw6EAQBAEBgoCvYbHlqnj739ev8ANfOYKn0fEJx8fkeniJZsMn4FiX0Z5gQHKfS7C19bQNeQGlsgNw5wN3x9PTrr3qyU5ww85QTbXY0rab6lTjGdWMZbMgOMcBpoqfOyzXNDWNJzO0BJtp7x2zHuXicH4lia2Iyz1Tu3stdN78u5G3H4SjTpZo6NaL99vedi4b/RKf8ABi/KF7M+szLDZEmokjWxD6qT7jv4FZ8W/uJ+D9CykvvI+KI3hiOzHu73W+Q/xXl8DhanKfa/Q18Ql7aRNFe4YDlNVikdNj8j67pY6NrYXu9lgIFj4C+YX7FrUXKisplclGr7R0DFcJjquQ/MPopY5mOaA6+Q3yg9x8FmjJxujRKOYivSHw167T5otKmH6SFw0Nxrkv42HxAU6NTJLXYhVp5lpuaXDfHbJMPknnuJqcZZY9nOfs3K3vebC3fcdilOjadlsyMKt4Xe5L8G4VJGx89TrU1LuZL+wLdETf2WjTzuoVJX0WyJ0421e7KjxkP9IMO+4z806vp/gyKan4yOi1uHQzMLJY2PYRYhzQQsqk1saXFM5xgcz8JxQUBc51JUWdDmN8jnXAAP3mlpHi0rTJdLTz81uZovo6mXkzHpHwiafEGupSRPDSiZgG7iyV2gPfbbv2SjNKFntcVoNyuty38DcUNr6cP9mVnTKzazh2gdx3HxHYqatPJKxdTqZ0eeC/rPEPu0v5CkuohHrsrnpU/TML/G/wDOJW4fqyKq/WiX/FKqKGNz5nBkejS622chg2HaXAfFZ4pt6F7aW55UOExRUzaYAuiazl2f1Ettax79F1yblmCikspQOG6h2EV7qCYn1Wc5qZ7tmuPu37Nek+Nj2rRNdLDOt0Z4fdyyvZk/L/nCuy70lE4F3dLU20b4tjvf73kqupDvZb1pdyLgFUWmUAQBAEAQBAQGOU30gIJaJWPjLhcFpcCAbjY6j5Lx8Sugx1OtyejNlP7zDzp81qjimET4jPK6E1NSx7cwcS5xDXt0s7XTY6r38diqOFp55JPu5+XaeTh6VWvPKmzd4mFbSkEVVS5jjocz7NGmjnX9om/wCycM4jTxaacUpL4+C7Ei/GYWdBrW6ZZKXA6eaGCWpdNLIWkhzqiYFvU4dOVht7I7vJa4zbjbS3NWRTlV1ffzMM4Tpryid0sjWSGGMGR8YEcbWPAORhzm8h1PckVGDvFJN67c3p8iUry0k+4g+Mny0skcdJNUtaWRFrOdI/2g7RtwDbpH9inCSu3Paz1tb4lc07LKbFRhle2EyCsqS4ZnZQX5i2wyty30de9149PjlKdfo8is9L30vfV37Ow3z4dUjTzZnf5Hp6OKuplNRJNNM9jGCMB7iRnkO1j2gNPzWrjlSNPCPLa8tPeU8NUp17t6I6/h1Pkja3ttr5ndU4Kh0NCMOfPxL69TPUcjbWoqITiLhylr2ZKhocW+y5ps9hPcRt5HRThOUNiE4Ke5zmoZW4BLGWyGehe6xafd7xb3HW1BGh2K0rJWW1mZnmota3R16J4c0EbEAjyOqxmw5TV4XEOI2MDeh7WzubrlMga8hxHm0Ot36rWpPoDK4rprHWAshqOY8Zf6wYd9xn5p1rp/gyMtT8aJ05ZDUcr45HrGN0EMWrouW99vdAfzDf8AdZf94LXS9mk2zJVWaqki1yfrlv8AyX/uKo/9fmX/AJytcW0MmFVjcRpWkwSENqoxt1H2rdl9wex3gSrqbVSOSW/IqqJ05Z47cyf4VrWT19bLE4OY+Okc0jtBjPyVVRNRSfeWQacm0QPpbizVWGtJIzSkXabEXfGLg9h8Vbh3aMivEK8okvxBwQXwkQTVL5M0RDZp3OYQ2RrjmBGugNvGyrhVs9Sc6V1oXZuypLijemKjY7D3SkdcT43RuGhaXPa0/MFX4ZvPbtKMQlkv2E7wRSMioacMFg6Nr3dpc+QZnOJ7SSSVXUd5sspq0UTqgTCAIAgCAIAgNbEKUSMLdu0HuI2KzYvDqvSdN+XcyylUdOakjlHEfDtZ656zh8WeSQOErbtAjlAF3nM4Ahw1HZe67halPHYXosRo4tKS56fXtRXXhPD1s9JXT2I7H+F8YqnAvpLBpOUCWEWBtcG0muovffVaMBhMPg4tQlq9/Fc/cU4qtWrtXWwrsXr6IQwVNHGHFrhEDLI5zgHX/wBnLqbu7dStkYU8t82i3eiXoUuc07ZTxquMqloLn0rLPPPuXTADOGs9xwt9Xs65UYSozeWMrtacvh7zsuljq49/M+sX4fxau5cvqYa0sjyFkzLZADl0fLe/VvupxdKErt/D9+7YjJVJLq/H9+/c3KzC8bMBY6k6eoHK+InJlAaG5ZM2YEE37V5dPheEhXVVSd9Pfdtu22vZyNksZiHTyNf29S5cD8OiniZFvkPMlduHTOAuPJoAHwWSvNY7GX/JT92b9DTSh9moW/NL0LuF6RnMFAUYOxCmrKyWKk58EsjDYPayQ5Y2jMzMbObpaxsbq/2JRSb1KfbUn2GnjVHXYs6OGSmdR0rXtfI6RzHSPy+61rTp5rsXCmm07sjJSqO2yOhsaGtAaNALAeWwWc0HNaigxB2LMr/UJMjYsmTnU2Ymzxe/MtbqWpOCp5L+pman0mbL6HSY3ktBILSQCQbGx7rjRZTSc14iw7EJsTp6yOhfkpwG5TNTgvs6Q3HXoCHjdaoSgqbi3uZZqbqKSWxP1WLYs9uWCgZE4+/NPE5rfHKwku8lUo01vItcpvZHpwhwj6o6SeokM9XL7cp0AB91o7B4/wAAEqVc1ktEKdLLdvVmo91b/lAVIoZeWITB9bT3P0hdntn2sdt132cmW5y8s97FurKRk0bo5WhzHtLXNOxB3CqTs7otaurMp3o/4WkoJ6xhBMTjGYnm3U3q0PiNira1RTSKaVNwbNHjrDa6qqaZ8NG8sppS7MZYBzAHMPSC+49ntCnRlCMXd7kaqlKSstiwOxzELfqyX/uKb++q8kP5vUszy/l9CQ4TinbSRCrzCbqzhzg8i7nEAuBIOhChO2bQnC+XUhPSVSVVTTPpqamdJn5Z5meJjWljw4gh7gTo3s71ZQcYyzNldZSlHKkS3CJnFPHFPA+B0TI2dT4358rbEjI42GnaoVLXunuSp3tZonFAsCAIAgCAIAgCAjq2nc13Ni9oaOb9sf2rzsTQnGfT0etzX8y+q5GilUi10dTbk+w96OuZKLtOva06EeYV+GxdPERvHfs5ohVoypuz95zH0vzNZW0DnhpaGyE5s3TZ8ZzdJBJFlucJzw9SMG7tcre7XtMcpxjVjKWxA8YcQ081PkZZznBrwHBwsDcbtPtDfKV43COF4mhiM09Em09u7t5cro3cQxlKpSyR1vZ/vvOxcOH+iU/4MX5QvWqP2m2ZobI+amtMh5cH7z+xo8O8ryK+LlXl0OG85cl+ptp0VTXSVPJdpv0lM2Noa3Yf1+K9ChQjRgoR2M9SbnLMz3VxAIDFkAsgMoDFkAsgMoDFkAsgFkBlAYsgFkAsgMoDFkAsgMoAgCAIAgCAIAgMWQEdX4WHnMw5H940v52Xm4rh0arzweWXb9TTRxLgsstUVrHsIE2UV1OyfJcNccwIBtez2EEbBYft/EcJpNXXbb6F7w2Fr7aELBwph4PTSBx7nSTPH/Tm1+K7/wCRYqfswir+bIrhNCOrbLhTYfNIGteeXGAAGNAboNgGjb4pHD43FO9eWWPZ/b5knUoUdKauyapaZsbcrBYf/br2aFCnRhkgrIxVKkpu8me6uIBAEAQBAEAQBAEAQBAEAQBAEAQBAEAQBAEAQBAEAQBAEAQBAYIXAfDIgNgB5BRjTjHVJLyOuTe7PRTOBAEAQBAEAQBAEAQBAEAQBAEAQBAEAQBAEAQBAEAQBAEAQBAEAQBAEAQBAEAQBAEAQBAEAQBAEAQBAEAQBAEAQBAEAQBAEAQBAEAQBAEAQBAEAQBAEAQBAEAQBAEAQBAEAQBAEAQBAEAQBAEAQBAEAQBAEAQBAEAQBAEAQBAEAQBAEAQBAEAQBAEAQBAEAQBAEAQBAEAQBAEAQH/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9" name="Picture 6" descr="http://sydney.edu.au/images/common/standard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2315" y="3504941"/>
            <a:ext cx="2972187" cy="1398495"/>
          </a:xfrm>
          <a:prstGeom prst="rect">
            <a:avLst/>
          </a:prstGeom>
          <a:noFill/>
        </p:spPr>
      </p:pic>
      <p:sp>
        <p:nvSpPr>
          <p:cNvPr id="20" name="AutoShape 10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" name="AutoShape 12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AutoShape 14" descr="data:image/jpeg;base64,/9j/4AAQSkZJRgABAQAAAQABAAD/2wCEAAkGBhQSEBMUEhQWFRUWGBwYGBgVGRcYGBsZHBkXGBghHBgYHzIeFxojGRoZHzIhIycpLTAtFh4xNTAqNiYrLSsBCQoKBQUFDQUFDSkYEhgpKSkpKSkpKSkpKSkpKSkpKSkpKSkpKSkpKSkpKSkpKSkpKSkpKSkpKSkpKSkpKSkpKf/AABEIAHUBrwMBIgACEQEDEQH/xAAcAAEAAwEBAQEBAAAAAAAAAAAABQYHBAMCAQj/xABCEAACAQMCBAMGBAIJAgYDAAABAgMABBESIQUGEzEHIkEUFlFTlNMjMmFxQoEVJDNSYnKCkaE0kiWDs8HC4Qg2Y//EABQBAQAAAAAAAAAAAAAAAAAAAAD/xAAUEQEAAAAAAAAAAAAAAAAAAAAA/9oADAMBAAIRAxEAPwDcaUpQKUpQKUpQKUpQKUrnjv42leJWBkjCs6juofVoJ/fS3+1B0UpSgUpSgUpSgUpSgUpSgUpSgUpSgUpSgUpSgUpSgUpSgUpSgUpSgUpSgUpSgUpSgUpSgUpSgUpSgUpSgUpSgUpSgUpSgUpSgUpSg5eKcTjt4ZJpSVjjUs5ALYUdzhRk4/So/h/OFrPNHDBKsrSQmcaDkdMMqZJ9CWbGO/lbOMVK3UKujq4DIykMCMgqRhgR6gjNfyj4d3l7HfmbhsLyFc64kyVMRYeVifTtgnfIB9KD+oeY43a1mWOETsylemz9MNqGDl/4dj3G9fzLyvaX7cUSMiSZzIUkSSZlSYW+7o0pJDqoHbzbY23r+l+KNdtDEbYQpIWUyLPqYBMHWFMf8YOADgjY7VCNwniQD9P+jxobVbZjkwurUJC4HZirN5kIzqOe9BbYWJUFhpJAyM5wfUZHevuuewEnTXrFDJ/Fozp/lnftWTePctxAsE6Xrx4kAht4wUJOMu5cNlyCFG4wNQHqchsNK8LDX0o+p+fQuvG3mwNX/Oa96BSlKBSlKBSlKBSlKBSlKBSlKBSlKBSlKBSlKBSlKBSlKBSlKBSlKBSlKBSlKBSlKBSlKBSlKBSlKBSlKBSlKBUJx7mHoSQogDs0sSyDcaYpWaMPnts4H/1kGpus347ObziKRxahp1RzRskZcKBKnVh62qCVQZSHCjqAAD1ZSGjg1+1U+U+IFDOs50mS5boxKrnpwAGCEHSNKAi2dvQDPpkV9+IfPkfC7XqNhpXysMf95sdz8EXYk/qB3IoIXxo55WxsWhRv6xcAogHdUOzv+m2VH6n/AAmsT8JuZpLPiC9GMSPcAQBWYqup3TSSQPQj/nuKrnH+PzXlw89w5eRzufQD0Cj+FR6CrT4e29xbaL0wZtGmhikmOPJouLeXPfKgsirqIxuRnNBqlrz9fR3SCaW2kSVS6xpb3qEIFdtSv0zlcJ382d+wGasXvxP3MChfIA2m8wS5AUYFtkZJA3AzkYzWWXF9ee02uYsTLautugEZjkt9EwZ3PtAw6qWI7f5R66Fc24SOSSFG6kns+AWDYkimgxhDJgCTXGwCqucEuRqWgkjznchVJtlVmzhX9qTcKzka2t9Gyqx7+m2TgHI+EcTbj/MULyArBH51jJzpji8wB+JeTGf836CujkJis8ojy41HrqAoEcvSutKIxc/hgGcjTkHR33ArNeA8w3FjP1rZzHIAVzgHYjBBVgQf5juBQf2hSv44ueeL+STqNeXBbOQRK4x+wBwv8quHBPGm6a3mtLyTWs0TxLORiSJmUqrMVHnUE77asZIJxgh/SxNVrlDms3EcaXCrHPgqw1x4aRHkRwiatfaPX2xpcYJrh4pfObnh516ouhI041R9KdJEVFCZb8R+t0wABjEw33wfnw6bV7SrRIjRS6cJh0iJB/AWXu7RJpB04VdYRQAtBdqUpQKUrNebPFD2Xjdpa5xD+W4Pprl09Pc9tHlY/pJQaVSuPifGYLZQ1xNHCpOA0rqgJ74yxxmuW45ss4+nruoF6qho9UqDWp2BXJ8wPxFBLUqL4lzRa28gjnuIo3IyFd1U4zjJz+Vc7ZOBVc5t8U7a0e1jSWN3uJIsnUNEcDsuqR2zgDpklcn1z2FBd6VEe99lmMe12+ZcdMdWPz5YqNO/m8wI29RivuPme1YzAXEJMH9t+Iv4fp5jnC7jG/rtQSlKiuGc02ty7RwXEUjqMlVYFgPjp743G/bcVn/I3N1y3GuJW9zcl7e2EhXqCMaQsqqCWVQThSdzQarSqL4aXdwUu2uuIW94BJqVoZEcRrhidRAGgHAIXsNJqxWPOFnNKIYrmF5CMhVdSWH+H++Nj2z2oJilRMnNtmrvG13bh4861MsYZdP5tQJyuPXNdHCOOQXSF7aZJkBwTGwYA/A47H9/jQd1Kpfih4hDhVsrKoeeUlYlbOnYAszY3KrkbDuWH6kOXuWbqW3jlvL6668ihyIWjjjj1DIUIEwxAOCWzkigulKq3KqXyXd5HeS9aNVhMEgRUDKevqyFGOpkANj4KcDNSSc32Zm6IuYTJq0aQ651/wB0b4L/AOHv+lBL0qKTmyzM3RF1AZtWjpiVOpqGxGjOc/pivT3ittUq+0Q6oRmUdRMxgerjPkH6nFBI0qLsuZ7WZJHjuImWMZkIYeQYyC2fyqRuCdiK8W50sREZva7fpBghcSoV1EZC5B/NjfHw3oJqlRLc3WQdozd24dQSymWMMABqJIJyAF3z8N6+rHmm0mieaK4ieKP87q66Ux/eP8O2+9BKUqCl574esYkN7baC2kMJUILAAkbHuAQT8MivW75wsomjWS6gVpQGQGRPMrflI3/KfQ9jQTFK4+J8Yht1DTypGCdI1EDU3wUd2P6DeuaTmu0WFJmuoFifZJDIgRj6gMTgnvt+lBK0qHTnCyaVIVuoDJIAUQSISwYArjB3yCCPiDtVe4p4q2sfE4rMTRBRrNxK7AIhVDpQOTp16sZ+GMdycBeaV8o4IBBBBGQRuCPSvqgUpSgUpSgUpSgVTeI+G6NJ1I5ZAWfW4kklkBJZSxVS+hTp190bcr2AIM5zBxZ4IuoigqMs7kphVUasaWddTPgoPMAGYE7A1U+AcTmjt53jliKzSl4OpmWLqs8vWjjMLl2QlOoPLkdQ7NvgI6/uYoyJOpBGsNy8HUl/FR2QrKR0SVcSGRI9TQ/xrnSVGazHxu4zLPxICVOn04UUKG1L5svqU4BwwYfmVTtggYrY7Pi3Qt2uDBBF1WedpWdijyFNRNvGVEshaOPVpIjzgnfvWF+Kt5JPxaZnHmIjC4RkJXQpQ9NmLKWBBwTncZA7AKdX9KzcMgj4JY8OOoNcJA2BsT/WbVpjqIOklpdsg9/0rJOKeGDwcTs7ASCSWaNHk2IVCS5cbHJVUTOdifgK2I3PXuGS7C2skf4NvKFcxB9VvKgSU4jm/EiU4YRsfyAHDGgoLc224dVkkuVu4v6vEFMPS6bBUJIMWdlnlxnOQh8wJFXW8McMcXQmnleZ45JTAtk2HgltlIYdMM0uWVVUZOQcjGa5L7gyw3UJuIA1yFlWHSVAYsrA9NzhZVUsAsUmh01AKZBpqPsfD+1gnF1DczSTNIjezJhZEbqIZdWohl0KX3kCgHTk/EPzg3H7efT7KjhgZQ6MtnGNCw3Crq6EKuD5mYA7d+++Pjnjwphu/ZZLaRYru4hB6bf2cxjjQudQ/s30kZ2IPrg5JmOFcuJNrltVW3iKlXn1EoqKjwtiR/8AqHWNmAZNMakklpSKmIw804e1QzCJlMFwWMUCJl1aMCRWDIYiFMsKtqzuVKqaD+f+KeHl7BeRWbxAzyqHRVZTqHm/izjI0t6+lQXsMmtk0PrUkMuk6gQcHI7jB2rbI4bm9vWv2uBEXVoYVt01M8KuVTQXlSVeqyzMChU6YnOVDAHq5Zjn4ZecVkjjgmQOiuQZozrWLrYBfqaAQ7ankfAIyxAOweHgjJNeWrQyMFWyfVESrElnDFFbcaokcF9Gdzo3XSM6DwXlKVSrXDoGRn2t9SI6F1kUacAxASLq0qxzkhiwJFeV9zpKIQYYE1u/TWTqpLbq+CTnokzOQATpCAn4gZIjuJ82zwSxvNPCsCxt0zmNRdSqAZCcFmjQZISNcszL5iB3DQqVwWPEwyI0jRr1GPT0vnUuToxkDL6cEgZwcjJ7130HFxnii21vLM/5Y1LYHc/BR8WY4UD4kVi3iPyvcy8KV5LORZ4He4mm1wMp6vmnwEkLaQdGnbZYhWv8w8tR3iosryqqMHAicpllIZScd9JAIHbO/oK6L7hIlt2gd5NLKVZgVDspBDAnGNwfQCgyLj/NXt/KLSMcyxtFFL8daSRjJ/zKVb/UahPEA/8AhXLv+T/4wVqVh4RWMMM8KCXpTqBIhkJUkHKNv2ZTuCP+a528FbBooo39ofpZ0M8zllHcKvoqg7gKBuTQVHn6O94fxK54la6bi2kCx3UZGsKBGgKSL3ClSrBh2177HzRHMV3DNd8tvboUibohVbcgLPGmkn+LGnGfUCtbv+QYpWmbrXKG4ULOEkAEqiNY8MpUgEqu7KAfMd8bV+cY8N7K4jtkKNH7LgQtC7I6AYOAw3O6g5O+RnOSaCgeO1tqveDoCU1SMuV8pGZLcZBHYjOc1JeJfJnCrSxeQh7TXJGf6t+aRkDaUCMdIGCWztuoJyRvauMeGlpctA0nVHs4/C0yMNJyGLZO7OWAJZiSSMmu7mjky34hbrBdBmVCGVg2lwwBGcjbcE5GMb/tQZWZpjzXw5p1WN2gB0qxchTFOAHfADvjuQAPQZxk9nhv/wDs/GP/ADP/AF0q5x+EnD1mgmSN0eEYBWWQasZxrOdTnBI77jynYAV0cL8OLe3uZbmJ51mmDCR+pnVrOonBGAdWGGBsR8NqDHvD+KBuE8aW6leGEvFqePdtmYqAv8WpgFx6gnt3r049cSNc8uuQVjzEIC7apmiEsIVpSPKGYYIVc4B3JJ21G18ILCOCeACUxT6damQnzKdSMD3DA539cnINfDeDPDdMCiORTC2pXWVxIdwcF85xkZAXGDnGMnIU1rRJOdnWRFcBAwDAEZFqhBwdsg7iujwIGm94wi7KJVwB2GJLgDA9NqvUXh1bLfe3KZhcf3uocadOgLpIxpCYH8vjvXryxyDbWEsstuZdU39prcsGOSQTkd8lv+40GZf/AJJcKkPsc4BMah42PorEqy5/zAH/ALa2AXxltFltinnjEiFwShBUMM6SDgj1H/NdN/w+OeNopkWSNxhlYZBH7Gq7ZeHyQIY7a6vIITnESSIyKD3CGVGdB37MO9BQ+HeKN5xHhvFJFjjh9ng7x6y+XD7gk4XSqsc71AXcSjkyA4GfaC2fXV1pFz++natm5Z5Fs7COSO2i0iTHULFnL4BA1ajjGGOwAG5qMHhVZ6ViJmNssnVW2L5gD/tjWV3PlLadztvQZrzV1bOTg3GsEs8UK3PxZukMk/4niLD/AECvTxauHFlBOQQl9ddaQEEfhIirao4G+OkNZX+8WrZeYOXIb23NvOuYyVOBt+VgwwfTtj9iRXzzFyzb31ube5TXGcEY2KsOxUj8pG/8iR2JoKvbcrzHicfEXuYAHgMPThVgJV0u64ZnOT2bYdo6oXgbyba31nde1xCYCVVUMWGjyhiVKkFS3lBI7hQO1ajy/wCHdvZxlYnnY6CivJKXaNGxkRZGmPOB2HoPhXvylyLb8NDi16gV92Vn1LkbZGRkHG1Bm3EOHxtzlbxtGpQRDCEAr5Ldymx22IBH7CnhWoXiXHkUAKGkwo2AxLOBgDtgHFaLJ4fWzX4vy0vtAOza9gNOnTpxjTpJGP1+O9eXCvDa2t5J5InnV7gMJW6mS2okk7jZsknI+JoMb5N4fGeWOKyFFMmsDWQC2FELKAfQBiT/ADr85gsY15RsJAih2uCWcAaj/wBSu7dz5VUfso+Fa/Z+FdnFazWsZmWCYhpE6h3Ix64yM4XOO+kV+XHhVZvZx2bGY28Tl0TqHZjn1xkgamwCf4zQZ7LxaZuYeGKWQEWkYhM2opqkgYscAg6mbK5+IUelfvPnKcljwriIknjk69zFOIo1KiIvI+rALE6WwAD/APyNaJx3wus7uKBJhJqt1CRyq+JQg7AtjDAemRkfzOfW78NrWW19mczMhYO7NKxkkYABTJIfM2ABgbAY7UGP86WiQ2fLbRIqMyB2KgAlj7MxJI3J1En+ZqxLEPfZhgY6fbAx/wBMPSrvxDwrtJ47aOQzstqumEdUjQMg9wNzsoyfRRXTxTw5tLi6S6kEnWVdDMkjJ1F06cPoxnKkg4xkHB22oLQKV+KoAAGwHYCv2gUpSgUpSgVEc22Ek1nLHFux0nTq0a1V1Z01fw60DJn/AB1L0oMwveJC3DpbcNaaKVw7QTQzRRwsqKmFjFu0bZKliytuT/M1224vehGEtlLK7PrLa7mNQNDRosaJbgwogZiukhgxzk1rHEeaIo1k0kM6ErpOpFLgxKE6pXQrkyxgAncuP1I5LrniBbaKYsYlmDANIn9kw8p60eoMoVzpY9ge7KCDQZDx3jPFppAwtykagBIBFctAmBgHpiIK7A7jXqAOMAYFcfIHKiQ3a3nE2mPSOtU9mvJCXX8rO/SwFXAIGTuBnAG+xHmO6ittVzHGkiuuXTLwSRFgC6uXAh8pz+I2wUkB+1R8XNFxcSo1nLHMmgGaJ4wIUHYn2oNsDgsFCyH4gA5AZzecWnbjzcTtU9oiHlQdK6A09LpkZERKtuT61PvzrdecR8Kt1DjS6mG7OpSzuQwFuAw1O7b+rsfU1ZuUuRIHSO8LNqniUkQM8EbqwDKZFjIMrkHJLbEk+UVD8Q4NbSXLgWSySR2k1zCijSjaJDFEnkwWJI1HJJJkUdlFBHcvcYEkwkuosQQo1u8Ez6xCJ2jw+mQCX2YtGqESL+HqBBK/k7l4RKOG2U880hLSW5nilYGIRLIWlD5Gp1VNRKuWC4PwGI42Ic2gtbxb6cy5NuM9Nbdoytwkusu9shGVKkgElBoLLmuPht/MZYbIh5EW6dFgc4lAiVJT1cgrpcMsbPkqB12GvqKAE9YWlvHb6OISSSB3lnt7JRKZAkkryxtLFBlzIcj83lX4asmq1xLid05dLeC9top/JMXbiFwemxAfQkkPkbTncZPoKnEtNMVw1zdRx3PVne5jlklQaskQiOKF43mjdNGlnZsABVXJIExydwWMu6D2iLfSw9on1RzCKCYpnVhwFl0+YHeFj/FgB78Q58aCOOLh9hPKiIFGuC8iCBRpUaRbksMAeorj8PeNyQR3T3sVwZbm4aYiKyvWUAqigZMX+HGPgBua6uduXXVY5pZ0mjjdBm6BUoC64OY1MJBOELPASA2S3lyOq45jmW9RZZmgAKf1XoRgspIUt7U8hSRAckhAHwMac9w8BxEGSdXN9JbyESRq1neiWCUNq8j9LzRZ30sdgNOGUkVz8ahhmjtkjF9H0QE34fLIjx+UNmKWIoH8vlfHlJOxBxVo4BzS10zsLaSK3UNiaVogGKtpYBFYsoBDbtjGMHB2r7h5ztWg63U0xllVSwwX1tojZE/MVdgQpwM6Se29BS5+DpNG8aWtzNM8LwRG4gkiiiDSySRv1Lgl0ZNYyUbJ6a4XyqBpttGVRVJLEAAse5IGCf596+La8jkz03V8HB0MGwSAwBx2Olgf2IPrXvQRvF+PR2xXqLM2rOOjBNN2x36SHT39cZ3qP9+oPl3n0V59qrFSgrvv1B8u8+ivPtU9+oPl3n0V59qrFSgrvv1B8u8+ivPtU9+oPl3n0V59qrFSgrvv1B8u8+ivPtU9+oPl3n0V59qrFSgrvv1B8u8+ivPtU9+oPl3n0V59qrFSgrvv1B8u8+ivPtU9+oPl3n0V59qrFSgrvv1B8u8+ivPtU9+oPl3n0V59qrFSgrvv1B8u8+ivPtU9+oPl3n0V59qrFmlBXffqD5d59Fefap79QfLvPorz7VWKlBXffqD5d59Fefap79QfLvPorz7VWKlBXffqD5d59Fefap79QfLvPorz7VWKlBXffqD5d59Fefap79QfLvPorz7VWKlBXffqD5d59Fefap79QfLvPorz7VWKlBXffqD5d59Fefap79QfLvPorz7VWKlBXffqD5d59Fefap79QfLvPorz7VWKlBXffqD5d59Fefap79QfLvPorz7VWKlBXffqD5d59Fefap79QfLvPorz7VWKlApSlApSlBXOZOVXuZY3hmFswZS8qxh5iFEiqEZjpTyyyDJVj56jeN8psZ7ZYBIVLapHMjqFAz1DI4fXMZAygRjA1LqJwpU3WlBRua+DWivBF5RK4kEUemeaVmKaAwCSAiNAzEkkAHSQyld/duLdJriGW2upBNI6hoEeQaMdIamACw4RV7tk51etWHi/BkmjlGldbx6NelS22Snf8wVvMFJxn96qN1bzpaWi3SSBZLoRuIZ5lkjWYkIzyROAx65BI3RerpXZRQVqW4uor7CC4jhtpViUIJmTpKxwqRxoyOBb9IYZkyWJw2dQnuBcbuYirvFqDBiY2iWB4erIWSMTzyIXUEhP7M5K5BqTuYntVuYQlzIk5QpKvUnYAxxxSamXMgdVQkE4zlfN3xF8G4Lfaw3TLMYkhkeYrEJUhkZ4HJUtIswVirZQg9x2oJGbnaZVR1togJXREbqTEM0mkR+YQaTq1DBDEfrsag+D3znjU8wht/aXi6BXqSrp6QSRyzdE4ykkS5YKPw8ZJyK+OPcAeziRUa0jeeeNgOm0cYeHzrIzJIiLggEkRjJKg52FU+z5jkmuUSKSza6nnnR8iZI8YRSzShx1IpFjOEx/AmFyTQalBzmsnQke01mRnSF4WikJZCwkC9TQ4xpYnb+E1GcV5il6pmhQRrDJq6PRm1zOV6cnVlCdONwhbSuo5KrqONhzcu8Fnl/rEBh1RTXOFDFY1lkwsrR5Eispxld1HmbIGSK/Twi8iAxDOJFujdak6JSR3kJkD6ZdRXokxDyjvkjtgIXlniNxcXUcM0Uum4Cq5kEpjkj6Lm5EjMdJO2QukMhdVGFBBu3PFvBPFCgmiRklA1swYIulidQ1jIGkN5jjUiE5xUnY9We6E7wvDHHC0aCXRrZ5HRnOlGOFAjUbkE6m2Hc1Bo7dljaKJZFZw7yWEXs2tVZYZXABLXAWQtkDymORtycZCe4DwiKawIt5MZEkeMMIwQWXTLbuWTUOz7DUdRGARUZBytcXFpJhI7a4DNoaVXd1chxJ51IXRlz0njHlVtgDqFXPg/A4rZXEQP4ja3LEsWfQqFiT/EwQEn1OT3JqQoI/gXDzDCAyhXJ1OqszorH0QsARGAAFGBgADG1SFKUCsxTxLYcxi1YkWzp0YydlaZXYFxnvmRXh29VFXPm7jns1uSrKs0rLDBrIAMshCJ37hSdZ/RTWU+LHJdxDYW1wHhBsdKq0SusmksoDFmY6mEmG+OXY0Gr8e5xtbJ4kuZDGZTiPySMGOQMakUgHcbE+tIOcLV7x7NZD7SgJaMpIpAABzqZdJGCDkHfO1ZD4k8zLfWHBrsEAdbEuOySAJrB+G6sRn0wa7+HcQhn5uuHjdZI2tiuUIIbEMYYKQcHsRsfQ0Gk2XPlpKyLHIxEjMkb9KURyMgYvolK6HxpbcH0OM1A8teKkV3xG5gUSCKPRHF+FKS0mZOoWwv4S7KAH09j6nAovKsU3Dr6wS2lW84dey6oVOC8Zx5m0945Iwx1EbEBsgHtL+FV6kXGeNJIwR5LjCIxwzHq3B8q92wCCSOwOTtQXOXxY4Yscjtc4ETiNwY5g4c6ttDIGJ8pzgbY3xXZxDn+zhDlpGYRqjyGKOWURo4yhkMakR5G4DYON8Vnng9w6Ga9431UjlzPjDhXBQyzsdj3BKqf9I+FRXNvGrY3XGYoALZ+iyyk6mkuZFGCsaHKRRjcsQMkDIKjJAWfxl5pePh9pdWFy6iSUKHiY6WRkdtx2zlR6ZG4qV5l4l/4xw+McQeD+9bdOXTPqzjzhem2fy7ny4yN6yvmK6RuU+GKrqWW5YMAQSp/rBwR6HDKf2YfEVc+f5l94+C7jsvqPV2x/vQX7i3PtnbGQSSNiEqJWjjlkWIt+USNGpVCfgTnev3i3PtlbLC804VJxmJwsjIwOOzopUbEHcjY1jXNXGrZzx2O3AtjqHUUlnluZVlIcgNlYolbWxCjJ1AkgbV4c1XaPwXgIDq2lyrYIOCNGoH4YyMj9aDbeCc9Wd3PJBBNqljGoqVdMrtuutRqXcbj4g9iDUf4q3EkXCrieGSSKWIBkaNivd0ByOzDBI3HrtiqlaSD30m3H/Tgd/XpRnH743q0+MTgcEvMkDKqBn49WOgpiX10OW04kL65W5UFiWcNG345jCmNwV/LjGPXHfertylzwJODw318yw5U62IIBIdkBVRuS2AQoHc7Vj1zynI/L9jfW7NIIC7TwMzSRELM+G6RJUaRswA3U59Dmb8ROalveEcPurYaYoZ160SafwXVcKMYwFG4UkYIZdt8UGvWfNttIJz1NBtxqmWVWieNSusFlkAIUruD2r44RzhbXLokTPqeMyoHilj1xAqNamRQGXzL2+NUaXh/DZxe3fts1z1rMrOydEhIvJpLLFGuiQachW3Oh9jg1A8rw31pcycN6iXaNZzSWkyEExqyEIVbOURnVVKkkZ0kH4hqcXPdm0qxiXOqQwq+l+k0o3KLNjQX/AEB37DfanF+eLS2aVZHYmEKZunHLKIg35TIY1ITPfB3xvWPchQ2d3wtLW7vJopLe4LLbJ0FkMmolDGDEZJGJcjGTgj0GK9ebuNWxuuNRQAWz9JhKW1PJcyL3VFOVjQbsxAyQM5UZIDXeJ882dvbRXMswEEuNEirI6nIyN0U6Tse+OxHpXxac/wBjLPLClwheKMyyfmCqgxqJcjSCuRkZyPXscYzxu7RuTrMB1JWfSwBBIbXO2D8DpIOPgQau/PvAV93CbWJdYt4AWRRrMKmN2GoDJUY1EZ9CaC22HO9ndSi3jlYSSx64wySxGSM588TMo1DYkFT6EjtWeeF/imkdpO/E7p2YT6VLK8hVNK4zoU6V1Z3OMnOM1PcicY4bdx8OmzGb2GAQqMnqppQrJlB2jxqIdhjDd8msx4C491+K7jJuYvhnGuEj/wB/+aD+kre4WRFdGDKwDKwOQVIyCD6gg5rLYearji/F5rO3me3s7YN1HhIEsrKwTAk7opbONPopPcjF08O2zwmw3z/Vov8AhAKzDkSP+h+PXVvdnpx3IboSvsj+fUnmO2SpIP8AiGPUUGi33LVxE0DWl1cFBNF1opZDLrj1jURJLmRSO5AbBUMMV0XHiFZRu6tNtG4jkkCSGFJD2V5guhTnbc7euK7uIceiDCFJA08oIRU87DY+dgv5Ix6sduw7kA4Xwr8PlXicMvlmF4qsjfn16rbYjvnyt/2n4UG4T842qXaWbS4uJBlE0SeYEEgq+nQRhTvnuCO9eNjz7ZzC5McrN7KMzjpTBk3YHKlNRIKtkAHGDWSMrWvF+XzdkRaLJFdpCFCkCcYZm2BAKg5rp8PbxHm5ldWBRhI6nsCpa5IO/pgj/eg0I+LnC9CP7UCrtoDCOXAP+I6PJ/qxkAnsCameNc129qVWVzrdWdUjR5HKKMs2mMEhQAfMdq/n2Zl90IxkZ9uPwznQ3/On/irUOMrZ8xQy3hAtriyjijkf+zCmNM79sdRWB+HUydjQWTnzmyGe2s5bbibWiSShhIkczBwNipKLswO+h8Z9RXnz1xu4g49wuKKaRYp2USRhjobEmn8p7ZGxxVW8W4bKPh1ithoEAumIKElGOnzlXY+cA7agSNselTPiVIPeLgu4/MvqPWXb/eg18UoKUClKUClKUClKUCozjPtWUFr0cHOsylsgYGnTpB3znuKk6UGb858uS3At7ee4mlmnkOkRqscMSLgyOdKZLKh0gswzqOANwaxxXw3eSyMC2I9oE7MHVmUBNQUJlk0snRVP48agWznIO30oKLyla3UFrH7OpMYyrW1yOm8TA4bpSAANGTlhqBGGBBH5auHDLl5Ig0sRhc5yhZWIwSB5l2OQM7fGuqlB53FuroyOMqwKsPiCMEbfpX5DaogUKqqFXSoUABV22GOw2Gw+Ar1pQKUpQKUpQc13wyKXHVijkx21orYz3xqG1LjhkTqqvFGyr+UMqkD02BGBtXTSg4G5ftijIbeEoxBZemmkkdsrjBx+tfa8HgDKwhiDKAFIRMgAYABxkADauylBw2vA7eJ+pHBEj4xrSNFbHw1AZx+le39HxdQydNOow0l9K6iPgWxkj9K6KUHJa8IhibVHDGjYxlEVTj9wO1ff9HRa2fpprcaWbSupl7YY4yR+hropQcJ4FblVUwQ6VzpHTTC5OTgYwMn4UfgNuSCYISQABmNNgNgO3YCu6lBzf0ZFl26UeZBhzpXLjthjjzDHxryfgVuQoMEJCjCgxoQoznAGNhn0Fd1KDjTg0AcOIYg4OQwRA2f3xmvS74dFLjqxpJjtrVWx8cahtXRSg5bbhkUYYRxRoG/MFRVB798Dfue/xr4j4LAoYLDEA4wwEaAMPgQBuP0NdtKDktuEQxxmOOGNIz3RUVUOe+VAwaWXCIYSxhhjjL7sY0VCx/UqN/5110oOOPg0CymYQxCU95AiBznvl8aj/vXp/R0Wtn6aa3Glm0rqZe2GOMsMehropQcTcEtyioYItC50r000rnvgYwM/pXTBbqihUVVUdlUAAfsBsK9KUHDa8Dt49fTgiTqbPojRdQPfVgeb+dfI5ftsEezw4OCR00xkZx6fqf8Ac1IUoPK2tUjXTGqoo9FAUfrsNq+L7h0UyaJo0kX+7Iquv+zDFdFKDj4dweC3BEEMUIPcRIqA/uFAzX5LwSBpRM0ERlGMSGNC4x2w5GoY/eu2lBy3vC4ZtPWijk0HK9RFfSfiNQ2P6ivg8FgJYmGLL51HQmWycnUcebJAO/wrtpQcH9AW2Mezw4znHTTGe2cY719XPBLeRFjkgidF/KjRoyr+ykYH8q7aUHHPweB9OuGJtI0rqRDgfAZGw/QV8ycCt2ILQREgADMaHAAwAMjsB6V3UoFKUoFKUoFKUoFKUoFKUoFKUoFKUo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-84343" y="-348412"/>
            <a:ext cx="228630" cy="228601"/>
          </a:xfrm>
          <a:prstGeom prst="rect">
            <a:avLst/>
          </a:prstGeom>
          <a:noFill/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" name="AutoShape 2" descr="Image result for cornell university"/>
          <p:cNvSpPr>
            <a:spLocks noChangeAspect="1" noChangeArrowheads="1"/>
          </p:cNvSpPr>
          <p:nvPr/>
        </p:nvSpPr>
        <p:spPr bwMode="auto">
          <a:xfrm>
            <a:off x="29972" y="-234112"/>
            <a:ext cx="22863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22" y="3738833"/>
            <a:ext cx="1050440" cy="105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 descr="CSIR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01" y="3738834"/>
            <a:ext cx="1028834" cy="100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 flipV="1">
            <a:off x="3886201" y="3771900"/>
            <a:ext cx="3276600" cy="51435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06" y="212834"/>
            <a:ext cx="8534400" cy="30289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smtClean="0"/>
              <a:t>We would like to…</a:t>
            </a:r>
          </a:p>
          <a:p>
            <a:pPr algn="ctr">
              <a:buNone/>
            </a:pPr>
            <a:r>
              <a:rPr lang="en-AU" dirty="0" smtClean="0"/>
              <a:t>Identify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groups of genes </a:t>
            </a:r>
          </a:p>
          <a:p>
            <a:pPr algn="ctr">
              <a:buNone/>
            </a:pPr>
            <a:r>
              <a:rPr lang="en-AU" dirty="0" smtClean="0"/>
              <a:t>that are </a:t>
            </a:r>
          </a:p>
          <a:p>
            <a:pPr algn="ctr">
              <a:buNone/>
            </a:pPr>
            <a:r>
              <a:rPr lang="en-AU" dirty="0" smtClean="0"/>
              <a:t>being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regulated by a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miRNA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>
              <a:buNone/>
            </a:pPr>
            <a:r>
              <a:rPr lang="en-AU" dirty="0" smtClean="0"/>
              <a:t>and </a:t>
            </a:r>
          </a:p>
          <a:p>
            <a:pPr algn="ctr">
              <a:buNone/>
            </a:pPr>
            <a:r>
              <a:rPr lang="en-AU" dirty="0" smtClean="0"/>
              <a:t>	share some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common biological</a:t>
            </a:r>
          </a:p>
          <a:p>
            <a:pPr algn="ctr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2743200" y="4114800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1</a:t>
            </a:r>
            <a:endParaRPr lang="en-AU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62400" y="4286250"/>
            <a:ext cx="1447800" cy="11430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67400" y="3486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2 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3486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1 </a:t>
            </a:r>
          </a:p>
        </p:txBody>
      </p:sp>
      <p:sp>
        <p:nvSpPr>
          <p:cNvPr id="21" name="Oval 20"/>
          <p:cNvSpPr/>
          <p:nvPr/>
        </p:nvSpPr>
        <p:spPr>
          <a:xfrm>
            <a:off x="5486400" y="4057650"/>
            <a:ext cx="762000" cy="4000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3 </a:t>
            </a:r>
          </a:p>
        </p:txBody>
      </p:sp>
      <p:sp>
        <p:nvSpPr>
          <p:cNvPr id="22" name="Oval 21"/>
          <p:cNvSpPr/>
          <p:nvPr/>
        </p:nvSpPr>
        <p:spPr>
          <a:xfrm>
            <a:off x="7239000" y="285750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7 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3486150"/>
            <a:ext cx="762000" cy="4000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6 </a:t>
            </a:r>
          </a:p>
        </p:txBody>
      </p:sp>
      <p:sp>
        <p:nvSpPr>
          <p:cNvPr id="24" name="Oval 23"/>
          <p:cNvSpPr/>
          <p:nvPr/>
        </p:nvSpPr>
        <p:spPr>
          <a:xfrm>
            <a:off x="7239000" y="40576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5 </a:t>
            </a:r>
          </a:p>
        </p:txBody>
      </p:sp>
      <p:sp>
        <p:nvSpPr>
          <p:cNvPr id="25" name="Oval 24"/>
          <p:cNvSpPr/>
          <p:nvPr/>
        </p:nvSpPr>
        <p:spPr>
          <a:xfrm>
            <a:off x="6477000" y="4629150"/>
            <a:ext cx="762000" cy="400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sz="900" dirty="0"/>
              <a:t>gene 4 </a:t>
            </a:r>
          </a:p>
        </p:txBody>
      </p:sp>
      <p:cxnSp>
        <p:nvCxnSpPr>
          <p:cNvPr id="27" name="Straight Arrow Connector 26"/>
          <p:cNvCxnSpPr>
            <a:stCxn id="20" idx="4"/>
          </p:cNvCxnSpPr>
          <p:nvPr/>
        </p:nvCxnSpPr>
        <p:spPr>
          <a:xfrm>
            <a:off x="5410200" y="3886200"/>
            <a:ext cx="2286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</p:cNvCxnSpPr>
          <p:nvPr/>
        </p:nvCxnSpPr>
        <p:spPr>
          <a:xfrm flipH="1">
            <a:off x="6096000" y="3886200"/>
            <a:ext cx="1524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</p:cNvCxnSpPr>
          <p:nvPr/>
        </p:nvCxnSpPr>
        <p:spPr>
          <a:xfrm>
            <a:off x="7620000" y="3257550"/>
            <a:ext cx="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</p:cNvCxnSpPr>
          <p:nvPr/>
        </p:nvCxnSpPr>
        <p:spPr>
          <a:xfrm>
            <a:off x="7620000" y="3886200"/>
            <a:ext cx="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4"/>
          </p:cNvCxnSpPr>
          <p:nvPr/>
        </p:nvCxnSpPr>
        <p:spPr>
          <a:xfrm flipH="1">
            <a:off x="7162801" y="4457700"/>
            <a:ext cx="457200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4"/>
          </p:cNvCxnSpPr>
          <p:nvPr/>
        </p:nvCxnSpPr>
        <p:spPr>
          <a:xfrm>
            <a:off x="5867400" y="44577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484904" y="202646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Mir-pathways</a:t>
            </a:r>
            <a:endParaRPr lang="en-AU" sz="3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412596" y="1995812"/>
            <a:ext cx="1765454" cy="2228850"/>
            <a:chOff x="4178902" y="838200"/>
            <a:chExt cx="2907698" cy="3733800"/>
          </a:xfrm>
        </p:grpSpPr>
        <p:sp>
          <p:nvSpPr>
            <p:cNvPr id="39" name="Rectangle 38"/>
            <p:cNvSpPr/>
            <p:nvPr/>
          </p:nvSpPr>
          <p:spPr>
            <a:xfrm>
              <a:off x="4800600" y="1524000"/>
              <a:ext cx="1371600" cy="304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3200401" y="2121501"/>
              <a:ext cx="2514600" cy="55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 genes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1999" y="838200"/>
              <a:ext cx="2514601" cy="56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</a:t>
              </a:r>
              <a:r>
                <a:rPr lang="en-AU" sz="1600" dirty="0" err="1"/>
                <a:t>microRNA</a:t>
              </a:r>
              <a:endParaRPr lang="en-AU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10547" y="2195044"/>
              <a:ext cx="2514599" cy="118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chemeClr val="bg1"/>
                  </a:solidFill>
                </a:rPr>
                <a:t>Target</a:t>
              </a:r>
              <a:br>
                <a:rPr lang="en-AU" sz="2000" dirty="0">
                  <a:solidFill>
                    <a:schemeClr val="bg1"/>
                  </a:solidFill>
                </a:rPr>
              </a:br>
              <a:r>
                <a:rPr lang="en-AU" sz="20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70164" y="1995812"/>
            <a:ext cx="1857991" cy="2228850"/>
            <a:chOff x="6464900" y="838200"/>
            <a:chExt cx="3060100" cy="3733800"/>
          </a:xfrm>
        </p:grpSpPr>
        <p:sp>
          <p:nvSpPr>
            <p:cNvPr id="45" name="Rectangle 44"/>
            <p:cNvSpPr/>
            <p:nvPr/>
          </p:nvSpPr>
          <p:spPr>
            <a:xfrm>
              <a:off x="7086600" y="1524000"/>
              <a:ext cx="1371600" cy="304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486399" y="2121507"/>
              <a:ext cx="2514600" cy="55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genes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10403" y="838200"/>
              <a:ext cx="2514597" cy="56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/>
                <a:t># pathways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15100" y="2209800"/>
              <a:ext cx="2514597" cy="118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err="1">
                  <a:solidFill>
                    <a:schemeClr val="bg1"/>
                  </a:solidFill>
                </a:rPr>
                <a:t>Kegg</a:t>
              </a:r>
              <a:r>
                <a:rPr lang="en-AU" sz="2000" dirty="0">
                  <a:solidFill>
                    <a:schemeClr val="bg1"/>
                  </a:solidFill>
                </a:rPr>
                <a:t/>
              </a:r>
              <a:br>
                <a:rPr lang="en-AU" sz="2000" dirty="0">
                  <a:solidFill>
                    <a:schemeClr val="bg1"/>
                  </a:solidFill>
                </a:rPr>
              </a:br>
              <a:r>
                <a:rPr lang="en-AU" sz="20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4528048" y="3306853"/>
            <a:ext cx="400102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48422" y="2045082"/>
            <a:ext cx="2509486" cy="2300863"/>
            <a:chOff x="4889354" y="3474152"/>
            <a:chExt cx="3070640" cy="2091929"/>
          </a:xfrm>
        </p:grpSpPr>
        <p:grpSp>
          <p:nvGrpSpPr>
            <p:cNvPr id="52" name="Group 51"/>
            <p:cNvGrpSpPr/>
            <p:nvPr/>
          </p:nvGrpSpPr>
          <p:grpSpPr>
            <a:xfrm>
              <a:off x="4906583" y="3474152"/>
              <a:ext cx="3053411" cy="2091929"/>
              <a:chOff x="4917469" y="3491585"/>
              <a:chExt cx="3053411" cy="2091929"/>
            </a:xfrm>
          </p:grpSpPr>
          <p:sp>
            <p:nvSpPr>
              <p:cNvPr id="57" name="Cube 56"/>
              <p:cNvSpPr/>
              <p:nvPr/>
            </p:nvSpPr>
            <p:spPr>
              <a:xfrm>
                <a:off x="5885474" y="3612766"/>
                <a:ext cx="1497897" cy="1355351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17469" y="3491585"/>
                <a:ext cx="3053411" cy="2091929"/>
                <a:chOff x="5230762" y="4007370"/>
                <a:chExt cx="2729246" cy="2001416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378166" y="4123308"/>
                  <a:ext cx="1072028" cy="8571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641077" y="5662425"/>
                  <a:ext cx="2035441" cy="328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pathways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4630851" y="4679458"/>
                  <a:ext cx="1620344" cy="420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</a:t>
                  </a:r>
                  <a:r>
                    <a:rPr lang="en-AU" sz="1600" dirty="0" err="1"/>
                    <a:t>microRNA</a:t>
                  </a:r>
                  <a:endParaRPr lang="en-AU" sz="16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 rot="18655032">
                  <a:off x="6749040" y="4797817"/>
                  <a:ext cx="2001416" cy="420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# genes</a:t>
                  </a:r>
                </a:p>
              </p:txBody>
            </p:sp>
            <p:sp>
              <p:nvSpPr>
                <p:cNvPr id="63" name="Cube 62"/>
                <p:cNvSpPr/>
                <p:nvPr/>
              </p:nvSpPr>
              <p:spPr>
                <a:xfrm>
                  <a:off x="5796011" y="4363931"/>
                  <a:ext cx="1338873" cy="1272612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796011" y="4642342"/>
                  <a:ext cx="0" cy="99420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796011" y="5624016"/>
                  <a:ext cx="1017812" cy="1252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52"/>
            <p:cNvSpPr txBox="1"/>
            <p:nvPr/>
          </p:nvSpPr>
          <p:spPr>
            <a:xfrm>
              <a:off x="4889354" y="4259529"/>
              <a:ext cx="2444103" cy="59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>
                  <a:solidFill>
                    <a:schemeClr val="bg1"/>
                  </a:solidFill>
                </a:rPr>
                <a:t> </a:t>
              </a:r>
              <a:r>
                <a:rPr lang="en-AU" sz="1600" dirty="0" smtClean="0">
                  <a:solidFill>
                    <a:schemeClr val="bg1"/>
                  </a:solidFill>
                </a:rPr>
                <a:t>Mir-</a:t>
              </a:r>
            </a:p>
            <a:p>
              <a:pPr algn="ctr"/>
              <a:r>
                <a:rPr lang="en-AU" sz="1600" dirty="0" smtClean="0">
                  <a:solidFill>
                    <a:schemeClr val="bg1"/>
                  </a:solidFill>
                </a:rPr>
                <a:t>pathways</a:t>
              </a:r>
              <a:endParaRPr lang="en-AU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6623537" y="4137840"/>
              <a:ext cx="0" cy="1032616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341213" y="3604291"/>
              <a:ext cx="0" cy="107014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484834" y="4124746"/>
              <a:ext cx="1138702" cy="13094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0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86093" y="136922"/>
            <a:ext cx="6173004" cy="857250"/>
          </a:xfrm>
        </p:spPr>
        <p:txBody>
          <a:bodyPr/>
          <a:lstStyle/>
          <a:p>
            <a:r>
              <a:rPr lang="en-AU" dirty="0" smtClean="0"/>
              <a:t>P-value Combination</a:t>
            </a:r>
            <a:endParaRPr lang="en-AU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71081" y="1131094"/>
            <a:ext cx="7659693" cy="3394472"/>
          </a:xfrm>
        </p:spPr>
        <p:txBody>
          <a:bodyPr/>
          <a:lstStyle/>
          <a:p>
            <a:r>
              <a:rPr lang="en-AU" dirty="0" smtClean="0"/>
              <a:t>Fisher’s Method</a:t>
            </a:r>
          </a:p>
          <a:p>
            <a:endParaRPr lang="en-AU" dirty="0" smtClean="0"/>
          </a:p>
          <a:p>
            <a:r>
              <a:rPr lang="en-AU" dirty="0" smtClean="0"/>
              <a:t>Stouffer’s Method</a:t>
            </a:r>
          </a:p>
          <a:p>
            <a:endParaRPr lang="en-AU" dirty="0" smtClean="0"/>
          </a:p>
          <a:p>
            <a:r>
              <a:rPr lang="en-AU" dirty="0" err="1" smtClean="0"/>
              <a:t>maxP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Pearson’s Method</a:t>
            </a:r>
            <a:endParaRPr lang="en-A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5643" y="1188243"/>
            <a:ext cx="25750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1327" y="3800641"/>
            <a:ext cx="2945564" cy="40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58689" y="2959893"/>
            <a:ext cx="1143149" cy="43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6230161" y="3702843"/>
            <a:ext cx="571574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272" y="1931193"/>
            <a:ext cx="2114825" cy="724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913924" y="959643"/>
            <a:ext cx="7088118" cy="165735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8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43047" y="3771900"/>
            <a:ext cx="1714723" cy="10287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err="1" smtClean="0"/>
              <a:t>miRNA</a:t>
            </a:r>
            <a:r>
              <a:rPr lang="en-AU" dirty="0" smtClean="0"/>
              <a:t> data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743047" y="1085850"/>
            <a:ext cx="171472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mRNA data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514294" y="1250114"/>
            <a:ext cx="1885950" cy="3001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-507127" y="3821864"/>
            <a:ext cx="1885950" cy="3001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     </a:t>
            </a:r>
            <a:r>
              <a:rPr lang="en-AU" sz="1500" dirty="0" err="1"/>
              <a:t>miRNAs</a:t>
            </a:r>
            <a:endParaRPr lang="en-AU" sz="1500" dirty="0"/>
          </a:p>
        </p:txBody>
      </p:sp>
      <p:cxnSp>
        <p:nvCxnSpPr>
          <p:cNvPr id="52" name="Straight Connector 51"/>
          <p:cNvCxnSpPr>
            <a:stCxn id="43" idx="0"/>
            <a:endCxn id="43" idx="2"/>
          </p:cNvCxnSpPr>
          <p:nvPr/>
        </p:nvCxnSpPr>
        <p:spPr>
          <a:xfrm>
            <a:off x="1600408" y="1085850"/>
            <a:ext cx="0" cy="2286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8834" y="800100"/>
            <a:ext cx="109228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AU" altLang="zh-TW" dirty="0" smtClean="0"/>
              <a:t>GP              PP</a:t>
            </a:r>
            <a:endParaRPr kumimoji="1" lang="zh-TW" altLang="en-US" dirty="0"/>
          </a:p>
        </p:txBody>
      </p:sp>
      <p:cxnSp>
        <p:nvCxnSpPr>
          <p:cNvPr id="54" name="Straight Connector 53"/>
          <p:cNvCxnSpPr>
            <a:stCxn id="37" idx="0"/>
            <a:endCxn id="37" idx="2"/>
          </p:cNvCxnSpPr>
          <p:nvPr/>
        </p:nvCxnSpPr>
        <p:spPr>
          <a:xfrm>
            <a:off x="1600408" y="3771900"/>
            <a:ext cx="0" cy="1028700"/>
          </a:xfrm>
          <a:prstGeom prst="line">
            <a:avLst/>
          </a:prstGeom>
          <a:ln w="38100">
            <a:solidFill>
              <a:srgbClr val="63252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0716" y="3494901"/>
            <a:ext cx="109228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en-AU" altLang="zh-TW" dirty="0" smtClean="0"/>
              <a:t>GP              PP</a:t>
            </a:r>
            <a:endParaRPr kumimoji="1" lang="zh-TW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93596" y="1820636"/>
            <a:ext cx="1771881" cy="857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Target matrix</a:t>
            </a:r>
          </a:p>
          <a:p>
            <a:pPr algn="ctr"/>
            <a:r>
              <a:rPr lang="en-AU" dirty="0" smtClean="0"/>
              <a:t>(</a:t>
            </a:r>
            <a:r>
              <a:rPr lang="en-AU" dirty="0" err="1" smtClean="0"/>
              <a:t>TargetScan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6235187" y="2037267"/>
            <a:ext cx="76794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err="1" smtClean="0"/>
              <a:t>miRNAs</a:t>
            </a:r>
            <a:endParaRPr lang="en-AU" dirty="0"/>
          </a:p>
        </p:txBody>
      </p:sp>
      <p:sp>
        <p:nvSpPr>
          <p:cNvPr id="58" name="Rectangle 57"/>
          <p:cNvSpPr/>
          <p:nvPr/>
        </p:nvSpPr>
        <p:spPr>
          <a:xfrm>
            <a:off x="6801736" y="449036"/>
            <a:ext cx="1763741" cy="8572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KEGG Pathways</a:t>
            </a:r>
          </a:p>
          <a:p>
            <a:pPr algn="ctr"/>
            <a:r>
              <a:rPr lang="en-AU" dirty="0"/>
              <a:t>D</a:t>
            </a:r>
            <a:r>
              <a:rPr lang="en-AU" dirty="0" smtClean="0"/>
              <a:t>atabase</a:t>
            </a:r>
            <a:endParaRPr lang="en-AU" dirty="0"/>
          </a:p>
        </p:txBody>
      </p:sp>
      <p:sp>
        <p:nvSpPr>
          <p:cNvPr id="59" name="TextBox 58"/>
          <p:cNvSpPr txBox="1"/>
          <p:nvPr/>
        </p:nvSpPr>
        <p:spPr>
          <a:xfrm>
            <a:off x="7365171" y="1495558"/>
            <a:ext cx="108599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5171" y="140788"/>
            <a:ext cx="108599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sz="1500" dirty="0"/>
              <a:t>genes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01541" y="2910777"/>
            <a:ext cx="1539302" cy="1016340"/>
          </a:xfrm>
          <a:prstGeom prst="rect">
            <a:avLst/>
          </a:prstGeom>
          <a:ln w="76200" cmpd="sng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AU" dirty="0" smtClean="0"/>
              <a:t>C</a:t>
            </a:r>
            <a:r>
              <a:rPr lang="en-AU" dirty="0"/>
              <a:t>o</a:t>
            </a:r>
            <a:r>
              <a:rPr lang="en-AU" dirty="0" smtClean="0"/>
              <a:t>rrelation</a:t>
            </a:r>
          </a:p>
          <a:p>
            <a:pPr algn="ctr"/>
            <a:r>
              <a:rPr lang="en-AU" dirty="0" smtClean="0"/>
              <a:t>Or</a:t>
            </a:r>
          </a:p>
          <a:p>
            <a:pPr algn="ctr"/>
            <a:r>
              <a:rPr lang="en-AU" dirty="0" smtClean="0"/>
              <a:t>Association</a:t>
            </a:r>
            <a:endParaRPr lang="en-AU" dirty="0"/>
          </a:p>
        </p:txBody>
      </p:sp>
      <p:sp>
        <p:nvSpPr>
          <p:cNvPr id="62" name="Left Brace 61"/>
          <p:cNvSpPr/>
          <p:nvPr/>
        </p:nvSpPr>
        <p:spPr>
          <a:xfrm>
            <a:off x="5949948" y="734785"/>
            <a:ext cx="526980" cy="160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3" name="Right Brace 62"/>
          <p:cNvSpPr/>
          <p:nvPr/>
        </p:nvSpPr>
        <p:spPr>
          <a:xfrm>
            <a:off x="2646569" y="2379966"/>
            <a:ext cx="685889" cy="19431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675650" y="2339277"/>
            <a:ext cx="1852189" cy="284693"/>
          </a:xfrm>
          <a:prstGeom prst="rect">
            <a:avLst/>
          </a:prstGeom>
          <a:noFill/>
          <a:ln w="50800" cmpd="thinThick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kumimoji="1" lang="en-AU" altLang="zh-TW" dirty="0" smtClean="0"/>
              <a:t>Perform </a:t>
            </a:r>
            <a:r>
              <a:rPr kumimoji="1" lang="en-AU" altLang="zh-TW" dirty="0" smtClean="0"/>
              <a:t>gene </a:t>
            </a:r>
            <a:r>
              <a:rPr kumimoji="1" lang="en-AU" altLang="zh-TW" dirty="0" smtClean="0"/>
              <a:t>set </a:t>
            </a:r>
            <a:r>
              <a:rPr kumimoji="1" lang="en-AU" altLang="zh-TW" dirty="0" smtClean="0"/>
              <a:t>tests </a:t>
            </a:r>
            <a:endParaRPr kumimoji="1" lang="zh-TW" altLang="en-US" dirty="0"/>
          </a:p>
        </p:txBody>
      </p:sp>
      <p:sp>
        <p:nvSpPr>
          <p:cNvPr id="65" name="Rectangle 64"/>
          <p:cNvSpPr/>
          <p:nvPr/>
        </p:nvSpPr>
        <p:spPr>
          <a:xfrm>
            <a:off x="6715900" y="3760544"/>
            <a:ext cx="171472" cy="10287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72627" y="4132548"/>
            <a:ext cx="1028700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err="1" smtClean="0"/>
              <a:t>miRNA</a:t>
            </a:r>
            <a:r>
              <a:rPr lang="en-AU" dirty="0" smtClean="0"/>
              <a:t> DE</a:t>
            </a:r>
            <a:endParaRPr lang="en-AU" dirty="0"/>
          </a:p>
        </p:txBody>
      </p:sp>
      <p:grpSp>
        <p:nvGrpSpPr>
          <p:cNvPr id="67" name="Group 66"/>
          <p:cNvGrpSpPr/>
          <p:nvPr/>
        </p:nvGrpSpPr>
        <p:grpSpPr>
          <a:xfrm>
            <a:off x="3580949" y="606892"/>
            <a:ext cx="1799225" cy="1559063"/>
            <a:chOff x="4889354" y="3595333"/>
            <a:chExt cx="2500274" cy="1581670"/>
          </a:xfrm>
        </p:grpSpPr>
        <p:grpSp>
          <p:nvGrpSpPr>
            <p:cNvPr id="68" name="Group 67"/>
            <p:cNvGrpSpPr/>
            <p:nvPr/>
          </p:nvGrpSpPr>
          <p:grpSpPr>
            <a:xfrm>
              <a:off x="5538970" y="3595333"/>
              <a:ext cx="1850658" cy="1581670"/>
              <a:chOff x="5549856" y="3612766"/>
              <a:chExt cx="1850658" cy="1581670"/>
            </a:xfrm>
          </p:grpSpPr>
          <p:sp>
            <p:nvSpPr>
              <p:cNvPr id="73" name="Cube 72"/>
              <p:cNvSpPr/>
              <p:nvPr/>
            </p:nvSpPr>
            <p:spPr>
              <a:xfrm>
                <a:off x="5885474" y="3612766"/>
                <a:ext cx="1497897" cy="1355351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549856" y="3612766"/>
                <a:ext cx="1850658" cy="1581670"/>
                <a:chOff x="5796011" y="4123308"/>
                <a:chExt cx="1654183" cy="1513235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378166" y="4123308"/>
                  <a:ext cx="1072028" cy="8571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Cube 75"/>
                <p:cNvSpPr/>
                <p:nvPr/>
              </p:nvSpPr>
              <p:spPr>
                <a:xfrm>
                  <a:off x="5796011" y="4363931"/>
                  <a:ext cx="1338873" cy="1272612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796011" y="4642342"/>
                  <a:ext cx="0" cy="994201"/>
                </a:xfrm>
                <a:prstGeom prst="line">
                  <a:avLst/>
                </a:prstGeom>
                <a:ln w="762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796011" y="5624016"/>
                  <a:ext cx="1017812" cy="12527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TextBox 68"/>
            <p:cNvSpPr txBox="1"/>
            <p:nvPr/>
          </p:nvSpPr>
          <p:spPr>
            <a:xfrm>
              <a:off x="4889354" y="4259529"/>
              <a:ext cx="2444102" cy="68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</a:rPr>
                <a:t> </a:t>
              </a:r>
              <a:r>
                <a:rPr lang="en-AU" dirty="0" smtClean="0">
                  <a:solidFill>
                    <a:schemeClr val="bg1"/>
                  </a:solidFill>
                </a:rPr>
                <a:t>Mir-</a:t>
              </a:r>
            </a:p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pathways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623537" y="4137840"/>
              <a:ext cx="0" cy="1032616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341213" y="3604291"/>
              <a:ext cx="0" cy="107014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84834" y="4124746"/>
              <a:ext cx="1138702" cy="13094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Oval 78"/>
          <p:cNvSpPr/>
          <p:nvPr/>
        </p:nvSpPr>
        <p:spPr>
          <a:xfrm>
            <a:off x="3371694" y="353359"/>
            <a:ext cx="2400612" cy="4329068"/>
          </a:xfrm>
          <a:prstGeom prst="ellipse">
            <a:avLst/>
          </a:prstGeom>
          <a:noFill/>
          <a:ln w="50800" cmpd="thinThick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6215618" y="735313"/>
            <a:ext cx="85725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AU" dirty="0" smtClean="0"/>
              <a:t>pathways</a:t>
            </a:r>
            <a:endParaRPr lang="en-AU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795046" y="3287110"/>
            <a:ext cx="824114" cy="54730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/>
      <p:bldP spid="60" grpId="0"/>
      <p:bldP spid="62" grpId="0" animBg="1"/>
      <p:bldP spid="64" grpId="0" animBg="1"/>
      <p:bldP spid="65" grpId="0" animBg="1"/>
      <p:bldP spid="66" grpId="0"/>
      <p:bldP spid="79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AU" altLang="zh-TW" dirty="0" err="1" smtClean="0"/>
              <a:t>pMim</a:t>
            </a:r>
            <a:r>
              <a:rPr kumimoji="1" lang="en-AU" altLang="zh-TW" dirty="0" smtClean="0"/>
              <a:t/>
            </a:r>
            <a:br>
              <a:rPr kumimoji="1" lang="en-AU" altLang="zh-TW" dirty="0" smtClean="0"/>
            </a:br>
            <a:r>
              <a:rPr kumimoji="1" lang="en-AU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Integration of pathways, </a:t>
            </a:r>
            <a:r>
              <a:rPr kumimoji="1" lang="en-AU" altLang="zh-TW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miRNA</a:t>
            </a:r>
            <a:r>
              <a:rPr kumimoji="1" lang="en-AU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and mRNA</a:t>
            </a:r>
            <a:endParaRPr kumimoji="1" lang="zh-TW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5970" y="2106289"/>
            <a:ext cx="3804899" cy="2736688"/>
            <a:chOff x="3080266" y="2222932"/>
            <a:chExt cx="2486270" cy="1696373"/>
          </a:xfrm>
        </p:grpSpPr>
        <p:sp>
          <p:nvSpPr>
            <p:cNvPr id="6" name="Rectangle 5"/>
            <p:cNvSpPr/>
            <p:nvPr/>
          </p:nvSpPr>
          <p:spPr>
            <a:xfrm>
              <a:off x="3570515" y="2645229"/>
              <a:ext cx="1915886" cy="1219200"/>
            </a:xfrm>
            <a:prstGeom prst="rect">
              <a:avLst/>
            </a:prstGeom>
            <a:solidFill>
              <a:schemeClr val="accent6"/>
            </a:solidFill>
            <a:ln w="76200" cmpd="sng">
              <a:solidFill>
                <a:schemeClr val="accent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400" dirty="0" smtClean="0"/>
                <a:t>Integrative </a:t>
              </a:r>
            </a:p>
            <a:p>
              <a:pPr algn="ctr"/>
              <a:r>
                <a:rPr lang="en-AU" sz="4400" dirty="0" smtClean="0"/>
                <a:t>scores</a:t>
              </a:r>
              <a:endParaRPr lang="en-AU" sz="44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565412" y="2966402"/>
              <a:ext cx="1371600" cy="34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err="1" smtClean="0"/>
                <a:t>miRNAs</a:t>
              </a:r>
              <a:endParaRPr lang="en-A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7198" y="2222932"/>
              <a:ext cx="1023206" cy="324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AU" altLang="zh-TW" sz="2800" dirty="0" smtClean="0"/>
                <a:t>pathways</a:t>
              </a:r>
              <a:endParaRPr kumimoji="1" lang="zh-TW" altLang="en-US" sz="28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505200" y="3903784"/>
              <a:ext cx="2061336" cy="15521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529884" y="2602573"/>
              <a:ext cx="2034582" cy="5432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31954" y="2589496"/>
              <a:ext cx="0" cy="1325754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35847" y="2608005"/>
              <a:ext cx="0" cy="131130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9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-114300"/>
            <a:ext cx="8229600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AU" altLang="zh-TW" sz="3200" dirty="0"/>
              <a:t>Evaluation</a:t>
            </a:r>
            <a:endParaRPr lang="en-AU" sz="3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40438"/>
              </p:ext>
            </p:extLst>
          </p:nvPr>
        </p:nvGraphicFramePr>
        <p:xfrm>
          <a:off x="190500" y="2419350"/>
          <a:ext cx="8763000" cy="21537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1440"/>
                <a:gridCol w="1607890"/>
                <a:gridCol w="1607890"/>
                <a:gridCol w="1607890"/>
                <a:gridCol w="1607890"/>
              </a:tblGrid>
              <a:tr h="50292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Datasets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PP;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years to death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GP;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years to last follow up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Total </a:t>
                      </a:r>
                    </a:p>
                    <a:p>
                      <a:pPr algn="ctr"/>
                      <a:r>
                        <a:rPr lang="en-AU" sz="1600" dirty="0" smtClean="0"/>
                        <a:t>(n)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(a) Ovarian Serous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III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&lt;</a:t>
                      </a:r>
                      <a:r>
                        <a:rPr lang="en-AU" sz="1600" baseline="0" dirty="0" smtClean="0"/>
                        <a:t> 1yr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 6 </a:t>
                      </a:r>
                      <a:r>
                        <a:rPr lang="en-AU" sz="1600" dirty="0" err="1" smtClean="0"/>
                        <a:t>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49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720090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(b) Skin</a:t>
                      </a:r>
                      <a:r>
                        <a:rPr lang="en-AU" sz="1600" baseline="0" dirty="0" smtClean="0"/>
                        <a:t> cutaneous melanoma 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III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dirty="0" smtClean="0"/>
                        <a:t>&lt;</a:t>
                      </a:r>
                      <a:r>
                        <a:rPr lang="en-AU" altLang="zh-TW" sz="1600" baseline="0" dirty="0" smtClean="0"/>
                        <a:t> 2yr</a:t>
                      </a:r>
                      <a:endParaRPr lang="en-AU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 6yrs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40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pPr algn="l"/>
                      <a:r>
                        <a:rPr lang="en-AU" sz="1600" dirty="0" smtClean="0"/>
                        <a:t>(c)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dirty="0" smtClean="0"/>
                        <a:t>Lung adenocarcinoma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Stage I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dirty="0" smtClean="0"/>
                        <a:t>&lt;</a:t>
                      </a:r>
                      <a:r>
                        <a:rPr lang="en-AU" altLang="zh-TW" sz="1600" baseline="0" dirty="0" smtClean="0"/>
                        <a:t> 1yr</a:t>
                      </a:r>
                      <a:endParaRPr lang="en-AU" altLang="zh-TW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&gt;1.5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baseline="0" dirty="0" err="1" smtClean="0"/>
                        <a:t>yrs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33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494" y="340384"/>
            <a:ext cx="8763000" cy="2562232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kumimoji="1" lang="en-AU" altLang="zh-TW" sz="1800" b="1" dirty="0"/>
              <a:t>Methods:</a:t>
            </a:r>
          </a:p>
          <a:p>
            <a:r>
              <a:rPr lang="en-US" altLang="zh-TW" sz="1800" dirty="0"/>
              <a:t>1. </a:t>
            </a:r>
            <a:r>
              <a:rPr lang="en-US" altLang="zh-TW" sz="1800" dirty="0" err="1"/>
              <a:t>cMimDE</a:t>
            </a:r>
            <a:r>
              <a:rPr lang="en-US" altLang="zh-TW" sz="1800" dirty="0"/>
              <a:t> - Classic microRNA and mRNA integration based on DE. </a:t>
            </a:r>
          </a:p>
          <a:p>
            <a:r>
              <a:rPr lang="en-US" altLang="zh-TW" sz="1800" dirty="0" smtClean="0"/>
              <a:t>     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Tests 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whether a </a:t>
            </a:r>
            <a:r>
              <a:rPr lang="en-US" altLang="zh-TW" sz="1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miRNA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DE and its 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target genes </a:t>
            </a:r>
            <a:r>
              <a:rPr lang="en-US" altLang="zh-TW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DE in the opposite direction</a:t>
            </a:r>
            <a:r>
              <a:rPr lang="en-US" altLang="zh-TW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zh-TW" sz="1800" dirty="0"/>
          </a:p>
          <a:p>
            <a:r>
              <a:rPr kumimoji="1" lang="en-AU" altLang="zh-TW" sz="1800" dirty="0"/>
              <a:t>2. </a:t>
            </a:r>
            <a:r>
              <a:rPr lang="en-US" altLang="zh-TW" sz="1800" dirty="0" err="1"/>
              <a:t>pMimDE</a:t>
            </a:r>
            <a:r>
              <a:rPr lang="en-US" altLang="zh-TW" sz="1800" dirty="0"/>
              <a:t> - Pathway, microRNA and mRNA integration using DE.</a:t>
            </a:r>
          </a:p>
          <a:p>
            <a:endParaRPr lang="en-US" altLang="zh-TW" sz="1800" dirty="0"/>
          </a:p>
          <a:p>
            <a:r>
              <a:rPr lang="en-US" altLang="zh-TW" sz="1800" dirty="0"/>
              <a:t>3. </a:t>
            </a:r>
            <a:r>
              <a:rPr lang="en-US" altLang="zh-TW" sz="1800" dirty="0" err="1"/>
              <a:t>pMimCor</a:t>
            </a:r>
            <a:r>
              <a:rPr lang="en-US" altLang="zh-TW" sz="1800" dirty="0"/>
              <a:t> - Pathway, microRNA and mRNA integration using correlation.</a:t>
            </a:r>
          </a:p>
          <a:p>
            <a:endParaRPr lang="en-US" altLang="zh-TW" sz="1800" dirty="0"/>
          </a:p>
          <a:p>
            <a:endParaRPr kumimoji="1" lang="zh-TW" alt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06059"/>
              </p:ext>
            </p:extLst>
          </p:nvPr>
        </p:nvGraphicFramePr>
        <p:xfrm>
          <a:off x="181155" y="4705350"/>
          <a:ext cx="8734244" cy="342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91767"/>
                <a:gridCol w="1468590"/>
                <a:gridCol w="463765"/>
                <a:gridCol w="1932355"/>
                <a:gridCol w="1777767"/>
              </a:tblGrid>
              <a:tr h="342900">
                <a:tc>
                  <a:txBody>
                    <a:bodyPr/>
                    <a:lstStyle/>
                    <a:p>
                      <a:r>
                        <a:rPr lang="en-AU" altLang="zh-TW" sz="1600" b="0" dirty="0" smtClean="0"/>
                        <a:t>(d) Notch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altLang="zh-TW" sz="1600" b="0" dirty="0" smtClean="0"/>
                        <a:t>Knock out 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b="0" dirty="0" err="1" smtClean="0"/>
                        <a:t>vs</a:t>
                      </a:r>
                      <a:r>
                        <a:rPr lang="en-AU" altLang="zh-TW" sz="1600" b="0" dirty="0" smtClean="0"/>
                        <a:t> 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TW" sz="1600" b="0" dirty="0" smtClean="0"/>
                        <a:t>Control</a:t>
                      </a:r>
                      <a:endParaRPr lang="zh-TW" altLang="en-US" sz="16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TW" sz="1600" b="0" baseline="0" dirty="0" smtClean="0"/>
                        <a:t>      6 </a:t>
                      </a:r>
                      <a:endParaRPr lang="zh-TW" altLang="en-US" sz="1600" b="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0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42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(A) </a:t>
            </a:r>
            <a:r>
              <a:rPr lang="en-AU" dirty="0" smtClean="0"/>
              <a:t>Evaluation via literature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57650"/>
          </a:xfrm>
        </p:spPr>
        <p:txBody>
          <a:bodyPr>
            <a:noAutofit/>
          </a:bodyPr>
          <a:lstStyle/>
          <a:p>
            <a:r>
              <a:rPr lang="en-AU" dirty="0"/>
              <a:t>For each </a:t>
            </a:r>
            <a:r>
              <a:rPr lang="en-AU" dirty="0" err="1"/>
              <a:t>miRNA</a:t>
            </a:r>
            <a:r>
              <a:rPr lang="en-AU" dirty="0"/>
              <a:t> (</a:t>
            </a:r>
            <a:r>
              <a:rPr lang="en-AU" dirty="0" err="1"/>
              <a:t>eg</a:t>
            </a:r>
            <a:r>
              <a:rPr lang="en-AU" dirty="0"/>
              <a:t>. mir-150) and a key word of interest (melanoma</a:t>
            </a:r>
            <a:r>
              <a:rPr lang="en-AU" dirty="0" smtClean="0"/>
              <a:t>)</a:t>
            </a:r>
            <a:br>
              <a:rPr lang="en-AU" dirty="0" smtClean="0"/>
            </a:br>
            <a:endParaRPr lang="en-AU" dirty="0"/>
          </a:p>
          <a:p>
            <a:r>
              <a:rPr lang="en-AU" dirty="0"/>
              <a:t>Search PubMed for </a:t>
            </a:r>
            <a:r>
              <a:rPr lang="en-A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mir-150 melanoma*</a:t>
            </a:r>
          </a:p>
          <a:p>
            <a:endParaRPr lang="en-AU" i="1" dirty="0"/>
          </a:p>
          <a:p>
            <a:r>
              <a:rPr lang="en-AU" dirty="0"/>
              <a:t>Call mir-150  associated with melanoma if we see more than </a:t>
            </a:r>
            <a:r>
              <a:rPr lang="en-AU" dirty="0">
                <a:solidFill>
                  <a:schemeClr val="accent2"/>
                </a:solidFill>
              </a:rPr>
              <a:t>one</a:t>
            </a:r>
            <a:r>
              <a:rPr lang="en-AU" dirty="0"/>
              <a:t> search </a:t>
            </a:r>
            <a:r>
              <a:rPr lang="en-AU" dirty="0" smtClean="0"/>
              <a:t>hit.</a:t>
            </a:r>
            <a:endParaRPr lang="en-AU" dirty="0"/>
          </a:p>
          <a:p>
            <a:endParaRPr lang="en-AU" dirty="0"/>
          </a:p>
          <a:p>
            <a:r>
              <a:rPr lang="en-AU" dirty="0"/>
              <a:t>Treating this as truth, use this information to generate ROC plots.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6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6093" y="148829"/>
            <a:ext cx="6173004" cy="857250"/>
          </a:xfrm>
        </p:spPr>
        <p:txBody>
          <a:bodyPr/>
          <a:lstStyle/>
          <a:p>
            <a:r>
              <a:rPr lang="en-AU" dirty="0" smtClean="0"/>
              <a:t>(A) </a:t>
            </a:r>
            <a:r>
              <a:rPr lang="en-AU" dirty="0"/>
              <a:t>Evaluation via literature search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6093" y="1143000"/>
            <a:ext cx="6173004" cy="3394472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15" y="746557"/>
            <a:ext cx="4401123" cy="437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6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45" y="205979"/>
            <a:ext cx="6572510" cy="83710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45" y="1200151"/>
            <a:ext cx="6572510" cy="33147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88" y="1182798"/>
            <a:ext cx="2864815" cy="284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32" y="1180239"/>
            <a:ext cx="2883330" cy="288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0" y="1182798"/>
            <a:ext cx="2839122" cy="28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05978"/>
            <a:ext cx="8229600" cy="994172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7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AU" sz="3300" dirty="0" smtClean="0">
                <a:latin typeface="+mj-lt"/>
                <a:ea typeface="+mj-ea"/>
                <a:cs typeface="+mj-cs"/>
              </a:rPr>
              <a:t>[B] </a:t>
            </a:r>
            <a:r>
              <a:rPr lang="en-AU" sz="3300" dirty="0">
                <a:latin typeface="+mj-lt"/>
                <a:ea typeface="+mj-ea"/>
                <a:cs typeface="+mj-cs"/>
              </a:rPr>
              <a:t>Randomisation:</a:t>
            </a:r>
          </a:p>
          <a:p>
            <a:pPr algn="ctr">
              <a:spcBef>
                <a:spcPct val="0"/>
              </a:spcBef>
              <a:defRPr/>
            </a:pPr>
            <a:r>
              <a:rPr lang="en-AU" sz="3300" dirty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AU" sz="3300" dirty="0">
                <a:latin typeface="+mj-lt"/>
                <a:ea typeface="+mj-ea"/>
                <a:cs typeface="+mj-cs"/>
              </a:rPr>
              <a:t>Evaluating </a:t>
            </a:r>
            <a:r>
              <a:rPr lang="en-AU" sz="3300" dirty="0" smtClean="0">
                <a:latin typeface="+mj-lt"/>
                <a:ea typeface="+mj-ea"/>
                <a:cs typeface="+mj-cs"/>
              </a:rPr>
              <a:t>the</a:t>
            </a:r>
            <a:r>
              <a:rPr lang="en-AU" sz="3300" dirty="0" smtClean="0">
                <a:latin typeface="+mj-lt"/>
                <a:ea typeface="+mj-ea"/>
                <a:cs typeface="+mj-cs"/>
              </a:rPr>
              <a:t> </a:t>
            </a:r>
            <a:r>
              <a:rPr lang="en-AU" sz="3300" dirty="0">
                <a:latin typeface="+mj-lt"/>
                <a:ea typeface="+mj-ea"/>
                <a:cs typeface="+mj-cs"/>
              </a:rPr>
              <a:t>signal in our data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781086"/>
              </p:ext>
            </p:extLst>
          </p:nvPr>
        </p:nvGraphicFramePr>
        <p:xfrm>
          <a:off x="152400" y="1714501"/>
          <a:ext cx="8686798" cy="2906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166"/>
                <a:gridCol w="1593908"/>
                <a:gridCol w="1593908"/>
                <a:gridCol w="1593908"/>
                <a:gridCol w="1593908"/>
              </a:tblGrid>
              <a:tr h="355817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P-value cut-off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(a) Ovarian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(b) Melanoma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(c) Lung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AU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Notch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(PP=23,GP=26)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(PP=21,GP=19)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(PP=17,GP=16)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(WT=3,MT=3)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Nothing </a:t>
                      </a: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randomised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92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Binding site randomized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438678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KEGG </a:t>
                      </a:r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randomised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61415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solidFill>
                            <a:schemeClr val="tx1"/>
                          </a:solidFill>
                        </a:rPr>
                        <a:t>Both Binding site and KEGG randomized</a:t>
                      </a:r>
                      <a:endParaRPr lang="en-AU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2" y="4629151"/>
            <a:ext cx="3196470" cy="288533"/>
          </a:xfrm>
          <a:prstGeom prst="rect">
            <a:avLst/>
          </a:prstGeom>
          <a:noFill/>
        </p:spPr>
        <p:txBody>
          <a:bodyPr wrap="none" lIns="68573" tIns="34286" rIns="68573" bIns="34286" rtlCol="0">
            <a:spAutoFit/>
          </a:bodyPr>
          <a:lstStyle/>
          <a:p>
            <a:r>
              <a:rPr lang="en-AU" altLang="zh-TW" dirty="0"/>
              <a:t>The average number of DE </a:t>
            </a:r>
            <a:r>
              <a:rPr lang="en-AU" altLang="zh-TW" dirty="0" err="1"/>
              <a:t>mir</a:t>
            </a:r>
            <a:r>
              <a:rPr lang="en-AU" altLang="zh-TW" dirty="0"/>
              <a:t>-pathways </a:t>
            </a:r>
            <a:endParaRPr kumimoji="1" lang="zh-TW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38601" y="2514599"/>
            <a:ext cx="4800600" cy="211455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460171" y="2952751"/>
            <a:ext cx="1578430" cy="6096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460171" y="3562350"/>
            <a:ext cx="1578430" cy="4572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460171" y="4019550"/>
            <a:ext cx="1578430" cy="62048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0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5951"/>
            <a:ext cx="8229600" cy="2708673"/>
          </a:xfrm>
        </p:spPr>
        <p:txBody>
          <a:bodyPr/>
          <a:lstStyle/>
          <a:p>
            <a:pPr marL="0" indent="0" algn="ctr">
              <a:buNone/>
            </a:pPr>
            <a:r>
              <a:rPr lang="en-AU" sz="3600" dirty="0">
                <a:hlinkClick r:id="rId2"/>
              </a:rPr>
              <a:t>www.ellispatrick.com/presentations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>
                <a:hlinkClick r:id="rId3"/>
              </a:rPr>
              <a:t>www.ellispatrick.com/r-packages</a:t>
            </a:r>
            <a:endParaRPr lang="en-AU" sz="3600" dirty="0"/>
          </a:p>
          <a:p>
            <a:pPr marL="0" indent="0" algn="ctr">
              <a:buNone/>
            </a:pPr>
            <a:r>
              <a:rPr lang="en-AU" sz="3000" dirty="0"/>
              <a:t/>
            </a:r>
            <a:br>
              <a:rPr lang="en-AU" sz="3000" dirty="0"/>
            </a:b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739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 application: Melanoma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0"/>
            <a:ext cx="8382000" cy="3543300"/>
          </a:xfrm>
        </p:spPr>
        <p:txBody>
          <a:bodyPr>
            <a:normAutofit/>
          </a:bodyPr>
          <a:lstStyle/>
          <a:p>
            <a:endParaRPr kumimoji="1" lang="en-AU" altLang="zh-TW" dirty="0" smtClean="0"/>
          </a:p>
          <a:p>
            <a:r>
              <a:rPr kumimoji="1" lang="en-AU" altLang="zh-TW" dirty="0" smtClean="0"/>
              <a:t>Melanoma </a:t>
            </a:r>
            <a:r>
              <a:rPr kumimoji="1" lang="en-AU" altLang="zh-TW" dirty="0"/>
              <a:t>data set from </a:t>
            </a:r>
            <a:r>
              <a:rPr kumimoji="1" lang="en-AU" altLang="zh-TW" dirty="0" smtClean="0"/>
              <a:t>MIA.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r>
              <a:rPr kumimoji="1" lang="en-AU" altLang="zh-TW" dirty="0" smtClean="0"/>
              <a:t>Predict prognosis.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r>
              <a:rPr kumimoji="1" lang="en-AU" altLang="zh-TW" dirty="0" smtClean="0"/>
              <a:t>Investigate effects of BRAF mutations.</a:t>
            </a:r>
            <a:endParaRPr kumimoji="1" lang="en-AU" altLang="zh-TW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0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71450"/>
            <a:ext cx="8229600" cy="857250"/>
          </a:xfrm>
        </p:spPr>
        <p:txBody>
          <a:bodyPr>
            <a:noAutofit/>
          </a:bodyPr>
          <a:lstStyle/>
          <a:p>
            <a:r>
              <a:rPr lang="en-AU" altLang="zh-TW" sz="2400" dirty="0" err="1"/>
              <a:t>pMimCor</a:t>
            </a:r>
            <a:r>
              <a:rPr lang="en-AU" altLang="zh-TW" sz="2400" dirty="0"/>
              <a:t> results for down-regulated</a:t>
            </a:r>
            <a:br>
              <a:rPr lang="en-AU" altLang="zh-TW" sz="2400" dirty="0"/>
            </a:br>
            <a:r>
              <a:rPr lang="en-AU" altLang="zh-TW" sz="2400" dirty="0" err="1"/>
              <a:t>miRNAs</a:t>
            </a:r>
            <a:r>
              <a:rPr lang="en-AU" altLang="zh-TW" sz="2400" dirty="0"/>
              <a:t> in patients with BRAF mutations</a:t>
            </a:r>
            <a:endParaRPr kumimoji="1" lang="zh-TW" alt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43371"/>
              </p:ext>
            </p:extLst>
          </p:nvPr>
        </p:nvGraphicFramePr>
        <p:xfrm>
          <a:off x="533401" y="1419226"/>
          <a:ext cx="8229601" cy="280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092"/>
                <a:gridCol w="1573092"/>
                <a:gridCol w="1573092"/>
                <a:gridCol w="3510325"/>
              </a:tblGrid>
              <a:tr h="302897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err="1" smtClean="0">
                          <a:effectLst/>
                        </a:rPr>
                        <a:t>miRNA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smtClean="0">
                          <a:effectLst/>
                        </a:rPr>
                        <a:t>Integrative</a:t>
                      </a:r>
                      <a:r>
                        <a:rPr lang="en-AU" sz="1400" b="1" baseline="0" dirty="0" smtClean="0">
                          <a:effectLst/>
                        </a:rPr>
                        <a:t> score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err="1" smtClean="0">
                          <a:effectLst/>
                        </a:rPr>
                        <a:t>miRNA</a:t>
                      </a:r>
                      <a:r>
                        <a:rPr lang="en-AU" sz="1400" b="1" dirty="0" smtClean="0">
                          <a:effectLst/>
                        </a:rPr>
                        <a:t> DE p-value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 smtClean="0">
                          <a:solidFill>
                            <a:schemeClr val="lt1"/>
                          </a:solidFill>
                          <a:effectLst/>
                        </a:rPr>
                        <a:t>KEGG</a:t>
                      </a:r>
                      <a:r>
                        <a:rPr lang="en-AU" sz="1400" b="1" dirty="0">
                          <a:solidFill>
                            <a:srgbClr val="CCCCCC"/>
                          </a:solidFill>
                          <a:effectLst/>
                        </a:rPr>
                        <a:t> </a:t>
                      </a:r>
                      <a:endParaRPr lang="en-AU" sz="1400" b="1" dirty="0">
                        <a:effectLst/>
                      </a:endParaRPr>
                    </a:p>
                  </a:txBody>
                  <a:tcPr marL="54621" marR="54621" marT="42863" marB="42863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hsa-miR-197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0.044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Metabolic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pathways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hsa-let-7g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0.0022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0.063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Pyrimidine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metabolism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Hematopoietic cell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lineage, </a:t>
                      </a:r>
                      <a:endParaRPr lang="en-A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hsa-miR-197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0.044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Pathways in cancer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Calcium </a:t>
                      </a:r>
                      <a:r>
                        <a:rPr lang="en-AU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signaling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 pathway</a:t>
                      </a:r>
                      <a:endParaRPr lang="en-A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hsa-let-7i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0.091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Pyrimidine </a:t>
                      </a:r>
                      <a:r>
                        <a:rPr lang="en-AU" sz="1400" dirty="0" smtClean="0">
                          <a:solidFill>
                            <a:schemeClr val="tx1"/>
                          </a:solidFill>
                          <a:effectLst/>
                        </a:rPr>
                        <a:t>metabolism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hsa-miR-30c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0.0043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0.087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Gap junction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hsa-let-7i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0.0047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0.091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>
                          <a:solidFill>
                            <a:schemeClr val="tx1"/>
                          </a:solidFill>
                          <a:effectLst/>
                        </a:rPr>
                        <a:t>Melanoma</a:t>
                      </a:r>
                    </a:p>
                  </a:txBody>
                  <a:tcPr marL="27311" marR="27311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hsa-miR-34a</a:t>
                      </a:r>
                      <a:endParaRPr lang="en-AU" sz="14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0.0054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0.064</a:t>
                      </a:r>
                    </a:p>
                  </a:txBody>
                  <a:tcPr marL="27311" marR="27311" marT="14288" marB="142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AU" sz="1400" dirty="0">
                          <a:solidFill>
                            <a:schemeClr val="tx1"/>
                          </a:solidFill>
                          <a:effectLst/>
                        </a:rPr>
                        <a:t>Small cell lung cancer</a:t>
                      </a:r>
                    </a:p>
                  </a:txBody>
                  <a:tcPr marL="27311" marR="27311" marT="14288" marB="14288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729854"/>
            <a:ext cx="6858000" cy="26613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3" tIns="34286" rIns="68573" bIns="34286"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52400" y="4514851"/>
            <a:ext cx="5181600" cy="507824"/>
          </a:xfrm>
          <a:prstGeom prst="rect">
            <a:avLst/>
          </a:prstGeom>
        </p:spPr>
        <p:txBody>
          <a:bodyPr wrap="square" lIns="68573" tIns="34286" rIns="68573" bIns="34286">
            <a:spAutoFit/>
          </a:bodyPr>
          <a:lstStyle/>
          <a:p>
            <a:r>
              <a:rPr lang="en-AU" altLang="zh-TW" dirty="0" smtClean="0"/>
              <a:t>The cancer hallmark (</a:t>
            </a:r>
            <a:r>
              <a:rPr lang="en-AU" altLang="zh-TW" dirty="0">
                <a:hlinkClick r:id="" action="ppaction://hlinkfile" tooltip="Hanahan, 2011 #1402"/>
              </a:rPr>
              <a:t>Hanahan and Weinberg, 2011</a:t>
            </a:r>
            <a:r>
              <a:rPr lang="en-AU" altLang="zh-TW" dirty="0"/>
              <a:t>) were a major theme for most of the pathways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20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100" dirty="0"/>
              <a:t>miR-197 and Metabolic pathways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286"/>
              </p:ext>
            </p:extLst>
          </p:nvPr>
        </p:nvGraphicFramePr>
        <p:xfrm>
          <a:off x="1600200" y="1200150"/>
          <a:ext cx="6477000" cy="232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75"/>
                <a:gridCol w="2652783"/>
                <a:gridCol w="2308342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Gene</a:t>
                      </a:r>
                      <a:endParaRPr lang="en-AU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Correlation</a:t>
                      </a:r>
                      <a:endParaRPr lang="en-AU" sz="1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DE p-value</a:t>
                      </a:r>
                      <a:endParaRPr lang="en-AU" sz="1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 dirty="0">
                          <a:effectLst/>
                        </a:rPr>
                        <a:t>PAFAH1B1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-0.34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0.39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ATP6V1A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-0.31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0.84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EPT1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-0.24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0.18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P4HA1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-0.23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>
                          <a:effectLst/>
                        </a:rPr>
                        <a:t>0.58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XYLT1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-0.22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>
                          <a:effectLst/>
                        </a:rPr>
                        <a:t>0.0041</a:t>
                      </a:r>
                    </a:p>
                  </a:txBody>
                  <a:tcPr marL="28575" marR="28575" marT="14288" marB="14288" anchor="ctr"/>
                </a:tc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AU" sz="1800">
                          <a:effectLst/>
                        </a:rPr>
                        <a:t>AGPAT6</a:t>
                      </a: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 smtClean="0">
                          <a:effectLst/>
                        </a:rPr>
                        <a:t> 0.33</a:t>
                      </a:r>
                      <a:endParaRPr lang="en-AU" sz="1800" dirty="0">
                        <a:effectLst/>
                      </a:endParaRPr>
                    </a:p>
                  </a:txBody>
                  <a:tcPr marL="28575" marR="28575" marT="14288" marB="142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0.63</a:t>
                      </a:r>
                    </a:p>
                  </a:txBody>
                  <a:tcPr marL="28575" marR="28575" marT="14288" marB="142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2944" y="205979"/>
            <a:ext cx="6173004" cy="857250"/>
          </a:xfrm>
        </p:spPr>
        <p:txBody>
          <a:bodyPr/>
          <a:lstStyle/>
          <a:p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44" y="1200151"/>
            <a:ext cx="6173004" cy="3394472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79" y="1011767"/>
            <a:ext cx="7182209" cy="41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15" y="5257800"/>
            <a:ext cx="3022200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57583" cy="1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1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Melanoma 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839200" cy="4000500"/>
          </a:xfrm>
        </p:spPr>
        <p:txBody>
          <a:bodyPr>
            <a:normAutofit fontScale="85000" lnSpcReduction="20000"/>
          </a:bodyPr>
          <a:lstStyle/>
          <a:p>
            <a:r>
              <a:rPr lang="en-AU" altLang="zh-TW" dirty="0"/>
              <a:t>The </a:t>
            </a:r>
            <a:r>
              <a:rPr lang="en-AU" altLang="zh-TW" dirty="0" err="1"/>
              <a:t>miRNA</a:t>
            </a:r>
            <a:r>
              <a:rPr lang="en-AU" altLang="zh-TW" dirty="0"/>
              <a:t> expression phenotype of poor prognosis tumours was dominated by anti-proliferative signals that may indicate the tumours are becoming more invasive. </a:t>
            </a:r>
          </a:p>
          <a:p>
            <a:endParaRPr lang="en-AU" altLang="zh-TW" dirty="0"/>
          </a:p>
          <a:p>
            <a:r>
              <a:rPr lang="en-AU" altLang="zh-TW" dirty="0"/>
              <a:t>These findings suggested a network of </a:t>
            </a:r>
            <a:r>
              <a:rPr lang="en-AU" altLang="zh-TW" dirty="0" err="1"/>
              <a:t>miRNAs</a:t>
            </a:r>
            <a:r>
              <a:rPr lang="en-AU" altLang="zh-TW" dirty="0"/>
              <a:t> that appeared to be reacting to tumour progression, not driving it</a:t>
            </a:r>
            <a:r>
              <a:rPr lang="en-AU" altLang="zh-TW" dirty="0" smtClean="0"/>
              <a:t>.</a:t>
            </a:r>
            <a:endParaRPr kumimoji="1" lang="en-AU" altLang="zh-TW" dirty="0" smtClean="0"/>
          </a:p>
          <a:p>
            <a:endParaRPr kumimoji="1" lang="en-AU" altLang="zh-TW" dirty="0"/>
          </a:p>
          <a:p>
            <a:r>
              <a:rPr kumimoji="1" lang="en-AU" altLang="zh-TW" dirty="0" smtClean="0"/>
              <a:t>The </a:t>
            </a:r>
            <a:r>
              <a:rPr kumimoji="1" lang="en-AU" altLang="zh-TW" dirty="0"/>
              <a:t>DE </a:t>
            </a:r>
            <a:r>
              <a:rPr kumimoji="1" lang="en-AU" altLang="zh-TW" dirty="0" err="1"/>
              <a:t>miRNA</a:t>
            </a:r>
            <a:r>
              <a:rPr kumimoji="1" lang="en-AU" altLang="zh-TW" dirty="0"/>
              <a:t> analysis identified a few </a:t>
            </a:r>
            <a:r>
              <a:rPr kumimoji="1" lang="en-AU" altLang="zh-TW" dirty="0" err="1"/>
              <a:t>miRNAs</a:t>
            </a:r>
            <a:r>
              <a:rPr kumimoji="1" lang="en-AU" altLang="zh-TW" dirty="0"/>
              <a:t> with prognosis potential</a:t>
            </a:r>
            <a:r>
              <a:rPr kumimoji="1" lang="en-AU" altLang="zh-TW" dirty="0" smtClean="0"/>
              <a:t>.</a:t>
            </a:r>
          </a:p>
          <a:p>
            <a:endParaRPr kumimoji="1" lang="en-AU" altLang="zh-TW" dirty="0" smtClean="0"/>
          </a:p>
          <a:p>
            <a:r>
              <a:rPr kumimoji="1" lang="en-AU" altLang="zh-TW" dirty="0" smtClean="0"/>
              <a:t>A </a:t>
            </a:r>
            <a:r>
              <a:rPr kumimoji="1" lang="en-AU" altLang="zh-TW" dirty="0"/>
              <a:t>number of different </a:t>
            </a:r>
            <a:r>
              <a:rPr kumimoji="1" lang="en-AU" altLang="zh-TW" dirty="0" err="1"/>
              <a:t>miRNAs</a:t>
            </a:r>
            <a:r>
              <a:rPr kumimoji="1" lang="en-AU" altLang="zh-TW" dirty="0"/>
              <a:t> – mRNA pairs were </a:t>
            </a:r>
            <a:r>
              <a:rPr kumimoji="1" lang="en-AU" altLang="zh-TW" dirty="0" smtClean="0"/>
              <a:t>identified using “cool” approaches.</a:t>
            </a:r>
          </a:p>
          <a:p>
            <a:endParaRPr kumimoji="1" lang="en-AU" altLang="zh-TW" dirty="0" smtClean="0"/>
          </a:p>
          <a:p>
            <a:r>
              <a:rPr lang="en-AU" altLang="zh-TW" dirty="0" err="1" smtClean="0"/>
              <a:t>pMim</a:t>
            </a:r>
            <a:r>
              <a:rPr lang="en-AU" altLang="zh-TW" dirty="0" smtClean="0"/>
              <a:t> </a:t>
            </a:r>
            <a:r>
              <a:rPr lang="en-AU" altLang="zh-TW" dirty="0"/>
              <a:t>identified </a:t>
            </a:r>
            <a:r>
              <a:rPr lang="en-AU" altLang="zh-TW" dirty="0" err="1"/>
              <a:t>miRNAs</a:t>
            </a:r>
            <a:r>
              <a:rPr lang="en-AU" altLang="zh-TW" dirty="0"/>
              <a:t>-pathways related to cancer; links are not as obvious in the </a:t>
            </a:r>
            <a:r>
              <a:rPr lang="en-AU" altLang="zh-TW" dirty="0" smtClean="0"/>
              <a:t>“cool” </a:t>
            </a:r>
            <a:r>
              <a:rPr lang="en-AU" altLang="zh-TW" dirty="0"/>
              <a:t>analysis</a:t>
            </a:r>
            <a:r>
              <a:rPr lang="en-AU" altLang="zh-TW" dirty="0" smtClean="0"/>
              <a:t>.</a:t>
            </a:r>
          </a:p>
          <a:p>
            <a:endParaRPr lang="en-AU" altLang="zh-TW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819150"/>
            <a:ext cx="8915400" cy="19812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4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57150"/>
            <a:ext cx="8229600" cy="857250"/>
          </a:xfrm>
        </p:spPr>
        <p:txBody>
          <a:bodyPr/>
          <a:lstStyle/>
          <a:p>
            <a:r>
              <a:rPr kumimoji="1" lang="en-AU" altLang="zh-TW" dirty="0" err="1" smtClean="0"/>
              <a:t>pMim</a:t>
            </a:r>
            <a:r>
              <a:rPr kumimoji="1" lang="en-AU" altLang="zh-TW" dirty="0" smtClean="0"/>
              <a:t> summary</a:t>
            </a:r>
            <a:endParaRPr kumimoji="1"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742950"/>
            <a:ext cx="8534400" cy="4286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AU" altLang="zh-TW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kumimoji="1" lang="en-AU" altLang="zh-TW" dirty="0" smtClean="0"/>
              <a:t>--    Jointly ranks </a:t>
            </a:r>
            <a:r>
              <a:rPr kumimoji="1" lang="en-AU" altLang="zh-TW" dirty="0" err="1" smtClean="0"/>
              <a:t>miRNAs</a:t>
            </a:r>
            <a:r>
              <a:rPr kumimoji="1" lang="en-AU" altLang="zh-TW" dirty="0" smtClean="0"/>
              <a:t> and pathways.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pPr marL="0" indent="0">
              <a:buNone/>
            </a:pPr>
            <a:r>
              <a:rPr kumimoji="1" lang="en-AU" altLang="zh-TW" dirty="0" smtClean="0"/>
              <a:t>-- </a:t>
            </a:r>
            <a:r>
              <a:rPr kumimoji="1" lang="en-AU" altLang="zh-TW" dirty="0"/>
              <a:t> </a:t>
            </a:r>
            <a:r>
              <a:rPr kumimoji="1" lang="en-AU" altLang="zh-TW" dirty="0" smtClean="0"/>
              <a:t> Appears </a:t>
            </a:r>
            <a:r>
              <a:rPr kumimoji="1" lang="en-AU" altLang="zh-TW" dirty="0"/>
              <a:t>to identify more meaningful </a:t>
            </a:r>
            <a:r>
              <a:rPr kumimoji="1" lang="en-AU" altLang="zh-TW" dirty="0" err="1"/>
              <a:t>miRNAs</a:t>
            </a:r>
            <a:r>
              <a:rPr kumimoji="1" lang="en-AU" altLang="zh-TW" dirty="0" smtClean="0"/>
              <a:t>.</a:t>
            </a:r>
            <a:br>
              <a:rPr kumimoji="1" lang="en-AU" altLang="zh-TW" dirty="0" smtClean="0"/>
            </a:br>
            <a:endParaRPr kumimoji="1" lang="en-AU" altLang="zh-TW" dirty="0"/>
          </a:p>
          <a:p>
            <a:pPr marL="0" indent="0">
              <a:buNone/>
            </a:pPr>
            <a:r>
              <a:rPr kumimoji="1" lang="en-AU" altLang="zh-TW" dirty="0"/>
              <a:t>-- </a:t>
            </a:r>
            <a:r>
              <a:rPr kumimoji="1" lang="en-AU" altLang="zh-TW" dirty="0" smtClean="0"/>
              <a:t>  Handle </a:t>
            </a:r>
            <a:r>
              <a:rPr kumimoji="1" lang="en-AU" altLang="zh-TW" dirty="0"/>
              <a:t>small sample size</a:t>
            </a:r>
            <a:r>
              <a:rPr kumimoji="1" lang="en-AU" altLang="zh-TW" dirty="0" smtClean="0"/>
              <a:t>.</a:t>
            </a:r>
            <a:br>
              <a:rPr kumimoji="1" lang="en-AU" altLang="zh-TW" dirty="0" smtClean="0"/>
            </a:br>
            <a:endParaRPr kumimoji="1" lang="en-AU" altLang="zh-TW" dirty="0" smtClean="0"/>
          </a:p>
          <a:p>
            <a:pPr marL="0" indent="0">
              <a:buNone/>
            </a:pPr>
            <a:r>
              <a:rPr kumimoji="1" lang="en-AU" altLang="zh-TW" dirty="0" smtClean="0"/>
              <a:t>--   Available on www.ellispatrick.com/r-packages</a:t>
            </a:r>
            <a:endParaRPr kumimoji="1" lang="en-AU" altLang="zh-TW" dirty="0"/>
          </a:p>
          <a:p>
            <a:pPr marL="0" indent="0">
              <a:buNone/>
            </a:pPr>
            <a:endParaRPr kumimoji="1" lang="en-AU" altLang="zh-TW" b="1" dirty="0" smtClean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1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795" y="17913"/>
            <a:ext cx="8229600" cy="496437"/>
          </a:xfrm>
        </p:spPr>
        <p:txBody>
          <a:bodyPr/>
          <a:lstStyle/>
          <a:p>
            <a:r>
              <a:rPr lang="en-AU" sz="2700" dirty="0">
                <a:latin typeface="+mn-lt"/>
              </a:rPr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029200" y="590550"/>
            <a:ext cx="3995936" cy="35343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SzPct val="100000"/>
            </a:pPr>
            <a:r>
              <a:rPr lang="en-GB" altLang="zh-TW" sz="1600" b="1" dirty="0"/>
              <a:t>Melanoma program at MIA/WMI/RPA</a:t>
            </a:r>
            <a:endParaRPr lang="en-AU" sz="1600" b="1" dirty="0"/>
          </a:p>
          <a:p>
            <a:pPr lvl="1"/>
            <a:r>
              <a:rPr lang="en-US" altLang="zh-TW" sz="1600" dirty="0"/>
              <a:t>Graham Mann (</a:t>
            </a:r>
            <a:r>
              <a:rPr lang="en-US" altLang="zh-TW" sz="1600" dirty="0" err="1"/>
              <a:t>Usyd</a:t>
            </a:r>
            <a:r>
              <a:rPr lang="en-US" altLang="zh-TW" sz="1600" dirty="0"/>
              <a:t>)</a:t>
            </a:r>
          </a:p>
          <a:p>
            <a:pPr lvl="1"/>
            <a:r>
              <a:rPr lang="en-AU" altLang="zh-TW" sz="1600" dirty="0" err="1"/>
              <a:t>Gulietta</a:t>
            </a:r>
            <a:r>
              <a:rPr lang="en-AU" altLang="zh-TW" sz="1600" dirty="0"/>
              <a:t> </a:t>
            </a:r>
            <a:r>
              <a:rPr lang="en-AU" altLang="zh-TW" sz="1600" dirty="0" err="1"/>
              <a:t>Pupo</a:t>
            </a:r>
            <a:endParaRPr lang="en-AU" altLang="zh-TW" sz="1600" dirty="0"/>
          </a:p>
          <a:p>
            <a:pPr lvl="1"/>
            <a:r>
              <a:rPr lang="en-US" altLang="zh-TW" sz="1600" dirty="0" err="1">
                <a:solidFill>
                  <a:srgbClr val="0070C0"/>
                </a:solidFill>
              </a:rPr>
              <a:t>Varsha</a:t>
            </a:r>
            <a:r>
              <a:rPr lang="en-US" altLang="zh-TW" sz="1600" dirty="0">
                <a:solidFill>
                  <a:srgbClr val="0070C0"/>
                </a:solidFill>
              </a:rPr>
              <a:t> </a:t>
            </a:r>
            <a:r>
              <a:rPr lang="en-US" altLang="zh-TW" sz="1600" dirty="0" err="1">
                <a:solidFill>
                  <a:srgbClr val="0070C0"/>
                </a:solidFill>
              </a:rPr>
              <a:t>Tembe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lvl="1"/>
            <a:r>
              <a:rPr lang="en-US" altLang="zh-TW" sz="1600" dirty="0">
                <a:solidFill>
                  <a:srgbClr val="0070C0"/>
                </a:solidFill>
              </a:rPr>
              <a:t>Sara-Jane </a:t>
            </a:r>
            <a:r>
              <a:rPr lang="en-US" altLang="zh-TW" sz="1600" dirty="0" smtClean="0">
                <a:solidFill>
                  <a:srgbClr val="0070C0"/>
                </a:solidFill>
              </a:rPr>
              <a:t>Schramm</a:t>
            </a:r>
          </a:p>
          <a:p>
            <a:pPr lvl="1"/>
            <a:r>
              <a:rPr lang="en-US" altLang="zh-TW" sz="1600" dirty="0" smtClean="0"/>
              <a:t>Mitch Stark (UQ)</a:t>
            </a:r>
            <a:endParaRPr lang="en-US" altLang="zh-TW" sz="1600" dirty="0"/>
          </a:p>
          <a:p>
            <a:pPr lvl="1"/>
            <a:r>
              <a:rPr lang="en-US" altLang="zh-TW" sz="1600" dirty="0"/>
              <a:t>John </a:t>
            </a:r>
            <a:r>
              <a:rPr lang="en-US" altLang="zh-TW" sz="1600" dirty="0" smtClean="0"/>
              <a:t>Thompson</a:t>
            </a:r>
          </a:p>
          <a:p>
            <a:pPr lvl="1"/>
            <a:r>
              <a:rPr lang="en-GB" altLang="zh-TW" sz="1600" dirty="0"/>
              <a:t>Lauren </a:t>
            </a:r>
            <a:r>
              <a:rPr lang="en-GB" altLang="zh-TW" sz="1600" dirty="0" err="1"/>
              <a:t>Haydu</a:t>
            </a:r>
            <a:r>
              <a:rPr lang="en-GB" altLang="zh-TW" sz="1600" dirty="0">
                <a:solidFill>
                  <a:srgbClr val="3366FF"/>
                </a:solidFill>
              </a:rPr>
              <a:t> </a:t>
            </a:r>
            <a:endParaRPr lang="en-US" altLang="zh-TW" sz="1600" dirty="0"/>
          </a:p>
          <a:p>
            <a:pPr lvl="1"/>
            <a:r>
              <a:rPr lang="en-US" altLang="zh-TW" sz="1600" dirty="0"/>
              <a:t>R</a:t>
            </a:r>
            <a:r>
              <a:rPr lang="en-AU" altLang="zh-TW" sz="1600" dirty="0" err="1"/>
              <a:t>ichard</a:t>
            </a:r>
            <a:r>
              <a:rPr lang="en-AU" altLang="zh-TW" sz="1600" dirty="0"/>
              <a:t> </a:t>
            </a:r>
            <a:r>
              <a:rPr lang="en-AU" altLang="zh-TW" sz="1600" dirty="0" err="1"/>
              <a:t>Scolyer</a:t>
            </a:r>
            <a:r>
              <a:rPr lang="en-AU" altLang="zh-TW" sz="1600" dirty="0"/>
              <a:t> (RPA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sz="1600" dirty="0" smtClean="0"/>
              <a:t>James </a:t>
            </a:r>
            <a:r>
              <a:rPr lang="en-AU" sz="1600" dirty="0" err="1" smtClean="0"/>
              <a:t>Wilmott</a:t>
            </a:r>
            <a:r>
              <a:rPr lang="en-AU" sz="1600" dirty="0" smtClean="0"/>
              <a:t> (RPA)</a:t>
            </a:r>
          </a:p>
          <a:p>
            <a:pPr lvl="1"/>
            <a:endParaRPr lang="en-AU" sz="1600" dirty="0" smtClean="0"/>
          </a:p>
          <a:p>
            <a:pPr marL="0" indent="0">
              <a:lnSpc>
                <a:spcPct val="93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  <a:buNone/>
            </a:pPr>
            <a:r>
              <a:rPr lang="en-GB" altLang="zh-TW" sz="1600" dirty="0">
                <a:solidFill>
                  <a:srgbClr val="993466"/>
                </a:solidFill>
                <a:ea typeface="新細明體" charset="0"/>
              </a:rPr>
              <a:t>Proteomics research unit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zh-TW" sz="1600" dirty="0">
                <a:solidFill>
                  <a:srgbClr val="000000"/>
                </a:solidFill>
              </a:rPr>
              <a:t>Ben Crossett</a:t>
            </a: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GB" altLang="zh-TW" sz="1600" dirty="0" err="1">
                <a:solidFill>
                  <a:srgbClr val="000000"/>
                </a:solidFill>
              </a:rPr>
              <a:t>Swetlana</a:t>
            </a:r>
            <a:r>
              <a:rPr lang="en-GB" altLang="zh-TW" sz="1600" dirty="0">
                <a:solidFill>
                  <a:srgbClr val="000000"/>
                </a:solidFill>
              </a:rPr>
              <a:t> </a:t>
            </a:r>
            <a:r>
              <a:rPr lang="en-GB" altLang="zh-TW" sz="1600" dirty="0" err="1">
                <a:solidFill>
                  <a:srgbClr val="000000"/>
                </a:solidFill>
              </a:rPr>
              <a:t>Mactier</a:t>
            </a:r>
            <a:endParaRPr lang="en-GB" altLang="zh-TW" sz="1600" dirty="0">
              <a:solidFill>
                <a:srgbClr val="000000"/>
              </a:solidFill>
            </a:endParaRPr>
          </a:p>
          <a:p>
            <a:pPr lvl="1">
              <a:lnSpc>
                <a:spcPct val="93000"/>
              </a:lnSpc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GB" altLang="zh-TW" sz="1600" dirty="0">
                <a:solidFill>
                  <a:srgbClr val="000000"/>
                </a:solidFill>
              </a:rPr>
              <a:t>Richard </a:t>
            </a:r>
            <a:r>
              <a:rPr lang="en-GB" altLang="zh-TW" sz="1600" dirty="0" err="1">
                <a:solidFill>
                  <a:srgbClr val="000000"/>
                </a:solidFill>
              </a:rPr>
              <a:t>Christopherson</a:t>
            </a:r>
            <a:endParaRPr lang="en-GB" altLang="zh-TW" sz="1600" dirty="0">
              <a:solidFill>
                <a:srgbClr val="000000"/>
              </a:solidFill>
            </a:endParaRPr>
          </a:p>
          <a:p>
            <a:pPr lvl="1"/>
            <a:endParaRPr lang="en-AU" sz="1600" dirty="0" smtClean="0"/>
          </a:p>
          <a:p>
            <a:pPr lvl="1"/>
            <a:endParaRPr lang="en-US" sz="1600" dirty="0"/>
          </a:p>
          <a:p>
            <a:endParaRPr lang="en-US" sz="1600" b="1" dirty="0" smtClean="0"/>
          </a:p>
          <a:p>
            <a:pPr lvl="1"/>
            <a:endParaRPr lang="en-AU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6321" y="514350"/>
            <a:ext cx="4165679" cy="2684186"/>
          </a:xfrm>
        </p:spPr>
        <p:txBody>
          <a:bodyPr>
            <a:noAutofit/>
          </a:bodyPr>
          <a:lstStyle/>
          <a:p>
            <a:pPr fontAlgn="auto"/>
            <a:r>
              <a:rPr lang="en-AU" sz="1600" b="1" dirty="0"/>
              <a:t>School of Mathematics and Statistics (</a:t>
            </a:r>
            <a:r>
              <a:rPr lang="en-AU" sz="1600" b="1" dirty="0" err="1"/>
              <a:t>Usyd</a:t>
            </a:r>
            <a:r>
              <a:rPr lang="en-AU" sz="1600" b="1" dirty="0"/>
              <a:t>) </a:t>
            </a:r>
          </a:p>
          <a:p>
            <a:pPr lvl="1"/>
            <a:r>
              <a:rPr lang="en-AU" altLang="zh-TW" sz="1600" dirty="0" smtClean="0"/>
              <a:t>Jean Yang</a:t>
            </a:r>
          </a:p>
          <a:p>
            <a:pPr lvl="1"/>
            <a:r>
              <a:rPr lang="en-AU" altLang="zh-TW" sz="1600" dirty="0"/>
              <a:t>Samuel </a:t>
            </a:r>
            <a:r>
              <a:rPr lang="en-AU" altLang="zh-TW" sz="1600" dirty="0" smtClean="0"/>
              <a:t>Mueller</a:t>
            </a:r>
          </a:p>
          <a:p>
            <a:pPr lvl="1"/>
            <a:r>
              <a:rPr lang="en-AU" sz="1600" dirty="0"/>
              <a:t>John </a:t>
            </a:r>
            <a:r>
              <a:rPr lang="en-AU" sz="1600" dirty="0" err="1" smtClean="0"/>
              <a:t>Ormerod</a:t>
            </a:r>
            <a:endParaRPr lang="en-AU" altLang="zh-TW" sz="1600" dirty="0"/>
          </a:p>
          <a:p>
            <a:pPr lvl="1"/>
            <a:r>
              <a:rPr lang="en-AU" altLang="zh-TW" sz="1600" dirty="0" err="1"/>
              <a:t>Kaushala</a:t>
            </a:r>
            <a:r>
              <a:rPr lang="en-AU" altLang="zh-TW" sz="1600" dirty="0"/>
              <a:t> </a:t>
            </a:r>
            <a:r>
              <a:rPr lang="en-AU" altLang="zh-TW" sz="1600" dirty="0" err="1" smtClean="0"/>
              <a:t>Jayawardana</a:t>
            </a:r>
            <a:endParaRPr lang="en-AU" altLang="zh-TW" sz="1600" dirty="0" smtClean="0"/>
          </a:p>
          <a:p>
            <a:pPr lvl="1"/>
            <a:r>
              <a:rPr lang="en-AU" sz="1600" dirty="0" smtClean="0"/>
              <a:t>Dario </a:t>
            </a:r>
            <a:r>
              <a:rPr lang="en-AU" sz="1600" dirty="0" err="1" smtClean="0"/>
              <a:t>Strbenac</a:t>
            </a:r>
            <a:endParaRPr lang="en-AU" sz="1600" dirty="0"/>
          </a:p>
          <a:p>
            <a:pPr lvl="1" fontAlgn="auto"/>
            <a:r>
              <a:rPr lang="en-US" altLang="zh-TW" sz="1600" dirty="0"/>
              <a:t>Rebecca Barter</a:t>
            </a:r>
          </a:p>
          <a:p>
            <a:pPr lvl="1"/>
            <a:r>
              <a:rPr lang="en-AU" altLang="zh-TW" sz="1600" dirty="0" err="1"/>
              <a:t>Shila</a:t>
            </a:r>
            <a:r>
              <a:rPr lang="en-AU" altLang="zh-TW" sz="1600" dirty="0"/>
              <a:t> </a:t>
            </a:r>
            <a:r>
              <a:rPr lang="en-AU" altLang="zh-TW" sz="1600" dirty="0" err="1" smtClean="0"/>
              <a:t>Ghanazfar</a:t>
            </a:r>
            <a:endParaRPr lang="en-AU" altLang="zh-TW" sz="1600" dirty="0" smtClean="0"/>
          </a:p>
          <a:p>
            <a:pPr lvl="1"/>
            <a:endParaRPr lang="en-AU" sz="1600" dirty="0" smtClean="0">
              <a:solidFill>
                <a:srgbClr val="3366FF"/>
              </a:solidFill>
            </a:endParaRPr>
          </a:p>
          <a:p>
            <a:r>
              <a:rPr lang="en-AU" altLang="zh-TW" sz="1600" b="1" dirty="0"/>
              <a:t>Others</a:t>
            </a:r>
          </a:p>
          <a:p>
            <a:pPr lvl="1"/>
            <a:r>
              <a:rPr lang="en-AU" altLang="zh-TW" sz="1600" dirty="0" smtClean="0"/>
              <a:t>Michael </a:t>
            </a:r>
            <a:r>
              <a:rPr lang="en-AU" altLang="zh-TW" sz="1600" dirty="0"/>
              <a:t>Buckley (CSIRO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altLang="zh-TW" sz="1600" dirty="0" smtClean="0"/>
              <a:t>David </a:t>
            </a:r>
            <a:r>
              <a:rPr lang="en-AU" altLang="zh-TW" sz="1600" dirty="0"/>
              <a:t>Lin (Cornell University</a:t>
            </a:r>
            <a:r>
              <a:rPr lang="en-AU" altLang="zh-TW" sz="1600" dirty="0" smtClean="0"/>
              <a:t>)</a:t>
            </a:r>
          </a:p>
          <a:p>
            <a:pPr lvl="1"/>
            <a:r>
              <a:rPr lang="en-AU" altLang="zh-TW" sz="1600" dirty="0" err="1" smtClean="0"/>
              <a:t>Vivek</a:t>
            </a:r>
            <a:r>
              <a:rPr lang="en-AU" altLang="zh-TW" sz="1600" dirty="0" smtClean="0"/>
              <a:t> </a:t>
            </a:r>
            <a:r>
              <a:rPr lang="en-AU" altLang="zh-TW" sz="1600" dirty="0" err="1"/>
              <a:t>Jayaswal</a:t>
            </a:r>
            <a:r>
              <a:rPr lang="en-AU" altLang="zh-TW" sz="1600" dirty="0"/>
              <a:t> (</a:t>
            </a:r>
            <a:r>
              <a:rPr lang="en-AU" altLang="zh-TW" sz="1600" dirty="0" err="1"/>
              <a:t>Biocon</a:t>
            </a:r>
            <a:r>
              <a:rPr lang="en-AU" altLang="zh-TW" sz="1600" dirty="0"/>
              <a:t> Bristol-Myers Squibb R&amp;D)</a:t>
            </a:r>
          </a:p>
          <a:p>
            <a:pPr lvl="1"/>
            <a:endParaRPr lang="en-US" sz="1600" dirty="0">
              <a:solidFill>
                <a:srgbClr val="3366FF"/>
              </a:solidFill>
            </a:endParaRPr>
          </a:p>
          <a:p>
            <a:pPr marL="133337" lvl="1" indent="0">
              <a:buNone/>
            </a:pPr>
            <a:endParaRPr lang="en-AU" altLang="zh-TW" sz="1600" dirty="0"/>
          </a:p>
          <a:p>
            <a:pPr lvl="1"/>
            <a:endParaRPr lang="en-AU" altLang="zh-TW" sz="1600" dirty="0"/>
          </a:p>
          <a:p>
            <a:pPr lvl="1" fontAlgn="auto"/>
            <a:endParaRPr lang="en-AU" sz="1600" dirty="0"/>
          </a:p>
          <a:p>
            <a:pPr lvl="1"/>
            <a:endParaRPr lang="en-AU" sz="1600" dirty="0" smtClean="0"/>
          </a:p>
          <a:p>
            <a:pPr marL="133337" lvl="1" indent="0">
              <a:buNone/>
            </a:pPr>
            <a:endParaRPr lang="en-AU" sz="1600" dirty="0"/>
          </a:p>
          <a:p>
            <a:pPr lvl="1"/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8" y="4612975"/>
            <a:ext cx="1455133" cy="50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7030" y="4572590"/>
            <a:ext cx="1944468" cy="5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Thankyou</a:t>
            </a:r>
            <a:endParaRPr lang="en-A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8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79438" y="114300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What am I interested in?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2343456" y="2438401"/>
            <a:ext cx="1913248" cy="90024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Statistical </a:t>
            </a:r>
            <a:b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700" b="1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significance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24675" y="2438401"/>
            <a:ext cx="1896452" cy="900247"/>
          </a:xfrm>
          <a:prstGeom prst="rect">
            <a:avLst/>
          </a:prstGeom>
          <a:noFill/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Biological </a:t>
            </a:r>
            <a:b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2700" b="1" dirty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significance</a:t>
            </a:r>
          </a:p>
        </p:txBody>
      </p:sp>
      <p:sp>
        <p:nvSpPr>
          <p:cNvPr id="14" name="Curved Up Arrow 13"/>
          <p:cNvSpPr/>
          <p:nvPr/>
        </p:nvSpPr>
        <p:spPr>
          <a:xfrm>
            <a:off x="3200816" y="3338647"/>
            <a:ext cx="2629242" cy="857250"/>
          </a:xfrm>
          <a:prstGeom prst="curved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3143659" y="1581150"/>
            <a:ext cx="2629242" cy="857250"/>
          </a:xfrm>
          <a:prstGeom prst="curved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43251" y="1343025"/>
            <a:ext cx="5887216" cy="3314700"/>
          </a:xfrm>
          <a:prstGeom prst="roundRect">
            <a:avLst/>
          </a:prstGeom>
          <a:solidFill>
            <a:schemeClr val="accent2">
              <a:alpha val="79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spcCol="0" rtlCol="0" anchor="ctr"/>
          <a:lstStyle/>
          <a:p>
            <a:pPr algn="ctr"/>
            <a:r>
              <a:rPr lang="en-AU" sz="4500" dirty="0">
                <a:solidFill>
                  <a:schemeClr val="bg1"/>
                </a:solidFill>
              </a:rPr>
              <a:t>Specific questions might give more specific answers</a:t>
            </a:r>
          </a:p>
        </p:txBody>
      </p:sp>
    </p:spTree>
    <p:extLst>
      <p:ext uri="{BB962C8B-B14F-4D97-AF65-F5344CB8AC3E}">
        <p14:creationId xmlns:p14="http://schemas.microsoft.com/office/powerpoint/2010/main" val="16977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1521817" y="31531"/>
            <a:ext cx="6173004" cy="857250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What is a microRNA (miRNA)?</a:t>
            </a:r>
            <a:endParaRPr lang="en-AU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661" y="2509020"/>
            <a:ext cx="6173004" cy="266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2328" y="888782"/>
            <a:ext cx="1675428" cy="121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3903" y="2088931"/>
            <a:ext cx="13702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0883" y="3395452"/>
            <a:ext cx="45726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Connector 30"/>
          <p:cNvCxnSpPr/>
          <p:nvPr/>
        </p:nvCxnSpPr>
        <p:spPr>
          <a:xfrm>
            <a:off x="4951265" y="3517681"/>
            <a:ext cx="1371779" cy="1314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51264" y="3517681"/>
            <a:ext cx="1257464" cy="13144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208217" y="3803431"/>
            <a:ext cx="400102" cy="742950"/>
            <a:chOff x="4038600" y="5029200"/>
            <a:chExt cx="533400" cy="990600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4038600" y="5029200"/>
              <a:ext cx="5334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14800" y="5029200"/>
              <a:ext cx="457200" cy="990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8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AU" sz="2800" dirty="0" smtClean="0"/>
              <a:t>Can we...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4849"/>
            <a:ext cx="8229600" cy="2822972"/>
          </a:xfrm>
        </p:spPr>
        <p:txBody>
          <a:bodyPr/>
          <a:lstStyle/>
          <a:p>
            <a:pPr algn="ctr">
              <a:buNone/>
            </a:pPr>
            <a:r>
              <a:rPr lang="en-AU" sz="2800" dirty="0" smtClean="0"/>
              <a:t>Identify </a:t>
            </a:r>
            <a:r>
              <a:rPr lang="en-AU" sz="2800" dirty="0" smtClean="0">
                <a:solidFill>
                  <a:schemeClr val="accent1">
                    <a:lumMod val="75000"/>
                  </a:schemeClr>
                </a:solidFill>
              </a:rPr>
              <a:t>groups of genes (mRNA) </a:t>
            </a:r>
          </a:p>
          <a:p>
            <a:pPr algn="ctr">
              <a:buNone/>
            </a:pPr>
            <a:r>
              <a:rPr lang="en-AU" sz="2800" dirty="0" smtClean="0"/>
              <a:t>that are </a:t>
            </a:r>
          </a:p>
          <a:p>
            <a:pPr algn="ctr">
              <a:buNone/>
            </a:pPr>
            <a:r>
              <a:rPr lang="en-AU" sz="2800" dirty="0" smtClean="0"/>
              <a:t>being </a:t>
            </a:r>
            <a:r>
              <a:rPr lang="en-AU" sz="2800" dirty="0" smtClean="0">
                <a:solidFill>
                  <a:schemeClr val="accent2">
                    <a:lumMod val="75000"/>
                  </a:schemeClr>
                </a:solidFill>
              </a:rPr>
              <a:t>regulated by a </a:t>
            </a:r>
            <a:r>
              <a:rPr lang="en-AU" sz="2800" dirty="0" err="1" smtClean="0">
                <a:solidFill>
                  <a:schemeClr val="accent2">
                    <a:lumMod val="75000"/>
                  </a:schemeClr>
                </a:solidFill>
              </a:rPr>
              <a:t>microRNA</a:t>
            </a:r>
            <a:r>
              <a:rPr lang="en-AU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in response to some stimulus?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2057400" y="3013471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1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42136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mir2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301347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1600" y="37564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1600" y="4442223"/>
            <a:ext cx="1371600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gene3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29000" y="3242071"/>
            <a:ext cx="1524000" cy="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33600" y="4385071"/>
            <a:ext cx="1143000" cy="5143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err="1"/>
              <a:t>m</a:t>
            </a:r>
            <a:r>
              <a:rPr lang="en-AU" dirty="0" err="1" smtClean="0"/>
              <a:t>ir</a:t>
            </a:r>
            <a:r>
              <a:rPr lang="en-AU" dirty="0" smtClean="0"/>
              <a:t> 2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5029200" y="27277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1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5105400" y="40993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7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5943600" y="43279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6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5181600" y="45565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8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5029200" y="312777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1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5638800" y="284202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 smtClean="0"/>
              <a:t>gene 2 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5791200" y="3356371"/>
            <a:ext cx="1143000" cy="5143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r>
              <a:rPr lang="en-AU" dirty="0"/>
              <a:t>g</a:t>
            </a:r>
            <a:r>
              <a:rPr lang="en-AU" dirty="0" smtClean="0"/>
              <a:t>ene 3</a:t>
            </a:r>
            <a:endParaRPr lang="en-AU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05200" y="4613671"/>
            <a:ext cx="1524000" cy="0"/>
          </a:xfrm>
          <a:prstGeom prst="straightConnector1">
            <a:avLst/>
          </a:prstGeom>
          <a:ln w="25400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1463818" y="1"/>
            <a:ext cx="6173004" cy="536972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Data Structure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1833761" y="1085850"/>
            <a:ext cx="194335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3761" y="3771900"/>
            <a:ext cx="1943353" cy="1085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5676510" y="1093733"/>
            <a:ext cx="1028834" cy="228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1948075" y="688626"/>
            <a:ext cx="2338168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Number of samples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8075" y="3429000"/>
            <a:ext cx="1886196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Number of samples</a:t>
            </a:r>
            <a:endParaRPr lang="en-AU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33576" y="1642494"/>
            <a:ext cx="1885950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~20000 mRNA</a:t>
            </a:r>
            <a:endParaRPr lang="en-AU" sz="1600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18187" y="4042793"/>
            <a:ext cx="1885950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~1000 microRNA</a:t>
            </a:r>
            <a:endParaRPr lang="en-AU" sz="16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476327" y="1593227"/>
            <a:ext cx="1885950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~20000 mRNA</a:t>
            </a:r>
            <a:endParaRPr lang="en-A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31063" y="688625"/>
            <a:ext cx="1886196" cy="315463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600" dirty="0" smtClean="0"/>
              <a:t>~1000 microRNA</a:t>
            </a:r>
            <a:endParaRPr lang="en-AU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833760" y="1485902"/>
            <a:ext cx="1886196" cy="99257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 algn="ctr"/>
            <a:r>
              <a:rPr lang="en-AU" sz="3000" dirty="0">
                <a:solidFill>
                  <a:schemeClr val="bg1"/>
                </a:solidFill>
              </a:rPr>
              <a:t>mRNA-</a:t>
            </a:r>
            <a:r>
              <a:rPr lang="en-AU" sz="3000" dirty="0" err="1">
                <a:solidFill>
                  <a:schemeClr val="bg1"/>
                </a:solidFill>
              </a:rPr>
              <a:t>Seq</a:t>
            </a:r>
            <a:endParaRPr lang="en-AU" sz="3000" dirty="0">
              <a:solidFill>
                <a:schemeClr val="bg1"/>
              </a:solidFill>
            </a:endParaRPr>
          </a:p>
          <a:p>
            <a:pPr algn="ctr"/>
            <a:r>
              <a:rPr lang="en-AU" sz="3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3760" y="3886202"/>
            <a:ext cx="1886196" cy="99257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 algn="ctr"/>
            <a:r>
              <a:rPr lang="en-AU" sz="3000" dirty="0" err="1">
                <a:solidFill>
                  <a:schemeClr val="bg1"/>
                </a:solidFill>
              </a:rPr>
              <a:t>miRNA-Seq</a:t>
            </a:r>
            <a:endParaRPr lang="en-AU" sz="3000" dirty="0">
              <a:solidFill>
                <a:schemeClr val="bg1"/>
              </a:solidFill>
            </a:endParaRPr>
          </a:p>
          <a:p>
            <a:pPr algn="ctr"/>
            <a:r>
              <a:rPr lang="en-AU" sz="30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9250" y="1665232"/>
            <a:ext cx="1886196" cy="807914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Target</a:t>
            </a:r>
            <a:br>
              <a:rPr lang="en-AU" sz="2400" dirty="0">
                <a:solidFill>
                  <a:schemeClr val="bg1"/>
                </a:solidFill>
              </a:rPr>
            </a:br>
            <a:r>
              <a:rPr lang="en-AU" sz="2400" dirty="0">
                <a:solidFill>
                  <a:schemeClr val="bg1"/>
                </a:solidFill>
              </a:rPr>
              <a:t>Matrix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2805436" y="1085850"/>
            <a:ext cx="0" cy="2286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22" y="3771900"/>
            <a:ext cx="1216" cy="10858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7" grpId="0"/>
      <p:bldP spid="28" grpId="0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486093" y="59889"/>
            <a:ext cx="6173004" cy="475059"/>
          </a:xfrm>
          <a:prstGeom prst="rect">
            <a:avLst/>
          </a:prstGeom>
        </p:spPr>
        <p:txBody>
          <a:bodyPr vert="horz" lIns="68573" tIns="34286" rIns="68573" bIns="34286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zh-TW" sz="2700" dirty="0">
                <a:ea typeface="新細明體" charset="0"/>
              </a:rPr>
              <a:t>External data : target prediction algorithms</a:t>
            </a:r>
            <a:endParaRPr lang="en-US" altLang="zh-TW" sz="2700" dirty="0">
              <a:ea typeface="新細明體" charset="0"/>
            </a:endParaRPr>
          </a:p>
        </p:txBody>
      </p:sp>
      <p:sp>
        <p:nvSpPr>
          <p:cNvPr id="12" name="Content Placeholder 2"/>
          <p:cNvSpPr>
            <a:spLocks/>
          </p:cNvSpPr>
          <p:nvPr/>
        </p:nvSpPr>
        <p:spPr bwMode="auto">
          <a:xfrm>
            <a:off x="26197" y="862013"/>
            <a:ext cx="4603556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6" rIns="68573" bIns="34286"/>
          <a:lstStyle/>
          <a:p>
            <a:pPr marL="271436" indent="-271436">
              <a:spcBef>
                <a:spcPct val="20000"/>
              </a:spcBef>
              <a:buFont typeface="Calibri" charset="0"/>
              <a:buChar char="•"/>
            </a:pPr>
            <a:r>
              <a:rPr lang="en-AU" sz="2000" dirty="0" smtClean="0"/>
              <a:t>Several </a:t>
            </a:r>
            <a:r>
              <a:rPr lang="en-AU" sz="2000" dirty="0"/>
              <a:t>computational microRNA-target prediction algorithms have been developed e.g. </a:t>
            </a:r>
            <a:r>
              <a:rPr lang="en-AU" sz="2000" dirty="0" err="1"/>
              <a:t>TargetScan</a:t>
            </a:r>
            <a:r>
              <a:rPr lang="en-AU" sz="2000" dirty="0"/>
              <a:t>, </a:t>
            </a:r>
            <a:r>
              <a:rPr lang="en-AU" sz="2000" dirty="0" err="1"/>
              <a:t>PicTar</a:t>
            </a:r>
            <a:r>
              <a:rPr lang="en-AU" sz="2000" dirty="0"/>
              <a:t>, </a:t>
            </a:r>
            <a:r>
              <a:rPr lang="en-AU" sz="2000" dirty="0" err="1"/>
              <a:t>microCosm</a:t>
            </a:r>
            <a:r>
              <a:rPr lang="en-AU" sz="2000" dirty="0"/>
              <a:t> (based on </a:t>
            </a:r>
            <a:r>
              <a:rPr lang="en-AU" sz="2000" dirty="0" err="1"/>
              <a:t>miRanda</a:t>
            </a:r>
            <a:r>
              <a:rPr lang="en-AU" sz="2000" dirty="0"/>
              <a:t>), and </a:t>
            </a:r>
            <a:r>
              <a:rPr lang="en-AU" sz="2000" dirty="0" err="1"/>
              <a:t>TargetMiner</a:t>
            </a:r>
            <a:endParaRPr lang="en-AU" sz="2000" dirty="0"/>
          </a:p>
          <a:p>
            <a:pPr marL="271436" indent="-271436">
              <a:spcBef>
                <a:spcPct val="20000"/>
              </a:spcBef>
              <a:buFontTx/>
              <a:buChar char="•"/>
            </a:pPr>
            <a:endParaRPr lang="en-AU" sz="2000" dirty="0"/>
          </a:p>
          <a:p>
            <a:pPr marL="271436" indent="-271436">
              <a:spcBef>
                <a:spcPct val="20000"/>
              </a:spcBef>
              <a:buFontTx/>
              <a:buChar char="•"/>
            </a:pPr>
            <a:r>
              <a:rPr lang="en-AU" sz="2000" dirty="0"/>
              <a:t>Large variations in results obtained using different algorithms</a:t>
            </a:r>
          </a:p>
          <a:p>
            <a:pPr marL="271436" indent="-271436">
              <a:spcBef>
                <a:spcPct val="20000"/>
              </a:spcBef>
              <a:buFontTx/>
              <a:buChar char="•"/>
            </a:pPr>
            <a:endParaRPr lang="en-AU" sz="2000" dirty="0"/>
          </a:p>
          <a:p>
            <a:pPr marL="271436" indent="-271436">
              <a:spcBef>
                <a:spcPct val="20000"/>
              </a:spcBef>
              <a:buFontTx/>
              <a:buChar char="•"/>
            </a:pPr>
            <a:r>
              <a:rPr lang="en-AU" sz="2000" dirty="0"/>
              <a:t>Most widely used approach combines the results from multiple target prediction algorithms</a:t>
            </a:r>
            <a:endParaRPr lang="en-AU" sz="2000" dirty="0">
              <a:cs typeface="Arial" charset="0"/>
            </a:endParaRPr>
          </a:p>
        </p:txBody>
      </p:sp>
      <p:pic>
        <p:nvPicPr>
          <p:cNvPr id="13" name="Picture 5" descr="MicroCos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27" y="534948"/>
            <a:ext cx="3113795" cy="222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T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28" y="2606663"/>
            <a:ext cx="3113794" cy="222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51320" y="2760200"/>
            <a:ext cx="1134274" cy="2885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68573" tIns="34286" rIns="68573" bIns="34286" rtlCol="0">
            <a:spAutoFit/>
          </a:bodyPr>
          <a:lstStyle/>
          <a:p>
            <a:r>
              <a:rPr kumimoji="1" lang="en-AU" altLang="zh-TW" dirty="0" err="1" smtClean="0"/>
              <a:t>TargetScan</a:t>
            </a:r>
            <a:endParaRPr kumimoji="1"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51320" y="871868"/>
            <a:ext cx="1134274" cy="28853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68573" tIns="34286" rIns="68573" bIns="34286" rtlCol="0">
            <a:spAutoFit/>
          </a:bodyPr>
          <a:lstStyle/>
          <a:p>
            <a:r>
              <a:rPr lang="en-AU" altLang="zh-TW" dirty="0" err="1" smtClean="0"/>
              <a:t>microCosm</a:t>
            </a:r>
            <a:endParaRPr kumimoji="1"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399" y="4658122"/>
            <a:ext cx="2400821" cy="284685"/>
          </a:xfrm>
          <a:prstGeom prst="rect">
            <a:avLst/>
          </a:prstGeom>
          <a:solidFill>
            <a:schemeClr val="bg1"/>
          </a:solidFill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/>
              <a:t>Number of Targets per </a:t>
            </a:r>
            <a:r>
              <a:rPr lang="en-AU" dirty="0" err="1"/>
              <a:t>miRNA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2574927"/>
            <a:ext cx="2400821" cy="284685"/>
          </a:xfrm>
          <a:prstGeom prst="rect">
            <a:avLst/>
          </a:prstGeom>
          <a:solidFill>
            <a:schemeClr val="bg1"/>
          </a:solidFill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/>
              <a:t>Number of Targets per </a:t>
            </a:r>
            <a:r>
              <a:rPr lang="en-AU" dirty="0" err="1"/>
              <a:t>miRNA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402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633696" y="3161585"/>
            <a:ext cx="1821893" cy="1885950"/>
            <a:chOff x="4800600" y="868680"/>
            <a:chExt cx="2775857" cy="3627120"/>
          </a:xfrm>
        </p:grpSpPr>
        <p:sp>
          <p:nvSpPr>
            <p:cNvPr id="36" name="Rectangle 35"/>
            <p:cNvSpPr/>
            <p:nvPr/>
          </p:nvSpPr>
          <p:spPr>
            <a:xfrm>
              <a:off x="5410200" y="1447800"/>
              <a:ext cx="1371600" cy="3048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3854767" y="2470632"/>
              <a:ext cx="2514597" cy="46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~20000 mRNA</a:t>
              </a:r>
              <a:endParaRPr lang="en-A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1857" y="868680"/>
              <a:ext cx="2514600" cy="591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~1000 microRNA</a:t>
              </a:r>
              <a:endParaRPr lang="en-A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00600" y="2209800"/>
              <a:ext cx="2514600" cy="1420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Target</a:t>
              </a:r>
              <a:br>
                <a:rPr lang="en-AU" sz="2100" dirty="0">
                  <a:solidFill>
                    <a:schemeClr val="bg1"/>
                  </a:solidFill>
                </a:rPr>
              </a:br>
              <a:r>
                <a:rPr lang="en-AU" sz="2100" dirty="0">
                  <a:solidFill>
                    <a:schemeClr val="bg1"/>
                  </a:solidFill>
                </a:rPr>
                <a:t>Matrix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6478" y="1943100"/>
            <a:ext cx="1909819" cy="1943100"/>
            <a:chOff x="-127364" y="914400"/>
            <a:chExt cx="4976452" cy="3581400"/>
          </a:xfrm>
        </p:grpSpPr>
        <p:sp>
          <p:nvSpPr>
            <p:cNvPr id="50" name="Rectangle 49"/>
            <p:cNvSpPr/>
            <p:nvPr/>
          </p:nvSpPr>
          <p:spPr>
            <a:xfrm>
              <a:off x="827810" y="1441077"/>
              <a:ext cx="2829790" cy="30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2066" y="914400"/>
              <a:ext cx="4617022" cy="567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Number of samples</a:t>
              </a:r>
              <a:endParaRPr lang="en-AU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-983673" y="2380949"/>
              <a:ext cx="2514600" cy="80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~20000 mRNA</a:t>
              </a:r>
              <a:endParaRPr lang="en-A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4399" y="1981200"/>
              <a:ext cx="2514600" cy="195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mRNA-</a:t>
              </a:r>
              <a:r>
                <a:rPr lang="en-AU" sz="2100" dirty="0" err="1">
                  <a:solidFill>
                    <a:schemeClr val="bg1"/>
                  </a:solidFill>
                </a:rPr>
                <a:t>Seq</a:t>
              </a:r>
              <a:endParaRPr lang="en-AU" sz="2100" dirty="0">
                <a:solidFill>
                  <a:schemeClr val="bg1"/>
                </a:solidFill>
              </a:endParaRPr>
            </a:p>
            <a:p>
              <a:pPr algn="ctr"/>
              <a:r>
                <a:rPr lang="en-AU" sz="2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209800" y="1447800"/>
              <a:ext cx="0" cy="30480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17688" y="-257176"/>
            <a:ext cx="1811454" cy="2085977"/>
            <a:chOff x="82990" y="3998320"/>
            <a:chExt cx="4153727" cy="2622370"/>
          </a:xfrm>
        </p:grpSpPr>
        <p:sp>
          <p:nvSpPr>
            <p:cNvPr id="56" name="TextBox 55"/>
            <p:cNvSpPr txBox="1"/>
            <p:nvPr/>
          </p:nvSpPr>
          <p:spPr>
            <a:xfrm rot="16200000">
              <a:off x="-875323" y="4956633"/>
              <a:ext cx="2622370" cy="705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~1000 microRNA</a:t>
              </a:r>
              <a:endParaRPr lang="en-AU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35864" y="4680857"/>
              <a:ext cx="3800853" cy="1837791"/>
              <a:chOff x="435864" y="4680857"/>
              <a:chExt cx="3800853" cy="1837791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35864" y="4680857"/>
                <a:ext cx="3800853" cy="38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Number of samples</a:t>
                </a:r>
                <a:endParaRPr lang="en-AU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9056" y="5029200"/>
                <a:ext cx="2514602" cy="1489448"/>
                <a:chOff x="829056" y="5029200"/>
                <a:chExt cx="2514602" cy="1489448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838200" y="5029200"/>
                  <a:ext cx="2481071" cy="144780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29056" y="5183778"/>
                  <a:ext cx="2514602" cy="1334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2100" dirty="0" err="1">
                      <a:solidFill>
                        <a:schemeClr val="bg1"/>
                      </a:solidFill>
                    </a:rPr>
                    <a:t>miRNA-Seq</a:t>
                  </a:r>
                  <a:endParaRPr lang="en-AU" sz="2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AU" sz="2100" dirty="0">
                      <a:solidFill>
                        <a:schemeClr val="bg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139696" y="5040086"/>
                  <a:ext cx="1620" cy="144780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3" name="Rectangle 62"/>
          <p:cNvSpPr/>
          <p:nvPr/>
        </p:nvSpPr>
        <p:spPr>
          <a:xfrm>
            <a:off x="3647236" y="2228850"/>
            <a:ext cx="171472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64" name="Rectangle 63"/>
          <p:cNvSpPr/>
          <p:nvPr/>
        </p:nvSpPr>
        <p:spPr>
          <a:xfrm>
            <a:off x="3659062" y="562750"/>
            <a:ext cx="171472" cy="1151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286297" y="1085852"/>
            <a:ext cx="857362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29141" y="2701036"/>
            <a:ext cx="857362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19380" y="2647235"/>
            <a:ext cx="2114825" cy="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491056" y="2704384"/>
            <a:ext cx="0" cy="400050"/>
          </a:xfrm>
          <a:prstGeom prst="straightConnector1">
            <a:avLst/>
          </a:prstGeom>
          <a:ln w="28575">
            <a:solidFill>
              <a:srgbClr val="419F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66322" y="2192893"/>
            <a:ext cx="171472" cy="11516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6" rIns="68573" bIns="34286" rtlCol="0" anchor="ctr"/>
          <a:lstStyle/>
          <a:p>
            <a:pPr algn="ctr"/>
            <a:endParaRPr lang="en-AU"/>
          </a:p>
        </p:txBody>
      </p:sp>
      <p:sp>
        <p:nvSpPr>
          <p:cNvPr id="70" name="TextBox 69"/>
          <p:cNvSpPr txBox="1"/>
          <p:nvPr/>
        </p:nvSpPr>
        <p:spPr>
          <a:xfrm rot="5400000">
            <a:off x="6971917" y="2762419"/>
            <a:ext cx="1650206" cy="288571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~1000 microRNA</a:t>
            </a:r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2286297" y="685803"/>
            <a:ext cx="857362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DE test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29140" y="2300987"/>
            <a:ext cx="914519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DE test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75660" y="1943101"/>
            <a:ext cx="1608573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3087487" y="277000"/>
            <a:ext cx="1596746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  <p:sp>
        <p:nvSpPr>
          <p:cNvPr id="75" name="TextBox 74"/>
          <p:cNvSpPr txBox="1"/>
          <p:nvPr/>
        </p:nvSpPr>
        <p:spPr>
          <a:xfrm>
            <a:off x="4748009" y="2247186"/>
            <a:ext cx="2114825" cy="346249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sz="1800" dirty="0"/>
              <a:t>Gene set test (GST)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38392" y="1810254"/>
            <a:ext cx="1599041" cy="284685"/>
          </a:xfrm>
          <a:prstGeom prst="rect">
            <a:avLst/>
          </a:prstGeom>
          <a:noFill/>
        </p:spPr>
        <p:txBody>
          <a:bodyPr wrap="square" lIns="68573" tIns="34286" rIns="68573" bIns="34286" rtlCol="0">
            <a:spAutoFit/>
          </a:bodyPr>
          <a:lstStyle/>
          <a:p>
            <a:r>
              <a:rPr lang="en-AU" dirty="0" smtClean="0"/>
              <a:t>Vector of p-values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41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Target information often not specific.</a:t>
            </a:r>
          </a:p>
          <a:p>
            <a:endParaRPr lang="en-AU" dirty="0" smtClean="0"/>
          </a:p>
          <a:p>
            <a:r>
              <a:rPr lang="en-AU" dirty="0" smtClean="0"/>
              <a:t>Perform another battery of gene set tests to identify enriched biological pathways.</a:t>
            </a:r>
          </a:p>
          <a:p>
            <a:endParaRPr lang="en-AU" dirty="0" smtClean="0"/>
          </a:p>
          <a:p>
            <a:r>
              <a:rPr lang="en-AU" dirty="0" smtClean="0"/>
              <a:t>Three p-value cut-offs: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err="1" smtClean="0"/>
              <a:t>microRNA</a:t>
            </a:r>
            <a:r>
              <a:rPr lang="en-AU" dirty="0" smtClean="0"/>
              <a:t> DE,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smtClean="0"/>
              <a:t>Gene set test on target genes and</a:t>
            </a:r>
          </a:p>
          <a:p>
            <a:pPr marL="685732" lvl="1" indent="-385724">
              <a:buFont typeface="+mj-lt"/>
              <a:buAutoNum type="arabicPeriod"/>
            </a:pPr>
            <a:r>
              <a:rPr lang="en-AU" dirty="0" smtClean="0"/>
              <a:t>Gene set test of pathways within target genes.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7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911</Words>
  <Application>Microsoft Office PowerPoint</Application>
  <PresentationFormat>On-screen Show (16:9)</PresentationFormat>
  <Paragraphs>350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Can we...</vt:lpstr>
      <vt:lpstr>PowerPoint Presentation</vt:lpstr>
      <vt:lpstr>PowerPoint Presentation</vt:lpstr>
      <vt:lpstr>PowerPoint Presentation</vt:lpstr>
      <vt:lpstr>Problems</vt:lpstr>
      <vt:lpstr>PowerPoint Presentation</vt:lpstr>
      <vt:lpstr>PowerPoint Presentation</vt:lpstr>
      <vt:lpstr>P-value Combination</vt:lpstr>
      <vt:lpstr>PowerPoint Presentation</vt:lpstr>
      <vt:lpstr>pMim Integration of pathways, miRNA and mRNA</vt:lpstr>
      <vt:lpstr>PowerPoint Presentation</vt:lpstr>
      <vt:lpstr>(A) Evaluation via literature search</vt:lpstr>
      <vt:lpstr>(A) Evaluation via literature search</vt:lpstr>
      <vt:lpstr>PowerPoint Presentation</vt:lpstr>
      <vt:lpstr>PowerPoint Presentation</vt:lpstr>
      <vt:lpstr>An application: Melanoma</vt:lpstr>
      <vt:lpstr>pMimCor results for down-regulated miRNAs in patients with BRAF mutations</vt:lpstr>
      <vt:lpstr>miR-197 and Metabolic pathways</vt:lpstr>
      <vt:lpstr>PowerPoint Presentation</vt:lpstr>
      <vt:lpstr>Melanoma conclusions</vt:lpstr>
      <vt:lpstr>pMim summary</vt:lpstr>
      <vt:lpstr>Acknowledgements</vt:lpstr>
      <vt:lpstr>Thankyou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Ellis</dc:creator>
  <cp:lastModifiedBy>Administrator</cp:lastModifiedBy>
  <cp:revision>62</cp:revision>
  <dcterms:created xsi:type="dcterms:W3CDTF">2006-08-16T00:00:00Z</dcterms:created>
  <dcterms:modified xsi:type="dcterms:W3CDTF">2014-10-13T20:24:24Z</dcterms:modified>
</cp:coreProperties>
</file>