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562EC5-DE1E-40C4-B4EB-0825222BDC79}">
  <a:tblStyle styleId="{A2562EC5-DE1E-40C4-B4EB-0825222BDC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e988984e_0_6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e988984e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e988984e_0_8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e988984e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09acd7e1303f8c9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9acd7e1303f8c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09acd7e1303f8c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9acd7e1303f8c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09acd7e1303f8c9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9acd7e1303f8c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e988984e_0_8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e988984e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1e988984e_0_8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1e988984e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1e988984e_0_8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1e988984e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1e988984e_0_8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e988984e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e988984e_0_8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e988984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109acd7e1303f8c9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9acd7e1303f8c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2104533"/>
            <a:ext cx="5017500" cy="21051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5233233"/>
            <a:ext cx="3470700" cy="67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3524166"/>
            <a:ext cx="4776000" cy="1625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133" name="Google Shape;13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737333"/>
            <a:ext cx="4587000" cy="1531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2090067"/>
            <a:ext cx="3403200" cy="3881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2090067"/>
            <a:ext cx="3403200" cy="3881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525000"/>
            <a:ext cx="3798900" cy="19908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2630067"/>
            <a:ext cx="3798900" cy="322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1155700"/>
            <a:ext cx="4587000" cy="4694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2211100"/>
            <a:ext cx="3036300" cy="2335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4717333"/>
            <a:ext cx="3036300" cy="67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2262133"/>
            <a:ext cx="3676800" cy="3129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5740500"/>
            <a:ext cx="6936000" cy="698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2773950" y="605850"/>
            <a:ext cx="5780700" cy="216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4400"/>
              <a:t>Supermarket</a:t>
            </a:r>
            <a:r>
              <a:rPr lang="en-US" sz="4400"/>
              <a:t> Stock Management System</a:t>
            </a:r>
            <a:endParaRPr sz="4400"/>
          </a:p>
        </p:txBody>
      </p:sp>
      <p:sp>
        <p:nvSpPr>
          <p:cNvPr id="141" name="Google Shape;141;p14"/>
          <p:cNvSpPr txBox="1"/>
          <p:nvPr>
            <p:ph idx="1" type="subTitle"/>
          </p:nvPr>
        </p:nvSpPr>
        <p:spPr>
          <a:xfrm>
            <a:off x="2259750" y="5998850"/>
            <a:ext cx="6809100" cy="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000"/>
              <a:t>compiled By: Misa Xirinda , Faith Chioma, Ellis Mapakama</a:t>
            </a:r>
            <a:endParaRPr sz="2000"/>
          </a:p>
        </p:txBody>
      </p:sp>
      <p:sp>
        <p:nvSpPr>
          <p:cNvPr id="142" name="Google Shape;142;p14"/>
          <p:cNvSpPr txBox="1"/>
          <p:nvPr/>
        </p:nvSpPr>
        <p:spPr>
          <a:xfrm>
            <a:off x="2306400" y="3956050"/>
            <a:ext cx="6715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rgbClr val="FFFF00"/>
                </a:solidFill>
                <a:latin typeface="Lato"/>
                <a:ea typeface="Lato"/>
                <a:cs typeface="Lato"/>
                <a:sym typeface="Lato"/>
              </a:rPr>
              <a:t>Data Structures and Algorithms Final Project</a:t>
            </a:r>
            <a:endParaRPr sz="2600">
              <a:solidFill>
                <a:srgbClr val="FFFF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6313500" y="212375"/>
            <a:ext cx="2580600" cy="89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User Input</a:t>
            </a:r>
            <a:endParaRPr/>
          </a:p>
        </p:txBody>
      </p:sp>
      <p:pic>
        <p:nvPicPr>
          <p:cNvPr id="205" name="Google Shape;205;p23"/>
          <p:cNvPicPr preferRelativeResize="0"/>
          <p:nvPr/>
        </p:nvPicPr>
        <p:blipFill>
          <a:blip r:embed="rId3">
            <a:alphaModFix/>
          </a:blip>
          <a:stretch>
            <a:fillRect/>
          </a:stretch>
        </p:blipFill>
        <p:spPr>
          <a:xfrm>
            <a:off x="1097225" y="689825"/>
            <a:ext cx="4552950" cy="3533775"/>
          </a:xfrm>
          <a:prstGeom prst="rect">
            <a:avLst/>
          </a:prstGeom>
          <a:noFill/>
          <a:ln>
            <a:noFill/>
          </a:ln>
        </p:spPr>
      </p:pic>
      <p:sp>
        <p:nvSpPr>
          <p:cNvPr id="206" name="Google Shape;206;p23"/>
          <p:cNvSpPr txBox="1"/>
          <p:nvPr/>
        </p:nvSpPr>
        <p:spPr>
          <a:xfrm>
            <a:off x="684175" y="4495950"/>
            <a:ext cx="71349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Lato"/>
                <a:ea typeface="Lato"/>
                <a:cs typeface="Lato"/>
                <a:sym typeface="Lato"/>
              </a:rPr>
              <a:t>To add a product into the system ones to provide:</a:t>
            </a:r>
            <a:endParaRPr sz="1600">
              <a:solidFill>
                <a:schemeClr val="lt1"/>
              </a:solidFill>
              <a:latin typeface="Lato"/>
              <a:ea typeface="Lato"/>
              <a:cs typeface="Lato"/>
              <a:sym typeface="Lato"/>
            </a:endParaRPr>
          </a:p>
          <a:p>
            <a:pPr indent="0" lvl="0" marL="0" rtl="0" algn="l">
              <a:spcBef>
                <a:spcPts val="0"/>
              </a:spcBef>
              <a:spcAft>
                <a:spcPts val="0"/>
              </a:spcAft>
              <a:buNone/>
            </a:pPr>
            <a:r>
              <a:rPr lang="en-US" sz="1600">
                <a:solidFill>
                  <a:schemeClr val="lt1"/>
                </a:solidFill>
                <a:latin typeface="Lato"/>
                <a:ea typeface="Lato"/>
                <a:cs typeface="Lato"/>
                <a:sym typeface="Lato"/>
              </a:rPr>
              <a:t>Product name, barcode, price, quantity &amp; batch number. At any point if the users enter the string “u00” the adding process is stopped.</a:t>
            </a:r>
            <a:endParaRPr sz="1600">
              <a:solidFill>
                <a:schemeClr val="lt1"/>
              </a:solidFill>
              <a:latin typeface="Lato"/>
              <a:ea typeface="Lato"/>
              <a:cs typeface="Lato"/>
              <a:sym typeface="Lato"/>
            </a:endParaRPr>
          </a:p>
          <a:p>
            <a:pPr indent="0" lvl="0" marL="0" rtl="0" algn="l">
              <a:spcBef>
                <a:spcPts val="0"/>
              </a:spcBef>
              <a:spcAft>
                <a:spcPts val="0"/>
              </a:spcAft>
              <a:buNone/>
            </a:pPr>
            <a:r>
              <a:rPr lang="en-US" sz="1600">
                <a:solidFill>
                  <a:schemeClr val="lt1"/>
                </a:solidFill>
                <a:latin typeface="Lato"/>
                <a:ea typeface="Lato"/>
                <a:cs typeface="Lato"/>
                <a:sym typeface="Lato"/>
              </a:rPr>
              <a:t>If all the details are supplied the record will be successfully added.</a:t>
            </a:r>
            <a:endParaRPr sz="1600">
              <a:solidFill>
                <a:schemeClr val="lt1"/>
              </a:solidFill>
              <a:latin typeface="Lato"/>
              <a:ea typeface="Lato"/>
              <a:cs typeface="Lato"/>
              <a:sym typeface="Lato"/>
            </a:endParaRPr>
          </a:p>
          <a:p>
            <a:pPr indent="0" lvl="0" marL="0" rtl="0" algn="l">
              <a:spcBef>
                <a:spcPts val="0"/>
              </a:spcBef>
              <a:spcAft>
                <a:spcPts val="0"/>
              </a:spcAft>
              <a:buNone/>
            </a:pPr>
            <a:r>
              <a:rPr lang="en-US" sz="1600">
                <a:solidFill>
                  <a:schemeClr val="lt1"/>
                </a:solidFill>
                <a:latin typeface="Lato"/>
                <a:ea typeface="Lato"/>
                <a:cs typeface="Lato"/>
                <a:sym typeface="Lato"/>
              </a:rPr>
              <a:t>One can terminate adding by entering “u00” or continue adding records.</a:t>
            </a:r>
            <a:endParaRPr sz="16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2278500" y="58783"/>
            <a:ext cx="4587000" cy="15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000"/>
              <a:t>Expected Output</a:t>
            </a:r>
            <a:endParaRPr sz="3000"/>
          </a:p>
        </p:txBody>
      </p:sp>
      <p:pic>
        <p:nvPicPr>
          <p:cNvPr id="212" name="Google Shape;212;p24"/>
          <p:cNvPicPr preferRelativeResize="0"/>
          <p:nvPr/>
        </p:nvPicPr>
        <p:blipFill>
          <a:blip r:embed="rId3">
            <a:alphaModFix/>
          </a:blip>
          <a:stretch>
            <a:fillRect/>
          </a:stretch>
        </p:blipFill>
        <p:spPr>
          <a:xfrm>
            <a:off x="152400" y="1590274"/>
            <a:ext cx="8839199" cy="2443800"/>
          </a:xfrm>
          <a:prstGeom prst="rect">
            <a:avLst/>
          </a:prstGeom>
          <a:noFill/>
          <a:ln>
            <a:noFill/>
          </a:ln>
        </p:spPr>
      </p:pic>
      <p:sp>
        <p:nvSpPr>
          <p:cNvPr id="213" name="Google Shape;213;p24"/>
          <p:cNvSpPr txBox="1"/>
          <p:nvPr/>
        </p:nvSpPr>
        <p:spPr>
          <a:xfrm>
            <a:off x="358375" y="4284225"/>
            <a:ext cx="8633100" cy="20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lt1"/>
                </a:solidFill>
                <a:latin typeface="Lato"/>
                <a:ea typeface="Lato"/>
                <a:cs typeface="Lato"/>
                <a:sym typeface="Lato"/>
              </a:rPr>
              <a:t>The screen above shows  the kind of output that we get when you display all the products that have been saved in the system.</a:t>
            </a:r>
            <a:endParaRPr sz="1700">
              <a:solidFill>
                <a:schemeClr val="lt1"/>
              </a:solidFill>
              <a:latin typeface="Lato"/>
              <a:ea typeface="Lato"/>
              <a:cs typeface="Lato"/>
              <a:sym typeface="Lato"/>
            </a:endParaRPr>
          </a:p>
          <a:p>
            <a:pPr indent="0" lvl="0" marL="0" rtl="0" algn="l">
              <a:spcBef>
                <a:spcPts val="0"/>
              </a:spcBef>
              <a:spcAft>
                <a:spcPts val="0"/>
              </a:spcAft>
              <a:buNone/>
            </a:pPr>
            <a:r>
              <a:rPr lang="en-US" sz="1700">
                <a:solidFill>
                  <a:schemeClr val="lt1"/>
                </a:solidFill>
                <a:latin typeface="Lato"/>
                <a:ea typeface="Lato"/>
                <a:cs typeface="Lato"/>
                <a:sym typeface="Lato"/>
              </a:rPr>
              <a:t>Each record has a barcode, prodect name, quantity, unit price, batch number and the date at which the product was delivered.</a:t>
            </a:r>
            <a:endParaRPr sz="17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400"/>
              <a:t>Work Plan And Timeline</a:t>
            </a:r>
            <a:endParaRPr sz="3400"/>
          </a:p>
        </p:txBody>
      </p:sp>
      <p:graphicFrame>
        <p:nvGraphicFramePr>
          <p:cNvPr id="219" name="Google Shape;219;p25"/>
          <p:cNvGraphicFramePr/>
          <p:nvPr/>
        </p:nvGraphicFramePr>
        <p:xfrm>
          <a:off x="457200" y="1714500"/>
          <a:ext cx="3000000" cy="3000000"/>
        </p:xfrm>
        <a:graphic>
          <a:graphicData uri="http://schemas.openxmlformats.org/drawingml/2006/table">
            <a:tbl>
              <a:tblPr>
                <a:noFill/>
                <a:tableStyleId>{A2562EC5-DE1E-40C4-B4EB-0825222BDC79}</a:tableStyleId>
              </a:tblPr>
              <a:tblGrid>
                <a:gridCol w="3815550"/>
                <a:gridCol w="4537000"/>
              </a:tblGrid>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24-28 April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Team-up/Construct ideas</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29-30 April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Generate Project Proposal</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1 May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Proposal Submission</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2- 3 May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Research</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4-10 May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Implementation/Progress Report 1</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11-17 May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Implementation/Progress Report 2</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4 May-7 June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Implementation</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8-17 June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Last touches/ Testing</a:t>
                      </a:r>
                      <a:endParaRPr sz="2000">
                        <a:solidFill>
                          <a:schemeClr val="lt1"/>
                        </a:solidFill>
                        <a:latin typeface="Lato"/>
                        <a:ea typeface="Lato"/>
                        <a:cs typeface="Lato"/>
                        <a:sym typeface="Lato"/>
                      </a:endParaRPr>
                    </a:p>
                  </a:txBody>
                  <a:tcPr marT="91425" marB="91425" marR="91425" marL="91425"/>
                </a:tc>
              </a:tr>
              <a:tr h="477625">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18 June 2020</a:t>
                      </a:r>
                      <a:endParaRPr sz="2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Lato"/>
                          <a:ea typeface="Lato"/>
                          <a:cs typeface="Lato"/>
                          <a:sym typeface="Lato"/>
                        </a:rPr>
                        <a:t>Presentation</a:t>
                      </a:r>
                      <a:endParaRPr sz="200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2184000" y="102025"/>
            <a:ext cx="4776000" cy="17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100"/>
              <a:t>Conclusion</a:t>
            </a:r>
            <a:endParaRPr sz="3100"/>
          </a:p>
        </p:txBody>
      </p:sp>
      <p:sp>
        <p:nvSpPr>
          <p:cNvPr id="225" name="Google Shape;225;p26"/>
          <p:cNvSpPr txBox="1"/>
          <p:nvPr>
            <p:ph idx="1" type="body"/>
          </p:nvPr>
        </p:nvSpPr>
        <p:spPr>
          <a:xfrm>
            <a:off x="625075" y="1950075"/>
            <a:ext cx="8113500" cy="28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t>Our program facilitates the management of stock in a supermarket and it is very helpful for admin or staff to </a:t>
            </a:r>
            <a:r>
              <a:rPr lang="en-US" sz="2400"/>
              <a:t>easily</a:t>
            </a:r>
            <a:r>
              <a:rPr lang="en-US" sz="2400"/>
              <a:t> keep track of the stock in the market.</a:t>
            </a:r>
            <a:endParaRPr sz="2400"/>
          </a:p>
          <a:p>
            <a:pPr indent="0" lvl="0" marL="0" rtl="0" algn="l">
              <a:spcBef>
                <a:spcPts val="1600"/>
              </a:spcBef>
              <a:spcAft>
                <a:spcPts val="1600"/>
              </a:spcAft>
              <a:buNone/>
            </a:pPr>
            <a:r>
              <a:rPr lang="en-US" sz="2400"/>
              <a:t>This project has been </a:t>
            </a:r>
            <a:r>
              <a:rPr lang="en-US" sz="2400"/>
              <a:t>successfully</a:t>
            </a:r>
            <a:r>
              <a:rPr lang="en-US" sz="2400"/>
              <a:t> completed after a lot of effort, and it gave a lot of satisfaction to all of us.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72375" y="184950"/>
            <a:ext cx="47760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4000"/>
              <a:t>Background</a:t>
            </a:r>
            <a:endParaRPr sz="4000"/>
          </a:p>
        </p:txBody>
      </p:sp>
      <p:sp>
        <p:nvSpPr>
          <p:cNvPr id="148" name="Google Shape;148;p15"/>
          <p:cNvSpPr txBox="1"/>
          <p:nvPr>
            <p:ph idx="1" type="body"/>
          </p:nvPr>
        </p:nvSpPr>
        <p:spPr>
          <a:xfrm>
            <a:off x="281575" y="1502170"/>
            <a:ext cx="8551800" cy="50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200"/>
              <a:t>Supermarket is the place where people come and purchase their daily using products, so there is a need to calculate how many products are sold and generate the bill to customers, but also keep track of the stock in the market.</a:t>
            </a:r>
            <a:endParaRPr sz="2200"/>
          </a:p>
          <a:p>
            <a:pPr indent="0" lvl="0" marL="0" rtl="0" algn="l">
              <a:lnSpc>
                <a:spcPct val="110000"/>
              </a:lnSpc>
              <a:spcBef>
                <a:spcPts val="1600"/>
              </a:spcBef>
              <a:spcAft>
                <a:spcPts val="0"/>
              </a:spcAft>
              <a:buNone/>
            </a:pPr>
            <a:r>
              <a:rPr lang="en-US" sz="2300"/>
              <a:t>Supermarkets require high level of administration to keep the stock management efficient and well managed.</a:t>
            </a:r>
            <a:endParaRPr sz="2300"/>
          </a:p>
          <a:p>
            <a:pPr indent="0" lvl="0" marL="0" rtl="0" algn="l">
              <a:lnSpc>
                <a:spcPct val="110000"/>
              </a:lnSpc>
              <a:spcBef>
                <a:spcPts val="0"/>
              </a:spcBef>
              <a:spcAft>
                <a:spcPts val="0"/>
              </a:spcAft>
              <a:buNone/>
            </a:pPr>
            <a:r>
              <a:t/>
            </a:r>
            <a:endParaRPr sz="2300"/>
          </a:p>
          <a:p>
            <a:pPr indent="0" lvl="0" marL="0" rtl="0" algn="l">
              <a:spcBef>
                <a:spcPts val="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35175" y="326425"/>
            <a:ext cx="5985300" cy="10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4000"/>
              <a:t>Problem Formulation</a:t>
            </a:r>
            <a:endParaRPr sz="4000"/>
          </a:p>
        </p:txBody>
      </p:sp>
      <p:pic>
        <p:nvPicPr>
          <p:cNvPr id="154" name="Google Shape;154;p16"/>
          <p:cNvPicPr preferRelativeResize="0"/>
          <p:nvPr/>
        </p:nvPicPr>
        <p:blipFill>
          <a:blip r:embed="rId3">
            <a:alphaModFix/>
          </a:blip>
          <a:stretch>
            <a:fillRect/>
          </a:stretch>
        </p:blipFill>
        <p:spPr>
          <a:xfrm>
            <a:off x="6776593" y="1474250"/>
            <a:ext cx="1917105" cy="3276597"/>
          </a:xfrm>
          <a:prstGeom prst="rect">
            <a:avLst/>
          </a:prstGeom>
          <a:noFill/>
          <a:ln>
            <a:noFill/>
          </a:ln>
        </p:spPr>
      </p:pic>
      <p:sp>
        <p:nvSpPr>
          <p:cNvPr id="155" name="Google Shape;155;p16"/>
          <p:cNvSpPr txBox="1"/>
          <p:nvPr/>
        </p:nvSpPr>
        <p:spPr>
          <a:xfrm>
            <a:off x="586425" y="1710425"/>
            <a:ext cx="5880600" cy="41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lt1"/>
                </a:solidFill>
                <a:latin typeface="Lato"/>
                <a:ea typeface="Lato"/>
                <a:cs typeface="Lato"/>
                <a:sym typeface="Lato"/>
              </a:rPr>
              <a:t>For small scale </a:t>
            </a:r>
            <a:r>
              <a:rPr lang="en-US" sz="2000">
                <a:solidFill>
                  <a:schemeClr val="lt1"/>
                </a:solidFill>
                <a:latin typeface="Lato"/>
                <a:ea typeface="Lato"/>
                <a:cs typeface="Lato"/>
                <a:sym typeface="Lato"/>
              </a:rPr>
              <a:t>supermarkets</a:t>
            </a:r>
            <a:r>
              <a:rPr lang="en-US" sz="2000">
                <a:solidFill>
                  <a:schemeClr val="lt1"/>
                </a:solidFill>
                <a:latin typeface="Lato"/>
                <a:ea typeface="Lato"/>
                <a:cs typeface="Lato"/>
                <a:sym typeface="Lato"/>
              </a:rPr>
              <a:t> who handle stocks with goods less than a few hundred thousand units oftenly use exercise  books and notepads to record their stock goods.</a:t>
            </a:r>
            <a:endParaRPr sz="2000">
              <a:solidFill>
                <a:schemeClr val="lt1"/>
              </a:solidFill>
              <a:latin typeface="Lato"/>
              <a:ea typeface="Lato"/>
              <a:cs typeface="Lato"/>
              <a:sym typeface="Lato"/>
            </a:endParaRPr>
          </a:p>
          <a:p>
            <a:pPr indent="0" lvl="0" marL="0" rtl="0" algn="l">
              <a:spcBef>
                <a:spcPts val="0"/>
              </a:spcBef>
              <a:spcAft>
                <a:spcPts val="0"/>
              </a:spcAft>
              <a:buNone/>
            </a:pPr>
            <a:r>
              <a:t/>
            </a:r>
            <a:endParaRPr sz="2000">
              <a:solidFill>
                <a:schemeClr val="lt1"/>
              </a:solidFill>
              <a:latin typeface="Lato"/>
              <a:ea typeface="Lato"/>
              <a:cs typeface="Lato"/>
              <a:sym typeface="Lato"/>
            </a:endParaRPr>
          </a:p>
          <a:p>
            <a:pPr indent="0" lvl="0" marL="0" rtl="0" algn="l">
              <a:spcBef>
                <a:spcPts val="0"/>
              </a:spcBef>
              <a:spcAft>
                <a:spcPts val="0"/>
              </a:spcAft>
              <a:buNone/>
            </a:pPr>
            <a:r>
              <a:rPr lang="en-US" sz="2000">
                <a:solidFill>
                  <a:schemeClr val="lt1"/>
                </a:solidFill>
                <a:latin typeface="Lato"/>
                <a:ea typeface="Lato"/>
                <a:cs typeface="Lato"/>
                <a:sym typeface="Lato"/>
              </a:rPr>
              <a:t>This method takes a lot of time and books are easily destroyed by fire or water causing loss of all records.</a:t>
            </a:r>
            <a:endParaRPr sz="2000">
              <a:solidFill>
                <a:schemeClr val="lt1"/>
              </a:solidFill>
              <a:latin typeface="Lato"/>
              <a:ea typeface="Lato"/>
              <a:cs typeface="Lato"/>
              <a:sym typeface="Lato"/>
            </a:endParaRPr>
          </a:p>
          <a:p>
            <a:pPr indent="0" lvl="0" marL="0" rtl="0" algn="l">
              <a:spcBef>
                <a:spcPts val="0"/>
              </a:spcBef>
              <a:spcAft>
                <a:spcPts val="0"/>
              </a:spcAft>
              <a:buNone/>
            </a:pPr>
            <a:r>
              <a:t/>
            </a:r>
            <a:endParaRPr sz="2000">
              <a:solidFill>
                <a:schemeClr val="lt1"/>
              </a:solidFill>
              <a:latin typeface="Lato"/>
              <a:ea typeface="Lato"/>
              <a:cs typeface="Lato"/>
              <a:sym typeface="Lato"/>
            </a:endParaRPr>
          </a:p>
          <a:p>
            <a:pPr indent="0" lvl="0" marL="0" rtl="0" algn="l">
              <a:spcBef>
                <a:spcPts val="0"/>
              </a:spcBef>
              <a:spcAft>
                <a:spcPts val="0"/>
              </a:spcAft>
              <a:buNone/>
            </a:pPr>
            <a:r>
              <a:rPr lang="en-US" sz="2000">
                <a:solidFill>
                  <a:schemeClr val="lt1"/>
                </a:solidFill>
                <a:latin typeface="Lato"/>
                <a:ea typeface="Lato"/>
                <a:cs typeface="Lato"/>
                <a:sym typeface="Lato"/>
              </a:rPr>
              <a:t>Books do not offer security to this system since anyone can easily gain access and manipulate the records.</a:t>
            </a:r>
            <a:endParaRPr sz="2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142638" y="413650"/>
            <a:ext cx="6539100" cy="174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4500"/>
              <a:t>SOLUTION DESIGN</a:t>
            </a:r>
            <a:endParaRPr sz="4500"/>
          </a:p>
        </p:txBody>
      </p:sp>
      <p:pic>
        <p:nvPicPr>
          <p:cNvPr id="161" name="Google Shape;161;p17"/>
          <p:cNvPicPr preferRelativeResize="0"/>
          <p:nvPr/>
        </p:nvPicPr>
        <p:blipFill>
          <a:blip r:embed="rId3">
            <a:alphaModFix/>
          </a:blip>
          <a:stretch>
            <a:fillRect/>
          </a:stretch>
        </p:blipFill>
        <p:spPr>
          <a:xfrm>
            <a:off x="2123463" y="2042025"/>
            <a:ext cx="4577479" cy="404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67750" y="489350"/>
            <a:ext cx="4877700" cy="83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Structures Used</a:t>
            </a:r>
            <a:endParaRPr/>
          </a:p>
        </p:txBody>
      </p:sp>
      <p:sp>
        <p:nvSpPr>
          <p:cNvPr id="167" name="Google Shape;167;p18"/>
          <p:cNvSpPr txBox="1"/>
          <p:nvPr/>
        </p:nvSpPr>
        <p:spPr>
          <a:xfrm>
            <a:off x="498050" y="1449800"/>
            <a:ext cx="5415300" cy="44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latin typeface="Lato"/>
                <a:ea typeface="Lato"/>
                <a:cs typeface="Lato"/>
                <a:sym typeface="Lato"/>
              </a:rPr>
              <a:t>In order to come up with the perfect data structure for the system we had to look at what kind of data the the system we plan to make has to handle and what manipulations would be made to the data.</a:t>
            </a:r>
            <a:endParaRPr sz="2600">
              <a:solidFill>
                <a:schemeClr val="lt1"/>
              </a:solidFill>
              <a:latin typeface="Lato"/>
              <a:ea typeface="Lato"/>
              <a:cs typeface="Lato"/>
              <a:sym typeface="Lato"/>
            </a:endParaRPr>
          </a:p>
          <a:p>
            <a:pPr indent="0" lvl="0" marL="0" rtl="0" algn="l">
              <a:spcBef>
                <a:spcPts val="0"/>
              </a:spcBef>
              <a:spcAft>
                <a:spcPts val="0"/>
              </a:spcAft>
              <a:buNone/>
            </a:pPr>
            <a:r>
              <a:t/>
            </a:r>
            <a:endParaRPr sz="2600">
              <a:solidFill>
                <a:schemeClr val="lt1"/>
              </a:solidFill>
              <a:latin typeface="Lato"/>
              <a:ea typeface="Lato"/>
              <a:cs typeface="Lato"/>
              <a:sym typeface="Lato"/>
            </a:endParaRPr>
          </a:p>
          <a:p>
            <a:pPr indent="0" lvl="0" marL="0" rtl="0" algn="l">
              <a:spcBef>
                <a:spcPts val="0"/>
              </a:spcBef>
              <a:spcAft>
                <a:spcPts val="0"/>
              </a:spcAft>
              <a:buNone/>
            </a:pPr>
            <a:r>
              <a:rPr lang="en-US" sz="2600">
                <a:solidFill>
                  <a:schemeClr val="lt1"/>
                </a:solidFill>
                <a:latin typeface="Lato"/>
                <a:ea typeface="Lato"/>
                <a:cs typeface="Lato"/>
                <a:sym typeface="Lato"/>
              </a:rPr>
              <a:t>The Data:</a:t>
            </a:r>
            <a:endParaRPr sz="2600">
              <a:solidFill>
                <a:schemeClr val="lt1"/>
              </a:solidFill>
              <a:latin typeface="Lato"/>
              <a:ea typeface="Lato"/>
              <a:cs typeface="Lato"/>
              <a:sym typeface="Lato"/>
            </a:endParaRPr>
          </a:p>
          <a:p>
            <a:pPr indent="-393700" lvl="0" marL="457200" rtl="0" algn="l">
              <a:spcBef>
                <a:spcPts val="0"/>
              </a:spcBef>
              <a:spcAft>
                <a:spcPts val="0"/>
              </a:spcAft>
              <a:buClr>
                <a:schemeClr val="lt1"/>
              </a:buClr>
              <a:buSzPts val="2600"/>
              <a:buFont typeface="Lato"/>
              <a:buChar char="●"/>
            </a:pPr>
            <a:r>
              <a:rPr lang="en-US" sz="2600">
                <a:solidFill>
                  <a:schemeClr val="lt1"/>
                </a:solidFill>
                <a:latin typeface="Lato"/>
                <a:ea typeface="Lato"/>
                <a:cs typeface="Lato"/>
                <a:sym typeface="Lato"/>
              </a:rPr>
              <a:t>product details (barcodes, name, quantity , price, date of purchase)</a:t>
            </a:r>
            <a:endParaRPr sz="2600">
              <a:solidFill>
                <a:schemeClr val="lt1"/>
              </a:solidFill>
              <a:latin typeface="Lato"/>
              <a:ea typeface="Lato"/>
              <a:cs typeface="Lato"/>
              <a:sym typeface="Lato"/>
            </a:endParaRPr>
          </a:p>
          <a:p>
            <a:pPr indent="-393700" lvl="0" marL="457200" rtl="0" algn="l">
              <a:spcBef>
                <a:spcPts val="0"/>
              </a:spcBef>
              <a:spcAft>
                <a:spcPts val="0"/>
              </a:spcAft>
              <a:buClr>
                <a:schemeClr val="lt1"/>
              </a:buClr>
              <a:buSzPts val="2600"/>
              <a:buFont typeface="Lato"/>
              <a:buChar char="●"/>
            </a:pPr>
            <a:r>
              <a:rPr lang="en-US" sz="2600">
                <a:solidFill>
                  <a:schemeClr val="lt1"/>
                </a:solidFill>
                <a:latin typeface="Lato"/>
                <a:ea typeface="Lato"/>
                <a:cs typeface="Lato"/>
                <a:sym typeface="Lato"/>
              </a:rPr>
              <a:t>users (employeeID, name, passcode)</a:t>
            </a:r>
            <a:endParaRPr sz="26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481750" y="342750"/>
            <a:ext cx="6361800" cy="9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000"/>
              <a:t>The Operations on the Data</a:t>
            </a:r>
            <a:endParaRPr sz="3000"/>
          </a:p>
        </p:txBody>
      </p:sp>
      <p:sp>
        <p:nvSpPr>
          <p:cNvPr id="173" name="Google Shape;173;p19"/>
          <p:cNvSpPr txBox="1"/>
          <p:nvPr/>
        </p:nvSpPr>
        <p:spPr>
          <a:xfrm>
            <a:off x="635300" y="1335750"/>
            <a:ext cx="5766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lt1"/>
                </a:solidFill>
                <a:latin typeface="Lato"/>
                <a:ea typeface="Lato"/>
                <a:cs typeface="Lato"/>
                <a:sym typeface="Lato"/>
              </a:rPr>
              <a:t>Inserting, displaying, deleting, searching, </a:t>
            </a:r>
            <a:r>
              <a:rPr lang="en-US" sz="2500">
                <a:solidFill>
                  <a:schemeClr val="lt1"/>
                </a:solidFill>
                <a:latin typeface="Lato"/>
                <a:ea typeface="Lato"/>
                <a:cs typeface="Lato"/>
                <a:sym typeface="Lato"/>
              </a:rPr>
              <a:t>decrementing</a:t>
            </a:r>
            <a:r>
              <a:rPr lang="en-US" sz="2500">
                <a:solidFill>
                  <a:schemeClr val="lt1"/>
                </a:solidFill>
                <a:latin typeface="Lato"/>
                <a:ea typeface="Lato"/>
                <a:cs typeface="Lato"/>
                <a:sym typeface="Lato"/>
              </a:rPr>
              <a:t> quantities.</a:t>
            </a:r>
            <a:endParaRPr sz="2500">
              <a:solidFill>
                <a:schemeClr val="lt1"/>
              </a:solidFill>
              <a:latin typeface="Lato"/>
              <a:ea typeface="Lato"/>
              <a:cs typeface="Lato"/>
              <a:sym typeface="Lato"/>
            </a:endParaRPr>
          </a:p>
        </p:txBody>
      </p:sp>
      <p:sp>
        <p:nvSpPr>
          <p:cNvPr id="174" name="Google Shape;174;p19"/>
          <p:cNvSpPr txBox="1"/>
          <p:nvPr/>
        </p:nvSpPr>
        <p:spPr>
          <a:xfrm>
            <a:off x="635300" y="2403475"/>
            <a:ext cx="5489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lt1"/>
                </a:solidFill>
                <a:latin typeface="Lato"/>
                <a:ea typeface="Lato"/>
                <a:cs typeface="Lato"/>
                <a:sym typeface="Lato"/>
              </a:rPr>
              <a:t>Data Structure used: Linked List</a:t>
            </a:r>
            <a:endParaRPr sz="3000">
              <a:solidFill>
                <a:schemeClr val="lt1"/>
              </a:solidFill>
              <a:latin typeface="Lato"/>
              <a:ea typeface="Lato"/>
              <a:cs typeface="Lato"/>
              <a:sym typeface="Lato"/>
            </a:endParaRPr>
          </a:p>
        </p:txBody>
      </p:sp>
      <p:sp>
        <p:nvSpPr>
          <p:cNvPr id="175" name="Google Shape;175;p19"/>
          <p:cNvSpPr txBox="1"/>
          <p:nvPr/>
        </p:nvSpPr>
        <p:spPr>
          <a:xfrm>
            <a:off x="635300" y="3048225"/>
            <a:ext cx="6483300" cy="2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Lato"/>
                <a:ea typeface="Lato"/>
                <a:cs typeface="Lato"/>
                <a:sym typeface="Lato"/>
              </a:rPr>
              <a:t>Since there is need to do more inserting than any other operation a linked list is more suitable to handle this task.</a:t>
            </a:r>
            <a:endParaRPr sz="2400">
              <a:solidFill>
                <a:schemeClr val="lt1"/>
              </a:solidFill>
              <a:latin typeface="Lato"/>
              <a:ea typeface="Lato"/>
              <a:cs typeface="Lato"/>
              <a:sym typeface="Lato"/>
            </a:endParaRPr>
          </a:p>
          <a:p>
            <a:pPr indent="0" lvl="0" marL="0" rtl="0" algn="l">
              <a:spcBef>
                <a:spcPts val="0"/>
              </a:spcBef>
              <a:spcAft>
                <a:spcPts val="0"/>
              </a:spcAft>
              <a:buNone/>
            </a:pPr>
            <a:r>
              <a:rPr lang="en-US" sz="2400">
                <a:solidFill>
                  <a:schemeClr val="lt1"/>
                </a:solidFill>
                <a:latin typeface="Lato"/>
                <a:ea typeface="Lato"/>
                <a:cs typeface="Lato"/>
                <a:sym typeface="Lato"/>
              </a:rPr>
              <a:t>A linked list is dynamic , allows easy insertion and deletion &amp; only allocates space that has to be used.</a:t>
            </a:r>
            <a:endParaRPr sz="24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Below are the delivered by our system: </a:t>
            </a:r>
            <a:endParaRPr b="0" sz="3959"/>
          </a:p>
        </p:txBody>
      </p:sp>
      <p:sp>
        <p:nvSpPr>
          <p:cNvPr id="181" name="Google Shape;181;p20"/>
          <p:cNvSpPr txBox="1"/>
          <p:nvPr>
            <p:ph idx="1" type="body"/>
          </p:nvPr>
        </p:nvSpPr>
        <p:spPr>
          <a:xfrm>
            <a:off x="457200" y="2111043"/>
            <a:ext cx="8229600" cy="45261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None/>
            </a:pPr>
            <a:r>
              <a:t/>
            </a:r>
            <a:endParaRPr b="0" sz="2720"/>
          </a:p>
          <a:p>
            <a:pPr indent="-336550" lvl="0" marL="342900" rtl="0" algn="l">
              <a:lnSpc>
                <a:spcPct val="80000"/>
              </a:lnSpc>
              <a:spcBef>
                <a:spcPts val="544"/>
              </a:spcBef>
              <a:spcAft>
                <a:spcPts val="0"/>
              </a:spcAft>
              <a:buClr>
                <a:schemeClr val="dk1"/>
              </a:buClr>
              <a:buSzPts val="2620"/>
              <a:buChar char="●"/>
            </a:pPr>
            <a:r>
              <a:rPr lang="en-US" sz="2620"/>
              <a:t>Add product</a:t>
            </a:r>
            <a:endParaRPr sz="1200"/>
          </a:p>
          <a:p>
            <a:pPr indent="-336550" lvl="0" marL="342900" rtl="0" algn="l">
              <a:lnSpc>
                <a:spcPct val="80000"/>
              </a:lnSpc>
              <a:spcBef>
                <a:spcPts val="544"/>
              </a:spcBef>
              <a:spcAft>
                <a:spcPts val="0"/>
              </a:spcAft>
              <a:buClr>
                <a:schemeClr val="dk1"/>
              </a:buClr>
              <a:buSzPts val="2620"/>
              <a:buChar char="●"/>
            </a:pPr>
            <a:r>
              <a:rPr lang="en-US" sz="2620"/>
              <a:t>Show product</a:t>
            </a:r>
            <a:endParaRPr sz="1200"/>
          </a:p>
          <a:p>
            <a:pPr indent="-336550" lvl="0" marL="342900" rtl="0" algn="l">
              <a:lnSpc>
                <a:spcPct val="80000"/>
              </a:lnSpc>
              <a:spcBef>
                <a:spcPts val="544"/>
              </a:spcBef>
              <a:spcAft>
                <a:spcPts val="0"/>
              </a:spcAft>
              <a:buClr>
                <a:schemeClr val="dk1"/>
              </a:buClr>
              <a:buSzPts val="2620"/>
              <a:buChar char="●"/>
            </a:pPr>
            <a:r>
              <a:rPr lang="en-US" sz="2620"/>
              <a:t>Delete product</a:t>
            </a:r>
            <a:endParaRPr sz="1200"/>
          </a:p>
          <a:p>
            <a:pPr indent="-336550" lvl="0" marL="342900" rtl="0" algn="l">
              <a:lnSpc>
                <a:spcPct val="80000"/>
              </a:lnSpc>
              <a:spcBef>
                <a:spcPts val="544"/>
              </a:spcBef>
              <a:spcAft>
                <a:spcPts val="0"/>
              </a:spcAft>
              <a:buClr>
                <a:schemeClr val="dk1"/>
              </a:buClr>
              <a:buSzPts val="2620"/>
              <a:buChar char="●"/>
            </a:pPr>
            <a:r>
              <a:rPr lang="en-US" sz="2620"/>
              <a:t>Show a list of all the records in the database(csv)</a:t>
            </a:r>
            <a:endParaRPr sz="2620"/>
          </a:p>
          <a:p>
            <a:pPr indent="-336550" lvl="0" marL="342900" rtl="0" algn="l">
              <a:lnSpc>
                <a:spcPct val="80000"/>
              </a:lnSpc>
              <a:spcBef>
                <a:spcPts val="544"/>
              </a:spcBef>
              <a:spcAft>
                <a:spcPts val="0"/>
              </a:spcAft>
              <a:buSzPts val="2620"/>
              <a:buChar char="●"/>
            </a:pPr>
            <a:r>
              <a:rPr lang="en-US" sz="2620"/>
              <a:t>Move goods from the warehouse into the shop</a:t>
            </a:r>
            <a:endParaRPr sz="2620"/>
          </a:p>
          <a:p>
            <a:pPr indent="-170180" lvl="0" marL="342900" rtl="0" algn="l">
              <a:lnSpc>
                <a:spcPct val="80000"/>
              </a:lnSpc>
              <a:spcBef>
                <a:spcPts val="544"/>
              </a:spcBef>
              <a:spcAft>
                <a:spcPts val="1600"/>
              </a:spcAft>
              <a:buClr>
                <a:schemeClr val="dk1"/>
              </a:buClr>
              <a:buSzPts val="2720"/>
              <a:buNone/>
            </a:pPr>
            <a:r>
              <a:t/>
            </a:r>
            <a:endParaRPr sz="27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221125" y="212425"/>
            <a:ext cx="3704700" cy="130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Functions</a:t>
            </a:r>
            <a:endParaRPr/>
          </a:p>
        </p:txBody>
      </p:sp>
      <p:pic>
        <p:nvPicPr>
          <p:cNvPr id="187" name="Google Shape;187;p21"/>
          <p:cNvPicPr preferRelativeResize="0"/>
          <p:nvPr/>
        </p:nvPicPr>
        <p:blipFill>
          <a:blip r:embed="rId3">
            <a:alphaModFix/>
          </a:blip>
          <a:stretch>
            <a:fillRect/>
          </a:stretch>
        </p:blipFill>
        <p:spPr>
          <a:xfrm>
            <a:off x="1058950" y="1178725"/>
            <a:ext cx="3127525" cy="2796000"/>
          </a:xfrm>
          <a:prstGeom prst="rect">
            <a:avLst/>
          </a:prstGeom>
          <a:noFill/>
          <a:ln>
            <a:noFill/>
          </a:ln>
        </p:spPr>
      </p:pic>
      <p:pic>
        <p:nvPicPr>
          <p:cNvPr id="188" name="Google Shape;188;p21"/>
          <p:cNvPicPr preferRelativeResize="0"/>
          <p:nvPr/>
        </p:nvPicPr>
        <p:blipFill>
          <a:blip r:embed="rId4">
            <a:alphaModFix/>
          </a:blip>
          <a:stretch>
            <a:fillRect/>
          </a:stretch>
        </p:blipFill>
        <p:spPr>
          <a:xfrm>
            <a:off x="5234800" y="3035675"/>
            <a:ext cx="3238500" cy="3467100"/>
          </a:xfrm>
          <a:prstGeom prst="rect">
            <a:avLst/>
          </a:prstGeom>
          <a:noFill/>
          <a:ln>
            <a:noFill/>
          </a:ln>
        </p:spPr>
      </p:pic>
      <p:sp>
        <p:nvSpPr>
          <p:cNvPr id="189" name="Google Shape;189;p21"/>
          <p:cNvSpPr txBox="1"/>
          <p:nvPr/>
        </p:nvSpPr>
        <p:spPr>
          <a:xfrm>
            <a:off x="1091425" y="4072450"/>
            <a:ext cx="3127500" cy="11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Lato"/>
                <a:ea typeface="Lato"/>
                <a:cs typeface="Lato"/>
                <a:sym typeface="Lato"/>
              </a:rPr>
              <a:t>The Main Menu has 2 major functions : Login and Create User Account</a:t>
            </a:r>
            <a:endParaRPr sz="1600">
              <a:solidFill>
                <a:schemeClr val="lt1"/>
              </a:solidFill>
              <a:latin typeface="Lato"/>
              <a:ea typeface="Lato"/>
              <a:cs typeface="Lato"/>
              <a:sym typeface="Lato"/>
            </a:endParaRPr>
          </a:p>
        </p:txBody>
      </p:sp>
      <p:sp>
        <p:nvSpPr>
          <p:cNvPr id="190" name="Google Shape;190;p21"/>
          <p:cNvSpPr txBox="1"/>
          <p:nvPr/>
        </p:nvSpPr>
        <p:spPr>
          <a:xfrm>
            <a:off x="5234800" y="1905900"/>
            <a:ext cx="3238500" cy="9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Lato"/>
                <a:ea typeface="Lato"/>
                <a:cs typeface="Lato"/>
                <a:sym typeface="Lato"/>
              </a:rPr>
              <a:t>This Menu is for adding, deleting, displaying and moving products to the shop</a:t>
            </a:r>
            <a:endParaRPr sz="16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5522250" y="140225"/>
            <a:ext cx="3444600" cy="10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900"/>
              <a:t>User Input</a:t>
            </a:r>
            <a:endParaRPr sz="2900"/>
          </a:p>
        </p:txBody>
      </p:sp>
      <p:pic>
        <p:nvPicPr>
          <p:cNvPr id="196" name="Google Shape;196;p22"/>
          <p:cNvPicPr preferRelativeResize="0"/>
          <p:nvPr/>
        </p:nvPicPr>
        <p:blipFill>
          <a:blip r:embed="rId3">
            <a:alphaModFix/>
          </a:blip>
          <a:stretch>
            <a:fillRect/>
          </a:stretch>
        </p:blipFill>
        <p:spPr>
          <a:xfrm>
            <a:off x="2074375" y="3874450"/>
            <a:ext cx="2714900" cy="2179675"/>
          </a:xfrm>
          <a:prstGeom prst="rect">
            <a:avLst/>
          </a:prstGeom>
          <a:noFill/>
          <a:ln>
            <a:noFill/>
          </a:ln>
        </p:spPr>
      </p:pic>
      <p:sp>
        <p:nvSpPr>
          <p:cNvPr id="197" name="Google Shape;197;p22"/>
          <p:cNvSpPr txBox="1"/>
          <p:nvPr/>
        </p:nvSpPr>
        <p:spPr>
          <a:xfrm>
            <a:off x="5424525" y="4528575"/>
            <a:ext cx="2981100" cy="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Lato"/>
                <a:ea typeface="Lato"/>
                <a:cs typeface="Lato"/>
                <a:sym typeface="Lato"/>
              </a:rPr>
              <a:t>Logging in provide credentials (EmployeeID &amp; Pincode)</a:t>
            </a:r>
            <a:endParaRPr sz="1600">
              <a:solidFill>
                <a:schemeClr val="lt1"/>
              </a:solidFill>
              <a:latin typeface="Lato"/>
              <a:ea typeface="Lato"/>
              <a:cs typeface="Lato"/>
              <a:sym typeface="Lato"/>
            </a:endParaRPr>
          </a:p>
        </p:txBody>
      </p:sp>
      <p:pic>
        <p:nvPicPr>
          <p:cNvPr id="198" name="Google Shape;198;p22"/>
          <p:cNvPicPr preferRelativeResize="0"/>
          <p:nvPr/>
        </p:nvPicPr>
        <p:blipFill>
          <a:blip r:embed="rId4">
            <a:alphaModFix/>
          </a:blip>
          <a:stretch>
            <a:fillRect/>
          </a:stretch>
        </p:blipFill>
        <p:spPr>
          <a:xfrm>
            <a:off x="347875" y="641075"/>
            <a:ext cx="2649450" cy="2714625"/>
          </a:xfrm>
          <a:prstGeom prst="rect">
            <a:avLst/>
          </a:prstGeom>
          <a:noFill/>
          <a:ln>
            <a:noFill/>
          </a:ln>
        </p:spPr>
      </p:pic>
      <p:sp>
        <p:nvSpPr>
          <p:cNvPr id="199" name="Google Shape;199;p22"/>
          <p:cNvSpPr txBox="1"/>
          <p:nvPr/>
        </p:nvSpPr>
        <p:spPr>
          <a:xfrm>
            <a:off x="3437150" y="993650"/>
            <a:ext cx="4821900" cy="18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Lato"/>
                <a:ea typeface="Lato"/>
                <a:cs typeface="Lato"/>
                <a:sym typeface="Lato"/>
              </a:rPr>
              <a:t>To create a user account choose the Create Account Option from the main menu and provide name and pincode.</a:t>
            </a:r>
            <a:endParaRPr sz="1600">
              <a:solidFill>
                <a:schemeClr val="lt1"/>
              </a:solidFill>
              <a:latin typeface="Lato"/>
              <a:ea typeface="Lato"/>
              <a:cs typeface="Lato"/>
              <a:sym typeface="Lato"/>
            </a:endParaRPr>
          </a:p>
          <a:p>
            <a:pPr indent="0" lvl="0" marL="0" rtl="0" algn="l">
              <a:spcBef>
                <a:spcPts val="0"/>
              </a:spcBef>
              <a:spcAft>
                <a:spcPts val="0"/>
              </a:spcAft>
              <a:buNone/>
            </a:pPr>
            <a:r>
              <a:rPr lang="en-US" sz="1600">
                <a:solidFill>
                  <a:schemeClr val="lt1"/>
                </a:solidFill>
                <a:latin typeface="Lato"/>
                <a:ea typeface="Lato"/>
                <a:cs typeface="Lato"/>
                <a:sym typeface="Lato"/>
              </a:rPr>
              <a:t>The Employee Code that a user will use for logging in later is auto generated.</a:t>
            </a:r>
            <a:endParaRPr sz="1600">
              <a:solidFill>
                <a:schemeClr val="lt1"/>
              </a:solidFill>
              <a:latin typeface="Lato"/>
              <a:ea typeface="Lato"/>
              <a:cs typeface="Lato"/>
              <a:sym typeface="Lato"/>
            </a:endParaRPr>
          </a:p>
          <a:p>
            <a:pPr indent="0" lvl="0" marL="0" rtl="0" algn="l">
              <a:spcBef>
                <a:spcPts val="0"/>
              </a:spcBef>
              <a:spcAft>
                <a:spcPts val="0"/>
              </a:spcAft>
              <a:buNone/>
            </a:pPr>
            <a:r>
              <a:rPr lang="en-US" sz="1600">
                <a:solidFill>
                  <a:schemeClr val="lt1"/>
                </a:solidFill>
                <a:latin typeface="Lato"/>
                <a:ea typeface="Lato"/>
                <a:cs typeface="Lato"/>
                <a:sym typeface="Lato"/>
              </a:rPr>
              <a:t>For Security Reasons a supervisor is needed so as to provide an Approval Code.</a:t>
            </a:r>
            <a:endParaRPr sz="1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