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7"/>
    <p:restoredTop sz="94720"/>
  </p:normalViewPr>
  <p:slideViewPr>
    <p:cSldViewPr snapToGrid="0">
      <p:cViewPr varScale="1">
        <p:scale>
          <a:sx n="44" d="100"/>
          <a:sy n="44" d="100"/>
        </p:scale>
        <p:origin x="36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5D1-C9EA-AC47-9DCD-F8D83590A62E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0FCD-A6DF-E845-91D8-4C9352C9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0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F3F9BC-CA5E-F8DD-3931-6D9F7F72B659}"/>
              </a:ext>
            </a:extLst>
          </p:cNvPr>
          <p:cNvSpPr/>
          <p:nvPr/>
        </p:nvSpPr>
        <p:spPr>
          <a:xfrm>
            <a:off x="265471" y="26968129"/>
            <a:ext cx="18966426" cy="5695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Tx/>
              <a:buChar char="-"/>
            </a:pP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31ABF-3518-34EB-0112-C0B109087B54}"/>
              </a:ext>
            </a:extLst>
          </p:cNvPr>
          <p:cNvSpPr/>
          <p:nvPr/>
        </p:nvSpPr>
        <p:spPr>
          <a:xfrm>
            <a:off x="265471" y="20420078"/>
            <a:ext cx="17786555" cy="6355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Tx/>
              <a:buChar char="-"/>
            </a:pP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3EAE7-E28C-C3E1-F601-A60C852666C5}"/>
              </a:ext>
            </a:extLst>
          </p:cNvPr>
          <p:cNvSpPr/>
          <p:nvPr/>
        </p:nvSpPr>
        <p:spPr>
          <a:xfrm>
            <a:off x="199102" y="4584300"/>
            <a:ext cx="17786555" cy="6926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Tx/>
              <a:buChar char="-"/>
            </a:pP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8EE81-9805-C252-61BE-F93462C58A5A}"/>
              </a:ext>
            </a:extLst>
          </p:cNvPr>
          <p:cNvSpPr/>
          <p:nvPr/>
        </p:nvSpPr>
        <p:spPr>
          <a:xfrm>
            <a:off x="199100" y="235973"/>
            <a:ext cx="17786555" cy="4003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skerville" panose="02020502070401020303" pitchFamily="18" charset="0"/>
                <a:ea typeface="Baskerville" panose="02020502070401020303" pitchFamily="18" charset="0"/>
              </a:rPr>
              <a:t>TEACHING AN OLD DOG NEW TRICKS? </a:t>
            </a:r>
            <a:r>
              <a:rPr lang="en-US" sz="6000" i="1" dirty="0">
                <a:latin typeface="Baskerville" panose="02020502070401020303" pitchFamily="18" charset="0"/>
                <a:ea typeface="Baskerville" panose="02020502070401020303" pitchFamily="18" charset="0"/>
              </a:rPr>
              <a:t>LEARNING RATES, AGING, AND LANGUAGE CHANGE </a:t>
            </a:r>
          </a:p>
          <a:p>
            <a:pPr algn="ctr"/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Ellis Cain (</a:t>
            </a:r>
            <a:r>
              <a:rPr lang="en-US" sz="4000" i="1" dirty="0">
                <a:latin typeface="Baskerville" panose="02020502070401020303" pitchFamily="18" charset="0"/>
                <a:ea typeface="Baskerville" panose="02020502070401020303" pitchFamily="18" charset="0"/>
              </a:rPr>
              <a:t>ecain@ucmerced.edu</a:t>
            </a: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)</a:t>
            </a:r>
          </a:p>
          <a:p>
            <a:pPr algn="ctr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University of California, Merced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E301C-327D-B8B1-61B6-7FC7C89BACC3}"/>
              </a:ext>
            </a:extLst>
          </p:cNvPr>
          <p:cNvSpPr/>
          <p:nvPr/>
        </p:nvSpPr>
        <p:spPr>
          <a:xfrm>
            <a:off x="258096" y="4815361"/>
            <a:ext cx="10014155" cy="6695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BACKGROUND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Language as a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complex adaptive system 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(Beckner et al., 2009)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Collective patterns of language use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change over time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(Bybee, 2015; Bynon, 1977; Michel et al., 2011)</a:t>
            </a:r>
          </a:p>
          <a:p>
            <a:pPr marL="571500" indent="-571500">
              <a:buFontTx/>
              <a:buChar char="-"/>
            </a:pP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Age-related differences 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 language processing and organization 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(Dubossarsky et al., 2017; Federmeier et al., 2011)</a:t>
            </a:r>
          </a:p>
          <a:p>
            <a:pPr marL="571500" indent="-571500">
              <a:buFontTx/>
              <a:buChar char="-"/>
            </a:pP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6A63F03-29E3-39BA-1B4F-47802578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257" y="5069670"/>
            <a:ext cx="7772400" cy="59560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D2723E-5668-31B2-FCEE-2D0C97DB821C}"/>
              </a:ext>
            </a:extLst>
          </p:cNvPr>
          <p:cNvSpPr/>
          <p:nvPr/>
        </p:nvSpPr>
        <p:spPr>
          <a:xfrm>
            <a:off x="199101" y="11765437"/>
            <a:ext cx="17786555" cy="3957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OVERVIEW</a:t>
            </a: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Aim to explore how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learning rate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aging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and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group membership 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impact overall population-level patterns of language change 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Model the usage and spread of a grammatical variant throughout a population 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(Original model: Troutman et al., 2008) </a:t>
            </a: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C5EEF-8AF9-FC2E-69C9-FC923D0F6CA7}"/>
              </a:ext>
            </a:extLst>
          </p:cNvPr>
          <p:cNvSpPr/>
          <p:nvPr/>
        </p:nvSpPr>
        <p:spPr>
          <a:xfrm>
            <a:off x="199100" y="15977227"/>
            <a:ext cx="17786555" cy="4188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MODEL ASSUMPTIONS</a:t>
            </a: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Language learning is based on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imitating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others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Learning rates may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change over the lifespan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Language can be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influenced by external factors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Language change has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multiple stable equilibria 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(no set outcome)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7C97C9-C3B1-ADA1-5D5E-8B2AAF6B0303}"/>
              </a:ext>
            </a:extLst>
          </p:cNvPr>
          <p:cNvSpPr/>
          <p:nvPr/>
        </p:nvSpPr>
        <p:spPr>
          <a:xfrm>
            <a:off x="494071" y="20443327"/>
            <a:ext cx="9719186" cy="61111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INITIALIZATION</a:t>
            </a:r>
          </a:p>
          <a:p>
            <a:pPr marL="571500" indent="-571500">
              <a:buFontTx/>
              <a:buChar char="-"/>
            </a:pP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Preferential attachment network 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with specified starting grammar usage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Language users as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nodes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with a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state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age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cohort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, and </a:t>
            </a: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learning rate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Able to specify number of cohorts, cohort-based grammar, and willingness to listen to out-group members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4503BA-06AA-428B-4C19-2D76BC772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6" t="5123" r="5071" b="5742"/>
          <a:stretch/>
        </p:blipFill>
        <p:spPr>
          <a:xfrm>
            <a:off x="11937590" y="20634754"/>
            <a:ext cx="4748981" cy="4845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BB0B39-F684-6540-0522-FDC7A93CD896}"/>
              </a:ext>
            </a:extLst>
          </p:cNvPr>
          <p:cNvSpPr/>
          <p:nvPr/>
        </p:nvSpPr>
        <p:spPr>
          <a:xfrm>
            <a:off x="258096" y="27101832"/>
            <a:ext cx="11570110" cy="5561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DYNAMICS</a:t>
            </a:r>
            <a:endParaRPr lang="en-US" sz="40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Speaking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produce an utterance with a preference for a discrete grammar</a:t>
            </a:r>
          </a:p>
          <a:p>
            <a:pPr marL="571500" indent="-571500">
              <a:buFontTx/>
              <a:buChar char="-"/>
            </a:pP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Listening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connected nodes listen, using a </a:t>
            </a:r>
            <a:r>
              <a:rPr lang="en-US" sz="4000" u="sng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linear reward-penalty algorithm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to update their state 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(Bush and Mosteller 1951, 1958; Yang 2002)</a:t>
            </a:r>
          </a:p>
          <a:p>
            <a:pPr marL="571500" indent="-571500">
              <a:buFontTx/>
              <a:buChar char="-"/>
            </a:pPr>
            <a:r>
              <a:rPr lang="en-US" sz="4000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Aging</a:t>
            </a: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: learning rate can be determined by age, using a power law to determine perseverance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C2F459-C76B-97B3-CB26-AB291519765C}"/>
              </a:ext>
            </a:extLst>
          </p:cNvPr>
          <p:cNvSpPr/>
          <p:nvPr/>
        </p:nvSpPr>
        <p:spPr>
          <a:xfrm>
            <a:off x="18315035" y="194281"/>
            <a:ext cx="25318069" cy="8954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IMPACT OF LEARNING RATE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3F0DC3-8A55-683C-8F9F-C819689459E1}"/>
              </a:ext>
            </a:extLst>
          </p:cNvPr>
          <p:cNvSpPr/>
          <p:nvPr/>
        </p:nvSpPr>
        <p:spPr>
          <a:xfrm>
            <a:off x="18315035" y="9406735"/>
            <a:ext cx="25318069" cy="89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AGING: PERSEVERANCE AND COHORT EQUILIBRIA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3912C5-A421-5C13-CFA4-E0C78E2B4A0B}"/>
              </a:ext>
            </a:extLst>
          </p:cNvPr>
          <p:cNvSpPr/>
          <p:nvPr/>
        </p:nvSpPr>
        <p:spPr>
          <a:xfrm>
            <a:off x="18315035" y="18592627"/>
            <a:ext cx="25318069" cy="8182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COHORT ANTI-PREFERENCE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E2A192-A004-27F2-5574-3320EAE13A6A}"/>
              </a:ext>
            </a:extLst>
          </p:cNvPr>
          <p:cNvSpPr/>
          <p:nvPr/>
        </p:nvSpPr>
        <p:spPr>
          <a:xfrm>
            <a:off x="19556361" y="26968129"/>
            <a:ext cx="12506635" cy="5714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CONCLUSION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Learning rate impacts time to equilibrium, but not the final system outcome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Except for extreme decay (0.25), majority of learning perseverance curves have similar time to equilibrium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Older cohort delays group equilibrium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Cohort anti-preference increases the threshold for full spread</a:t>
            </a:r>
          </a:p>
        </p:txBody>
      </p:sp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5E3D8663-5209-1C57-2A24-A67781F8E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86" t="6226" r="11304" b="8151"/>
          <a:stretch/>
        </p:blipFill>
        <p:spPr>
          <a:xfrm>
            <a:off x="27728968" y="1361640"/>
            <a:ext cx="4748980" cy="6223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A2136CC-367A-FA11-1BA6-3B26504819B5}"/>
              </a:ext>
            </a:extLst>
          </p:cNvPr>
          <p:cNvSpPr/>
          <p:nvPr/>
        </p:nvSpPr>
        <p:spPr>
          <a:xfrm>
            <a:off x="27728968" y="7693618"/>
            <a:ext cx="4748980" cy="1313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Example run that ends with dialect subgroups</a:t>
            </a:r>
          </a:p>
        </p:txBody>
      </p:sp>
      <p:pic>
        <p:nvPicPr>
          <p:cNvPr id="37" name="Picture 3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8B8544EC-25F2-84B0-432C-089F33BAE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0002" y="1353115"/>
            <a:ext cx="9111800" cy="7289440"/>
          </a:xfrm>
          <a:prstGeom prst="rect">
            <a:avLst/>
          </a:prstGeom>
        </p:spPr>
      </p:pic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F6947938-F4B8-2EE2-CD1F-1A83A4A4E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084" y="1353115"/>
            <a:ext cx="9402558" cy="7522046"/>
          </a:xfrm>
          <a:prstGeom prst="rect">
            <a:avLst/>
          </a:prstGeom>
        </p:spPr>
      </p:pic>
      <p:pic>
        <p:nvPicPr>
          <p:cNvPr id="43" name="Picture 42" descr="Chart, bar chart&#10;&#10;Description automatically generated">
            <a:extLst>
              <a:ext uri="{FF2B5EF4-FFF2-40B4-BE49-F238E27FC236}">
                <a16:creationId xmlns:a16="http://schemas.microsoft.com/office/drawing/2014/main" id="{8B092120-909D-42A7-0C37-DB38E54EB6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9585" y="10580224"/>
            <a:ext cx="9428432" cy="7542746"/>
          </a:xfrm>
          <a:prstGeom prst="rect">
            <a:avLst/>
          </a:prstGeom>
        </p:spPr>
      </p:pic>
      <p:pic>
        <p:nvPicPr>
          <p:cNvPr id="47" name="Picture 46" descr="Chart, histogram&#10;&#10;Description automatically generated">
            <a:extLst>
              <a:ext uri="{FF2B5EF4-FFF2-40B4-BE49-F238E27FC236}">
                <a16:creationId xmlns:a16="http://schemas.microsoft.com/office/drawing/2014/main" id="{E87290BE-3719-3B07-47A4-3A99EC630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3458" y="10580224"/>
            <a:ext cx="13199806" cy="754274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55E1F3-688E-7163-272A-C3EF5063A4F1}"/>
              </a:ext>
            </a:extLst>
          </p:cNvPr>
          <p:cNvCxnSpPr/>
          <p:nvPr/>
        </p:nvCxnSpPr>
        <p:spPr>
          <a:xfrm>
            <a:off x="29172309" y="10819281"/>
            <a:ext cx="0" cy="6790294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9E8D382-70BC-B147-0049-66EBFC8ADB85}"/>
              </a:ext>
            </a:extLst>
          </p:cNvPr>
          <p:cNvSpPr/>
          <p:nvPr/>
        </p:nvSpPr>
        <p:spPr>
          <a:xfrm>
            <a:off x="32387460" y="26971866"/>
            <a:ext cx="11245644" cy="5714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FUTURE MODIFICATIONS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Vary network structure (such as small world or random) 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Cohort-based network structure (cohort 1 nodes prefer to connect to other cohort 1 nodes)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Multiple generations and node death</a:t>
            </a:r>
          </a:p>
        </p:txBody>
      </p:sp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3DF9EE55-393B-8475-9430-59D58F0764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49585" y="19549799"/>
            <a:ext cx="10522724" cy="7015149"/>
          </a:xfrm>
          <a:prstGeom prst="rect">
            <a:avLst/>
          </a:prstGeom>
        </p:spPr>
      </p:pic>
      <p:pic>
        <p:nvPicPr>
          <p:cNvPr id="60" name="Picture 59" descr="Chart, scatter chart&#10;&#10;Description automatically generated">
            <a:extLst>
              <a:ext uri="{FF2B5EF4-FFF2-40B4-BE49-F238E27FC236}">
                <a16:creationId xmlns:a16="http://schemas.microsoft.com/office/drawing/2014/main" id="{6420E87F-7949-487E-77D0-8E04BACA69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01689" y="19560262"/>
            <a:ext cx="14009372" cy="7004686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F62A7B-B2CB-F6DF-1957-39B73A8EBB8F}"/>
              </a:ext>
            </a:extLst>
          </p:cNvPr>
          <p:cNvCxnSpPr/>
          <p:nvPr/>
        </p:nvCxnSpPr>
        <p:spPr>
          <a:xfrm>
            <a:off x="29236218" y="19662226"/>
            <a:ext cx="0" cy="6790294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7961CD-F282-F686-192D-976313AC418A}"/>
              </a:ext>
            </a:extLst>
          </p:cNvPr>
          <p:cNvCxnSpPr>
            <a:cxnSpLocks/>
          </p:cNvCxnSpPr>
          <p:nvPr/>
        </p:nvCxnSpPr>
        <p:spPr>
          <a:xfrm>
            <a:off x="10213257" y="4883352"/>
            <a:ext cx="0" cy="6328722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E38BDC-0B88-8695-9404-902CE4CDD7EA}"/>
              </a:ext>
            </a:extLst>
          </p:cNvPr>
          <p:cNvCxnSpPr>
            <a:cxnSpLocks/>
          </p:cNvCxnSpPr>
          <p:nvPr/>
        </p:nvCxnSpPr>
        <p:spPr>
          <a:xfrm>
            <a:off x="10572135" y="20879736"/>
            <a:ext cx="0" cy="543587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4234815-6EC2-3E6C-0CDD-C2C23A0A152C}"/>
              </a:ext>
            </a:extLst>
          </p:cNvPr>
          <p:cNvSpPr/>
          <p:nvPr/>
        </p:nvSpPr>
        <p:spPr>
          <a:xfrm>
            <a:off x="11937591" y="25743128"/>
            <a:ext cx="4748980" cy="8306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Example network</a:t>
            </a:r>
          </a:p>
        </p:txBody>
      </p:sp>
      <p:pic>
        <p:nvPicPr>
          <p:cNvPr id="69" name="Picture 68" descr="Chart, line chart&#10;&#10;Description automatically generated">
            <a:extLst>
              <a:ext uri="{FF2B5EF4-FFF2-40B4-BE49-F238E27FC236}">
                <a16:creationId xmlns:a16="http://schemas.microsoft.com/office/drawing/2014/main" id="{D0AF7CF6-3243-A408-8574-BBCC0A5E47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7590" y="27136912"/>
            <a:ext cx="7294307" cy="547073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CEAA72-1A51-EFFC-A337-EA4754AFB68B}"/>
              </a:ext>
            </a:extLst>
          </p:cNvPr>
          <p:cNvCxnSpPr>
            <a:cxnSpLocks/>
          </p:cNvCxnSpPr>
          <p:nvPr/>
        </p:nvCxnSpPr>
        <p:spPr>
          <a:xfrm>
            <a:off x="11857702" y="27421832"/>
            <a:ext cx="0" cy="4806891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222</TotalTime>
  <Words>359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Ellis Cain</dc:creator>
  <cp:lastModifiedBy>Ellis Cain</cp:lastModifiedBy>
  <cp:revision>56</cp:revision>
  <dcterms:created xsi:type="dcterms:W3CDTF">2023-05-04T17:41:16Z</dcterms:created>
  <dcterms:modified xsi:type="dcterms:W3CDTF">2023-05-04T21:59:02Z</dcterms:modified>
</cp:coreProperties>
</file>