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1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B8E2-0FA2-F78E-2590-C9057ED4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0E17A-D0AD-38BE-9EC7-51ECFF7C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3D5B3-C61F-0B56-21AE-39DB1797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1D07-E1B5-67EF-99AE-BBFA96BA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8488-E908-B833-FB2F-60F2FE2D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9699-6C81-368F-2022-BF0D2105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16C8B-30C7-5346-9DFA-A0B837123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8FAA-1AF5-AA5E-1C9F-A7860A11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CF3B-5BD9-8898-B286-4A76A3B5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4556-E146-A24E-28D6-03173E74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0C203-79F3-F25F-A3CB-79F5AA910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F502-615B-FFB7-EDF9-18A7A33C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BE06-92D8-D57F-1173-D772741B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0E49-11A3-1ADB-30F5-27FADFB0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E8D7-89D0-D725-BD81-EBAFC9EC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A4F8-3E40-8B33-59D7-63E69073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FF40-0715-E141-A182-AA54D0B8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E2CD-DE9F-2873-5462-90D13FA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9C24-F7B2-6767-9725-D4A4098C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BEAF-0C01-322D-C9B2-AAEEF5F2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7F0D-D5C0-20E9-633B-BAF717BE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95FB-FEB4-1276-9A17-568B0CBAC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4D4E-AAAD-6344-75F5-6128BE0F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5030-6F9D-BAD1-B22B-13E3549E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5E66-9DD7-C79E-394C-B5E80EE1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35CA-8792-2F7D-5D62-BC848BC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2EFA-4E0A-0DA2-447C-FCE785EF1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FCA6C-0BE7-28F1-BDF0-DD175E25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47A53-32FF-D95C-7726-E7A2E290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F3DF8-5AFB-C8DB-52E3-9B58285B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9F5AD-BBE4-8AC5-BA33-09D91CBF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BEF6-CB46-BAEE-752E-DE5FFA0A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4D5E-72BD-9293-CDD3-F37B9FEC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8002D-A8AA-CB34-F541-F0187B84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D282F-D404-964C-B725-9029F634A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BA820-A925-9C71-1D41-725A2717A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64897-EDBE-0B6D-9ECC-D10B1494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E529-DE42-63F1-D430-DDD78AF3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75A4E-5ADE-AB85-DB09-043512B4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DB32-4A20-FB32-8CA5-BF25AC7E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9B918-B8A6-A6B8-8016-BE9565E5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1F4FD-78E4-1FD9-0E0D-A5004598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192BA-682B-F3A0-303E-135A4360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D53E1-2B76-7442-00E8-A24310A1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0507D-D92F-824D-210D-228DD198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CBE09-7203-46FB-7DC7-23A309E1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3302-A0E4-2B30-A06F-49427E81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E64C-DBCE-A991-1D65-4E0D9523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EEAFC-98E0-F1C9-684C-056C5852D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6AD41-6BF1-9607-0CF9-C5502F02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37A49-C05D-5A9B-01D5-F2F18785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55466-08AD-82C1-7C9D-A5D2D816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65D6-8C5C-537A-E115-4106D435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AB33B-9FC6-B254-34B7-8CD6C40DA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E338A-A8DC-A6B8-978C-7122A651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0DE70-6BB6-07B9-2E22-008BB00A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1F77C-B76F-3D43-D415-2AEDC091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26A4F-6312-18CC-20FF-92A64A0B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414FB-6E62-8AD6-FE0C-63BFE0D9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A107-9FCA-8876-5E6E-6805CEC7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6B8-4815-CF19-A8D0-ACFB594E7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1F300-DCE5-9944-A359-B29F274D451B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6614-CDED-6166-E7E9-46FC08AA2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E2BE-802D-02DE-6A43-866EB5CD7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B8F70-F579-CA48-8A17-63A6E046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rpa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922C-4C24-DC37-DEEF-BB06B971C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Perpay Current Marketplace </a:t>
            </a:r>
            <a:r>
              <a:rPr lang="en-US" sz="5400" b="1"/>
              <a:t>Review and </a:t>
            </a:r>
            <a:r>
              <a:rPr lang="en-US" sz="5400" b="1" dirty="0"/>
              <a:t>Revised Underwriting Strategy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61BEB-E5E1-F8A2-418D-ED25E76B1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Ellis Schwartz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7EE8C0C9-3A75-6AA1-976F-22828EF9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11500" y="4591050"/>
            <a:ext cx="596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3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3189-54CC-2E22-2BFA-AE235285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4035-9ABF-371B-271C-50B72023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b="1" dirty="0"/>
              <a:t>adjusting lending strategy </a:t>
            </a:r>
            <a:r>
              <a:rPr lang="en-US" dirty="0"/>
              <a:t>during the </a:t>
            </a:r>
            <a:r>
              <a:rPr lang="en-US" b="1" dirty="0"/>
              <a:t>holiday season </a:t>
            </a:r>
            <a:r>
              <a:rPr lang="en-US" dirty="0"/>
              <a:t>to mitigate risk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Obtain </a:t>
            </a:r>
            <a:r>
              <a:rPr lang="en-US" b="1" dirty="0"/>
              <a:t>more complete spending limit data </a:t>
            </a:r>
            <a:r>
              <a:rPr lang="en-US" dirty="0"/>
              <a:t>to enhance strategy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Monitor the </a:t>
            </a:r>
            <a:r>
              <a:rPr lang="en-US" b="1" dirty="0"/>
              <a:t>effects of the COVID-19 pandemic </a:t>
            </a:r>
            <a:r>
              <a:rPr lang="en-US" dirty="0"/>
              <a:t>on delinquency trends and user habits</a:t>
            </a:r>
          </a:p>
        </p:txBody>
      </p:sp>
      <p:pic>
        <p:nvPicPr>
          <p:cNvPr id="4" name="Picture 2" descr="Perpay - Shop and Build Credit - Apps on Google Play">
            <a:extLst>
              <a:ext uri="{FF2B5EF4-FFF2-40B4-BE49-F238E27FC236}">
                <a16:creationId xmlns:a16="http://schemas.microsoft.com/office/drawing/2014/main" id="{D626E3AB-C4D4-852F-5243-493CA387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70" y="226219"/>
            <a:ext cx="909636" cy="9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57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AE3F-7735-3FD3-6332-8F01EEAA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FAA5-5085-3E49-1811-A4EF450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1507524"/>
            <a:ext cx="11232292" cy="535047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On Completed Applications, Average Loan Size Far Outpaces Average Spending Limit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Key Separators For Accepted vs. Denied Loans Are Spending Limit, Loan History, and Verified Employer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D60 Delinquency is a Much Better Predictor of  M12 Charge-Off Rates than D30 Delinquency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Large Loans vs. Spending Limit and No Employer are Drivers for Delinquency and Chargeoffs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Lending Strategy Should Focus on Loan Size, Loan Size vs. Spending Limit, and Loans in Repayment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Revised Strategy Cuts Chargeoff Losses By 39.5% while only Lowering Approval Rate by 3.8%</a:t>
            </a:r>
          </a:p>
          <a:p>
            <a:endParaRPr lang="en-US" dirty="0"/>
          </a:p>
        </p:txBody>
      </p:sp>
      <p:pic>
        <p:nvPicPr>
          <p:cNvPr id="2050" name="Picture 2" descr="Perpay - Shop and Build Credit - Apps on Google Play">
            <a:extLst>
              <a:ext uri="{FF2B5EF4-FFF2-40B4-BE49-F238E27FC236}">
                <a16:creationId xmlns:a16="http://schemas.microsoft.com/office/drawing/2014/main" id="{866C1852-3251-A9AE-7865-35F67480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70" y="226219"/>
            <a:ext cx="909636" cy="9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8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906D-C04E-9120-DB71-244B3183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79B7-91E8-82E3-1A37-947AD422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Qualities and Characteristics of Completed Applications</a:t>
            </a:r>
          </a:p>
          <a:p>
            <a:endParaRPr lang="en-US" sz="2400" b="1" dirty="0"/>
          </a:p>
          <a:p>
            <a:r>
              <a:rPr lang="en-US" sz="2400" b="1" dirty="0"/>
              <a:t>Key Separators Between Accepted Vs. Denied Applications</a:t>
            </a:r>
          </a:p>
          <a:p>
            <a:endParaRPr lang="en-US" sz="2400" b="1" dirty="0"/>
          </a:p>
          <a:p>
            <a:r>
              <a:rPr lang="en-US" sz="2400" b="1" dirty="0"/>
              <a:t>Delinquency and Chargeoff Trends and Cycles</a:t>
            </a:r>
          </a:p>
          <a:p>
            <a:endParaRPr lang="en-US" sz="2400" b="1" dirty="0"/>
          </a:p>
          <a:p>
            <a:r>
              <a:rPr lang="en-US" sz="2400" b="1" dirty="0"/>
              <a:t>Drivers of Delinquency and Chargeoffs</a:t>
            </a:r>
          </a:p>
          <a:p>
            <a:endParaRPr lang="en-US" sz="2400" b="1" dirty="0"/>
          </a:p>
          <a:p>
            <a:r>
              <a:rPr lang="en-US" sz="2400" b="1" dirty="0"/>
              <a:t>Proposed Subprime Lending Strategy and Effect on </a:t>
            </a:r>
            <a:r>
              <a:rPr lang="en-US" sz="2400" b="1" dirty="0" err="1"/>
              <a:t>Perpay’s</a:t>
            </a:r>
            <a:r>
              <a:rPr lang="en-US" sz="2400" b="1" dirty="0"/>
              <a:t> Financial Health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Perpay - Shop and Build Credit - Apps on Google Play">
            <a:extLst>
              <a:ext uri="{FF2B5EF4-FFF2-40B4-BE49-F238E27FC236}">
                <a16:creationId xmlns:a16="http://schemas.microsoft.com/office/drawing/2014/main" id="{ACA37E2F-F0C3-2E01-1EB2-1C983C6D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70" y="226219"/>
            <a:ext cx="909636" cy="9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3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EB9E-37AB-FA84-6632-E9633C3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On Completed Applications, Average Loan Size Far Outpaces Average Spending Limit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9BB6A-5E9A-113E-A925-E5EBDE10F8A3}"/>
              </a:ext>
            </a:extLst>
          </p:cNvPr>
          <p:cNvSpPr txBox="1"/>
          <p:nvPr/>
        </p:nvSpPr>
        <p:spPr>
          <a:xfrm>
            <a:off x="7038718" y="1889812"/>
            <a:ext cx="43150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gap between average spending limit and average loan size widens </a:t>
            </a:r>
            <a:r>
              <a:rPr lang="en-US" sz="2200" dirty="0"/>
              <a:t>as risk tier moves towards </a:t>
            </a:r>
            <a:r>
              <a:rPr lang="en-US" sz="2200" b="1" dirty="0"/>
              <a:t>less risk</a:t>
            </a:r>
          </a:p>
          <a:p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T1</a:t>
            </a:r>
            <a:r>
              <a:rPr lang="en-US" sz="2200" dirty="0"/>
              <a:t> completed applications have a </a:t>
            </a:r>
            <a:r>
              <a:rPr lang="en-US" sz="2200" b="1" dirty="0"/>
              <a:t>lower average credit limit </a:t>
            </a:r>
            <a:r>
              <a:rPr lang="en-US" sz="2200" dirty="0"/>
              <a:t>than </a:t>
            </a:r>
            <a:r>
              <a:rPr lang="en-US" sz="2200" b="1" dirty="0"/>
              <a:t>T0</a:t>
            </a:r>
            <a:r>
              <a:rPr lang="en-US" sz="2200" dirty="0"/>
              <a:t> completed applications, while </a:t>
            </a:r>
            <a:r>
              <a:rPr lang="en-US" sz="2200" b="1" dirty="0"/>
              <a:t>T1 average loan size is larger than T0</a:t>
            </a:r>
          </a:p>
        </p:txBody>
      </p:sp>
      <p:pic>
        <p:nvPicPr>
          <p:cNvPr id="8" name="Content Placeholder 7" descr="A graph of a graph showing the amount of a loan&#10;&#10;Description automatically generated with medium confidence">
            <a:extLst>
              <a:ext uri="{FF2B5EF4-FFF2-40B4-BE49-F238E27FC236}">
                <a16:creationId xmlns:a16="http://schemas.microsoft.com/office/drawing/2014/main" id="{9B427A9F-00AC-F53B-5948-22DFC9625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20" y="1871663"/>
            <a:ext cx="6360378" cy="4621212"/>
          </a:xfrm>
        </p:spPr>
      </p:pic>
      <p:pic>
        <p:nvPicPr>
          <p:cNvPr id="10" name="Picture 2" descr="Perpay - Shop and Build Credit - Apps on Google Play">
            <a:extLst>
              <a:ext uri="{FF2B5EF4-FFF2-40B4-BE49-F238E27FC236}">
                <a16:creationId xmlns:a16="http://schemas.microsoft.com/office/drawing/2014/main" id="{10D529BC-6F10-BBBE-5DED-E3FF6BEEE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70" y="226219"/>
            <a:ext cx="909636" cy="9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7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203200" dist="88900" dir="5460000" sx="95000" sy="95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E454-1631-C48F-4DAF-ED2BEF33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82" y="362364"/>
            <a:ext cx="10516833" cy="1328169"/>
          </a:xfrm>
        </p:spPr>
        <p:txBody>
          <a:bodyPr>
            <a:noAutofit/>
          </a:bodyPr>
          <a:lstStyle/>
          <a:p>
            <a:r>
              <a:rPr lang="en-US" sz="3600" b="1" dirty="0"/>
              <a:t>Key Separators For Accepted vs. Denied Loans Are Spending Limit, Loan History, and Verified Employer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B04261-7440-83C3-B622-62BFD1E1C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314700"/>
              </p:ext>
            </p:extLst>
          </p:nvPr>
        </p:nvGraphicFramePr>
        <p:xfrm>
          <a:off x="1569747" y="2158003"/>
          <a:ext cx="9052497" cy="1607952"/>
        </p:xfrm>
        <a:graphic>
          <a:graphicData uri="http://schemas.openxmlformats.org/drawingml/2006/table">
            <a:tbl>
              <a:tblPr/>
              <a:tblGrid>
                <a:gridCol w="1175195">
                  <a:extLst>
                    <a:ext uri="{9D8B030D-6E8A-4147-A177-3AD203B41FA5}">
                      <a16:colId xmlns:a16="http://schemas.microsoft.com/office/drawing/2014/main" val="296228909"/>
                    </a:ext>
                  </a:extLst>
                </a:gridCol>
                <a:gridCol w="1164944">
                  <a:extLst>
                    <a:ext uri="{9D8B030D-6E8A-4147-A177-3AD203B41FA5}">
                      <a16:colId xmlns:a16="http://schemas.microsoft.com/office/drawing/2014/main" val="2581028309"/>
                    </a:ext>
                  </a:extLst>
                </a:gridCol>
                <a:gridCol w="1144393">
                  <a:extLst>
                    <a:ext uri="{9D8B030D-6E8A-4147-A177-3AD203B41FA5}">
                      <a16:colId xmlns:a16="http://schemas.microsoft.com/office/drawing/2014/main" val="3737819718"/>
                    </a:ext>
                  </a:extLst>
                </a:gridCol>
                <a:gridCol w="1637204">
                  <a:extLst>
                    <a:ext uri="{9D8B030D-6E8A-4147-A177-3AD203B41FA5}">
                      <a16:colId xmlns:a16="http://schemas.microsoft.com/office/drawing/2014/main" val="2361747910"/>
                    </a:ext>
                  </a:extLst>
                </a:gridCol>
                <a:gridCol w="1214215">
                  <a:extLst>
                    <a:ext uri="{9D8B030D-6E8A-4147-A177-3AD203B41FA5}">
                      <a16:colId xmlns:a16="http://schemas.microsoft.com/office/drawing/2014/main" val="2794094819"/>
                    </a:ext>
                  </a:extLst>
                </a:gridCol>
                <a:gridCol w="1287069">
                  <a:extLst>
                    <a:ext uri="{9D8B030D-6E8A-4147-A177-3AD203B41FA5}">
                      <a16:colId xmlns:a16="http://schemas.microsoft.com/office/drawing/2014/main" val="42053886"/>
                    </a:ext>
                  </a:extLst>
                </a:gridCol>
                <a:gridCol w="1429477">
                  <a:extLst>
                    <a:ext uri="{9D8B030D-6E8A-4147-A177-3AD203B41FA5}">
                      <a16:colId xmlns:a16="http://schemas.microsoft.com/office/drawing/2014/main" val="3582480354"/>
                    </a:ext>
                  </a:extLst>
                </a:gridCol>
              </a:tblGrid>
              <a:tr h="1028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Loan Status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Loan Amount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Spending Limit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Loan Size as a % of Spending Limit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Competed Loans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Amount Deposited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Employer Listed</a:t>
                      </a:r>
                    </a:p>
                  </a:txBody>
                  <a:tcPr marL="15292" marR="15292" marT="152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148615"/>
                  </a:ext>
                </a:extLst>
              </a:tr>
              <a:tr h="287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Approved</a:t>
                      </a:r>
                      <a:endParaRPr lang="en-US" sz="2900" b="0" i="0" u="none" strike="noStrike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$509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$1,635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57%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US" sz="2900" b="0" i="0" u="none" strike="noStrike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$1,002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99%</a:t>
                      </a: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65915"/>
                  </a:ext>
                </a:extLst>
              </a:tr>
              <a:tr h="287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Denied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$526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$972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71%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2900" b="0" i="0" u="none" strike="noStrike" dirty="0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$104</a:t>
                      </a:r>
                      <a:endParaRPr lang="en-US" sz="2900" b="0" i="0" u="none" strike="noStrike">
                        <a:effectLst/>
                        <a:latin typeface="+mn-lt"/>
                      </a:endParaRP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15292" marR="15292" marT="1529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609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B3B427-E0EB-C86E-BFD7-8D4166EF4CEF}"/>
              </a:ext>
            </a:extLst>
          </p:cNvPr>
          <p:cNvSpPr txBox="1"/>
          <p:nvPr/>
        </p:nvSpPr>
        <p:spPr>
          <a:xfrm>
            <a:off x="434607" y="4004175"/>
            <a:ext cx="113227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Approved loans</a:t>
            </a:r>
            <a:r>
              <a:rPr lang="en-US" sz="2000" dirty="0"/>
              <a:t>, on average, are </a:t>
            </a:r>
            <a:r>
              <a:rPr lang="en-US" sz="2000" b="1" dirty="0"/>
              <a:t>slightly smaller </a:t>
            </a:r>
            <a:r>
              <a:rPr lang="en-US" sz="2000" dirty="0"/>
              <a:t>and make up a </a:t>
            </a:r>
            <a:r>
              <a:rPr lang="en-US" sz="2000" b="1" dirty="0"/>
              <a:t>smaller percentage</a:t>
            </a:r>
            <a:r>
              <a:rPr lang="en-US" sz="2000" dirty="0"/>
              <a:t> of a Perpay user’s </a:t>
            </a:r>
            <a:r>
              <a:rPr lang="en-US" sz="2000" b="1" dirty="0"/>
              <a:t>spending limit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Completed loans </a:t>
            </a:r>
            <a:r>
              <a:rPr lang="en-US" sz="2000" dirty="0"/>
              <a:t>are another </a:t>
            </a:r>
            <a:r>
              <a:rPr lang="en-US" sz="2000" b="1" dirty="0"/>
              <a:t>key separator </a:t>
            </a:r>
            <a:r>
              <a:rPr lang="en-US" sz="2000" dirty="0"/>
              <a:t>in approved vs. denied applications, as approved loans have a </a:t>
            </a:r>
            <a:r>
              <a:rPr lang="en-US" sz="2000" b="1" dirty="0"/>
              <a:t>robust deposit history </a:t>
            </a:r>
            <a:r>
              <a:rPr lang="en-US" sz="2000" dirty="0"/>
              <a:t>and have shown the </a:t>
            </a:r>
            <a:r>
              <a:rPr lang="en-US" sz="2000" b="1" dirty="0"/>
              <a:t>ability to pay a loan back in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99% of accepted loans </a:t>
            </a:r>
            <a:r>
              <a:rPr lang="en-US" sz="2000" dirty="0"/>
              <a:t>have a </a:t>
            </a:r>
            <a:r>
              <a:rPr lang="en-US" sz="2000" b="1" dirty="0"/>
              <a:t>verified employer </a:t>
            </a:r>
            <a:r>
              <a:rPr lang="en-US" sz="2000" dirty="0"/>
              <a:t>attached to the application, while </a:t>
            </a:r>
            <a:r>
              <a:rPr lang="en-US" sz="2000" b="1" dirty="0"/>
              <a:t>0% of denied loans do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21AC4-97C3-A786-734E-071220EA29A6}"/>
              </a:ext>
            </a:extLst>
          </p:cNvPr>
          <p:cNvSpPr txBox="1"/>
          <p:nvPr/>
        </p:nvSpPr>
        <p:spPr>
          <a:xfrm>
            <a:off x="1569747" y="1728698"/>
            <a:ext cx="827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Approved Vs. Denied Loan Characteristics (All Figures are Averages)</a:t>
            </a:r>
          </a:p>
        </p:txBody>
      </p:sp>
      <p:pic>
        <p:nvPicPr>
          <p:cNvPr id="15" name="Picture 2" descr="Perpay - Shop and Build Credit - Apps on Google Play">
            <a:extLst>
              <a:ext uri="{FF2B5EF4-FFF2-40B4-BE49-F238E27FC236}">
                <a16:creationId xmlns:a16="http://schemas.microsoft.com/office/drawing/2014/main" id="{81A374EA-304C-FEEA-DDA1-BAABC0606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70" y="226219"/>
            <a:ext cx="909636" cy="9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5F1C-87F9-7B22-81A6-706512DA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D60 Delinquency is a Much Better Predictor of  M12 Charge-Off Rates than D30 Delinquency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BABB-67F0-6694-C968-C966434D0319}"/>
              </a:ext>
            </a:extLst>
          </p:cNvPr>
          <p:cNvSpPr txBox="1"/>
          <p:nvPr/>
        </p:nvSpPr>
        <p:spPr>
          <a:xfrm>
            <a:off x="530361" y="1858373"/>
            <a:ext cx="4301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Changes in </a:t>
            </a:r>
            <a:r>
              <a:rPr lang="en-US" sz="2200" b="1" dirty="0"/>
              <a:t>D60 Delinquency rates</a:t>
            </a:r>
            <a:r>
              <a:rPr lang="en-US" sz="2200" dirty="0"/>
              <a:t> </a:t>
            </a:r>
            <a:r>
              <a:rPr lang="en-US" sz="2200" b="1" dirty="0"/>
              <a:t>mirror M12 Chargeoff rates closely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D60</a:t>
            </a:r>
            <a:r>
              <a:rPr lang="en-US" sz="2200" dirty="0"/>
              <a:t> Delinquency and </a:t>
            </a:r>
            <a:r>
              <a:rPr lang="en-US" sz="2200" b="1" dirty="0"/>
              <a:t>M12</a:t>
            </a:r>
            <a:r>
              <a:rPr lang="en-US" sz="2200" dirty="0"/>
              <a:t> Chargeoff Rates have </a:t>
            </a:r>
            <a:r>
              <a:rPr lang="en-US" sz="2200" b="1" dirty="0"/>
              <a:t>trended upwards since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The uptick at the end of each calendar year </a:t>
            </a:r>
            <a:r>
              <a:rPr lang="en-US" sz="2200" dirty="0"/>
              <a:t>is likely due to people </a:t>
            </a:r>
            <a:r>
              <a:rPr lang="en-US" sz="2200" b="1" dirty="0"/>
              <a:t>spending outside their means for holiday shopping </a:t>
            </a:r>
          </a:p>
        </p:txBody>
      </p:sp>
      <p:pic>
        <p:nvPicPr>
          <p:cNvPr id="10" name="Content Placeholder 9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644699D9-0D88-5E78-7318-6EA777CE3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510" y="1858373"/>
            <a:ext cx="6611129" cy="4803399"/>
          </a:xfrm>
        </p:spPr>
      </p:pic>
      <p:pic>
        <p:nvPicPr>
          <p:cNvPr id="12" name="Picture 2" descr="Perpay - Shop and Build Credit - Apps on Google Play">
            <a:extLst>
              <a:ext uri="{FF2B5EF4-FFF2-40B4-BE49-F238E27FC236}">
                <a16:creationId xmlns:a16="http://schemas.microsoft.com/office/drawing/2014/main" id="{6B17D153-659C-644E-7A80-C467B5BB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70" y="226219"/>
            <a:ext cx="909636" cy="9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1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690D-347F-BB21-131E-E793AC2A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Large Loans vs. Spending Limit and No Employer </a:t>
            </a:r>
            <a:br>
              <a:rPr lang="en-US" sz="3600" b="1" dirty="0"/>
            </a:br>
            <a:r>
              <a:rPr lang="en-US" sz="3600" b="1" dirty="0"/>
              <a:t>are Drivers for Delinquency and Chargeoffs</a:t>
            </a:r>
          </a:p>
        </p:txBody>
      </p:sp>
      <p:pic>
        <p:nvPicPr>
          <p:cNvPr id="9" name="Content Placeholder 8" descr="A graph of a chargeoff rate&#10;&#10;Description automatically generated">
            <a:extLst>
              <a:ext uri="{FF2B5EF4-FFF2-40B4-BE49-F238E27FC236}">
                <a16:creationId xmlns:a16="http://schemas.microsoft.com/office/drawing/2014/main" id="{FA401A85-9D6F-3D62-DD9F-1233B54C9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94" y="1690688"/>
            <a:ext cx="6246762" cy="45386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BEAA11-4FA2-280A-56CC-E15A8B511D57}"/>
              </a:ext>
            </a:extLst>
          </p:cNvPr>
          <p:cNvSpPr txBox="1"/>
          <p:nvPr/>
        </p:nvSpPr>
        <p:spPr>
          <a:xfrm>
            <a:off x="6637736" y="1690688"/>
            <a:ext cx="50077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33% of M12 </a:t>
            </a:r>
            <a:r>
              <a:rPr lang="en-US" sz="2200" b="1" dirty="0" err="1"/>
              <a:t>chargeoffs</a:t>
            </a:r>
            <a:r>
              <a:rPr lang="en-US" sz="2200" dirty="0"/>
              <a:t> come from loans that are </a:t>
            </a:r>
            <a:r>
              <a:rPr lang="en-US" sz="2200" b="1" dirty="0"/>
              <a:t>greater than the person’s spending limit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M12 chargeoff rate for </a:t>
            </a:r>
            <a:r>
              <a:rPr lang="en-US" sz="2200" b="1" dirty="0"/>
              <a:t>approved loans with no employer listed </a:t>
            </a:r>
            <a:r>
              <a:rPr lang="en-US" sz="2200" dirty="0"/>
              <a:t>was </a:t>
            </a:r>
            <a:r>
              <a:rPr lang="en-US" sz="2200" b="1" dirty="0"/>
              <a:t>26% for T0, 36% for T1, and 18% for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These rates are an </a:t>
            </a:r>
            <a:r>
              <a:rPr lang="en-US" sz="2200" b="1" dirty="0"/>
              <a:t>increase from overall chargeoff rates </a:t>
            </a:r>
            <a:r>
              <a:rPr lang="en-US" sz="2200" dirty="0"/>
              <a:t>by Risk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2" descr="Perpay - Shop and Build Credit - Apps on Google Play">
            <a:extLst>
              <a:ext uri="{FF2B5EF4-FFF2-40B4-BE49-F238E27FC236}">
                <a16:creationId xmlns:a16="http://schemas.microsoft.com/office/drawing/2014/main" id="{7807BA46-F1AC-3200-078F-78F1B5A8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70" y="226219"/>
            <a:ext cx="909636" cy="9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5231-E360-AF4B-7A46-F953673C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02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Lending Strategy Should Focus on Loan Size, Loan Size vs. Spending Limit, and Loans in Repayment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F8199AA-95C2-DD81-60ED-FFF2DFE3F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388914"/>
              </p:ext>
            </p:extLst>
          </p:nvPr>
        </p:nvGraphicFramePr>
        <p:xfrm>
          <a:off x="674764" y="2123658"/>
          <a:ext cx="1071501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436">
                  <a:extLst>
                    <a:ext uri="{9D8B030D-6E8A-4147-A177-3AD203B41FA5}">
                      <a16:colId xmlns:a16="http://schemas.microsoft.com/office/drawing/2014/main" val="3348033262"/>
                    </a:ext>
                  </a:extLst>
                </a:gridCol>
                <a:gridCol w="1698436">
                  <a:extLst>
                    <a:ext uri="{9D8B030D-6E8A-4147-A177-3AD203B41FA5}">
                      <a16:colId xmlns:a16="http://schemas.microsoft.com/office/drawing/2014/main" val="3527045075"/>
                    </a:ext>
                  </a:extLst>
                </a:gridCol>
                <a:gridCol w="4072954">
                  <a:extLst>
                    <a:ext uri="{9D8B030D-6E8A-4147-A177-3AD203B41FA5}">
                      <a16:colId xmlns:a16="http://schemas.microsoft.com/office/drawing/2014/main" val="1670545158"/>
                    </a:ext>
                  </a:extLst>
                </a:gridCol>
                <a:gridCol w="1546755">
                  <a:extLst>
                    <a:ext uri="{9D8B030D-6E8A-4147-A177-3AD203B41FA5}">
                      <a16:colId xmlns:a16="http://schemas.microsoft.com/office/drawing/2014/main" val="3078354212"/>
                    </a:ext>
                  </a:extLst>
                </a:gridCol>
                <a:gridCol w="1698436">
                  <a:extLst>
                    <a:ext uri="{9D8B030D-6E8A-4147-A177-3AD203B41FA5}">
                      <a16:colId xmlns:a16="http://schemas.microsoft.com/office/drawing/2014/main" val="2949618615"/>
                    </a:ext>
                  </a:extLst>
                </a:gridCol>
              </a:tblGrid>
              <a:tr h="5931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Loan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Loan Size As % of Spending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Loans in Repayment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Employer Listed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16168"/>
                  </a:ext>
                </a:extLst>
              </a:tr>
              <a:tr h="3583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53890"/>
                  </a:ext>
                </a:extLst>
              </a:tr>
              <a:tr h="3583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8856"/>
                  </a:ext>
                </a:extLst>
              </a:tr>
              <a:tr h="3583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53904"/>
                  </a:ext>
                </a:extLst>
              </a:tr>
              <a:tr h="3583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93132"/>
                  </a:ext>
                </a:extLst>
              </a:tr>
              <a:tr h="3583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575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C4408F-0D98-1C0C-797C-64E357B912AF}"/>
              </a:ext>
            </a:extLst>
          </p:cNvPr>
          <p:cNvSpPr txBox="1"/>
          <p:nvPr/>
        </p:nvSpPr>
        <p:spPr>
          <a:xfrm>
            <a:off x="310013" y="4800885"/>
            <a:ext cx="114445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Limiting loans in repayment </a:t>
            </a:r>
            <a:r>
              <a:rPr lang="en-US" sz="2200" dirty="0"/>
              <a:t>helps to </a:t>
            </a:r>
            <a:r>
              <a:rPr lang="en-US" sz="2200" b="1" dirty="0"/>
              <a:t>mitigate risk</a:t>
            </a:r>
            <a:r>
              <a:rPr lang="en-US" sz="2200" dirty="0"/>
              <a:t> while </a:t>
            </a:r>
            <a:r>
              <a:rPr lang="en-US" sz="2200" b="1" dirty="0"/>
              <a:t>maintaining high approval rates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T1</a:t>
            </a:r>
            <a:r>
              <a:rPr lang="en-US" sz="2200" dirty="0"/>
              <a:t> M12 chargeoff rates were </a:t>
            </a:r>
            <a:r>
              <a:rPr lang="en-US" sz="2200" b="1" dirty="0"/>
              <a:t>41% </a:t>
            </a:r>
            <a:r>
              <a:rPr lang="en-US" sz="2200" dirty="0"/>
              <a:t>for loans approved with </a:t>
            </a:r>
            <a:r>
              <a:rPr lang="en-US" sz="2200" b="1" dirty="0"/>
              <a:t>more than 2 loans in repayment</a:t>
            </a:r>
          </a:p>
          <a:p>
            <a:r>
              <a:rPr lang="en-US" sz="2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limit would only cause a </a:t>
            </a:r>
            <a:r>
              <a:rPr lang="en-US" sz="2200" b="1" dirty="0"/>
              <a:t>3% decrease in approval rates </a:t>
            </a:r>
            <a:r>
              <a:rPr lang="en-US" sz="2200" dirty="0"/>
              <a:t>for </a:t>
            </a:r>
            <a:r>
              <a:rPr lang="en-US" sz="2200" b="1" dirty="0"/>
              <a:t>T1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2" descr="Perpay - Shop and Build Credit - Apps on Google Play">
            <a:extLst>
              <a:ext uri="{FF2B5EF4-FFF2-40B4-BE49-F238E27FC236}">
                <a16:creationId xmlns:a16="http://schemas.microsoft.com/office/drawing/2014/main" id="{CA67E93B-56BE-BFF0-7F19-924A76B4C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70" y="226219"/>
            <a:ext cx="909636" cy="9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39328-D337-89DE-74B3-935869AFC162}"/>
              </a:ext>
            </a:extLst>
          </p:cNvPr>
          <p:cNvSpPr txBox="1"/>
          <p:nvPr/>
        </p:nvSpPr>
        <p:spPr>
          <a:xfrm>
            <a:off x="674764" y="1695665"/>
            <a:ext cx="8399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Lending Criteria (Loan and User Must Meet ALL Criteria to be Approved)</a:t>
            </a:r>
          </a:p>
        </p:txBody>
      </p:sp>
    </p:spTree>
    <p:extLst>
      <p:ext uri="{BB962C8B-B14F-4D97-AF65-F5344CB8AC3E}">
        <p14:creationId xmlns:p14="http://schemas.microsoft.com/office/powerpoint/2010/main" val="358991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203200" dist="88900" dir="5460000" sx="95000" sy="95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Perpay - Shop and Build Credit - Apps on Google Play">
            <a:extLst>
              <a:ext uri="{FF2B5EF4-FFF2-40B4-BE49-F238E27FC236}">
                <a16:creationId xmlns:a16="http://schemas.microsoft.com/office/drawing/2014/main" id="{BF03E779-2ADC-4025-B307-E757D20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70" y="226219"/>
            <a:ext cx="909636" cy="9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35CABF-B81D-BC82-F99D-BD4FB6BA7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455575"/>
              </p:ext>
            </p:extLst>
          </p:nvPr>
        </p:nvGraphicFramePr>
        <p:xfrm>
          <a:off x="234778" y="2568046"/>
          <a:ext cx="7129849" cy="2201237"/>
        </p:xfrm>
        <a:graphic>
          <a:graphicData uri="http://schemas.openxmlformats.org/drawingml/2006/table">
            <a:tbl>
              <a:tblPr/>
              <a:tblGrid>
                <a:gridCol w="2075935">
                  <a:extLst>
                    <a:ext uri="{9D8B030D-6E8A-4147-A177-3AD203B41FA5}">
                      <a16:colId xmlns:a16="http://schemas.microsoft.com/office/drawing/2014/main" val="3590149181"/>
                    </a:ext>
                  </a:extLst>
                </a:gridCol>
                <a:gridCol w="1200570">
                  <a:extLst>
                    <a:ext uri="{9D8B030D-6E8A-4147-A177-3AD203B41FA5}">
                      <a16:colId xmlns:a16="http://schemas.microsoft.com/office/drawing/2014/main" val="632274167"/>
                    </a:ext>
                  </a:extLst>
                </a:gridCol>
                <a:gridCol w="2214555">
                  <a:extLst>
                    <a:ext uri="{9D8B030D-6E8A-4147-A177-3AD203B41FA5}">
                      <a16:colId xmlns:a16="http://schemas.microsoft.com/office/drawing/2014/main" val="964602714"/>
                    </a:ext>
                  </a:extLst>
                </a:gridCol>
                <a:gridCol w="1638789">
                  <a:extLst>
                    <a:ext uri="{9D8B030D-6E8A-4147-A177-3AD203B41FA5}">
                      <a16:colId xmlns:a16="http://schemas.microsoft.com/office/drawing/2014/main" val="1408276215"/>
                    </a:ext>
                  </a:extLst>
                </a:gridCol>
              </a:tblGrid>
              <a:tr h="61053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Chargeoff Rate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Losses From Chargeoffs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Approval Rate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943176"/>
                  </a:ext>
                </a:extLst>
              </a:tr>
              <a:tr h="53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Current Strategy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17.3%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-$1,549,114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96.5%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32161"/>
                  </a:ext>
                </a:extLst>
              </a:tr>
              <a:tr h="53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Proposed Strategy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8.6%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-$937,239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92.7%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960211"/>
                  </a:ext>
                </a:extLst>
              </a:tr>
              <a:tr h="530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-8.7%</a:t>
                      </a: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+$611,875 (+39.5%)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-3.8%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26194" marR="26194" marT="261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502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DC3BD6-2FEC-C3E6-7B37-D0B97EF02992}"/>
              </a:ext>
            </a:extLst>
          </p:cNvPr>
          <p:cNvSpPr txBox="1"/>
          <p:nvPr/>
        </p:nvSpPr>
        <p:spPr>
          <a:xfrm>
            <a:off x="234778" y="2127775"/>
            <a:ext cx="506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Current Vs. Proposed Strategy KPIs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BE4E0-0803-78BF-B8A2-93463F31199A}"/>
              </a:ext>
            </a:extLst>
          </p:cNvPr>
          <p:cNvSpPr txBox="1"/>
          <p:nvPr/>
        </p:nvSpPr>
        <p:spPr>
          <a:xfrm>
            <a:off x="7602367" y="2080470"/>
            <a:ext cx="38800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58% </a:t>
            </a:r>
            <a:r>
              <a:rPr lang="en-US" sz="2200" dirty="0"/>
              <a:t>of the loans that were </a:t>
            </a:r>
            <a:r>
              <a:rPr lang="en-US" sz="2200" b="1" dirty="0"/>
              <a:t> approved but would be denied with the revised criteria </a:t>
            </a:r>
            <a:r>
              <a:rPr lang="en-US" sz="2200" dirty="0"/>
              <a:t>resulted in </a:t>
            </a:r>
            <a:r>
              <a:rPr lang="en-US" sz="2200" b="1" dirty="0"/>
              <a:t>M12 chargeoff</a:t>
            </a:r>
          </a:p>
          <a:p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revised lending strategy was</a:t>
            </a:r>
            <a:r>
              <a:rPr lang="en-US" sz="2200" b="1" dirty="0"/>
              <a:t> highly successful in increasing revenue </a:t>
            </a:r>
            <a:r>
              <a:rPr lang="en-US" sz="2200" dirty="0"/>
              <a:t>through loss prevention, while maintaining</a:t>
            </a:r>
            <a:r>
              <a:rPr lang="en-US" sz="2200" b="1" dirty="0"/>
              <a:t> </a:t>
            </a:r>
            <a:r>
              <a:rPr lang="en-US" sz="2200" dirty="0"/>
              <a:t>relatively</a:t>
            </a:r>
            <a:r>
              <a:rPr lang="en-US" sz="2200" b="1" dirty="0"/>
              <a:t> high approval rates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05B8E2-F239-CF47-3EB6-F8A38150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02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Revised Strategy Cuts Chargeoff Losses By 39.5% while only Lowering Approval Rate by 3.8%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66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</TotalTime>
  <Words>741</Words>
  <Application>Microsoft Macintosh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Perpay Current Marketplace Review and Revised Underwriting Strategy </vt:lpstr>
      <vt:lpstr>Executive Summary</vt:lpstr>
      <vt:lpstr>Agenda</vt:lpstr>
      <vt:lpstr>On Completed Applications, Average Loan Size Far Outpaces Average Spending Limit</vt:lpstr>
      <vt:lpstr>Key Separators For Accepted vs. Denied Loans Are Spending Limit, Loan History, and Verified Employer</vt:lpstr>
      <vt:lpstr>D60 Delinquency is a Much Better Predictor of  M12 Charge-Off Rates than D30 Delinquency</vt:lpstr>
      <vt:lpstr>Large Loans vs. Spending Limit and No Employer  are Drivers for Delinquency and Chargeoffs</vt:lpstr>
      <vt:lpstr>Lending Strategy Should Focus on Loan Size, Loan Size vs. Spending Limit, and Loans in Repayment</vt:lpstr>
      <vt:lpstr>Revised Strategy Cuts Chargeoff Losses By 39.5% while only Lowering Approval Rate by 3.8%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Schwartz, Ellis</dc:creator>
  <cp:lastModifiedBy>Schwartz, Ellis</cp:lastModifiedBy>
  <cp:revision>21</cp:revision>
  <dcterms:created xsi:type="dcterms:W3CDTF">2025-01-03T23:28:01Z</dcterms:created>
  <dcterms:modified xsi:type="dcterms:W3CDTF">2025-01-15T02:34:28Z</dcterms:modified>
</cp:coreProperties>
</file>