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BC1"/>
    <a:srgbClr val="22363C"/>
    <a:srgbClr val="37BDB2"/>
    <a:srgbClr val="DEBEB2"/>
    <a:srgbClr val="F1755B"/>
    <a:srgbClr val="047D9A"/>
    <a:srgbClr val="EEE7E9"/>
    <a:srgbClr val="FFFFFF"/>
    <a:srgbClr val="C1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340EA-7B4D-4833-8A9E-F5E202C36D48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97A9-D6F8-472D-9BCE-4CB169A26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7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ERCP (</a:t>
            </a:r>
            <a:r>
              <a:rPr lang="en-US" dirty="0" err="1"/>
              <a:t>endoscopicretrograde</a:t>
            </a:r>
            <a:r>
              <a:rPr lang="en-US" dirty="0"/>
              <a:t> cholangiopancreatography)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897A9-D6F8-472D-9BCE-4CB169A2675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61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 Small dataset –</a:t>
            </a:r>
          </a:p>
          <a:p>
            <a:r>
              <a:rPr lang="en-US" dirty="0"/>
              <a:t>Future – AWS – more features including a metric of how likely the prediction is correct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897A9-D6F8-472D-9BCE-4CB169A267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86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med.1003489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FE41D-63CC-02D2-9DBE-7A8DA6F44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235" y="1390217"/>
            <a:ext cx="4910841" cy="2387600"/>
          </a:xfrm>
        </p:spPr>
        <p:txBody>
          <a:bodyPr>
            <a:noAutofit/>
          </a:bodyPr>
          <a:lstStyle/>
          <a:p>
            <a:r>
              <a:rPr lang="en-US" sz="4000" dirty="0"/>
              <a:t>Predicting Pancreatic Cancer using Urinary Biomarkers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BD61-71CA-0CCA-5C2C-3F6DD230B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5669280"/>
            <a:ext cx="4910841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Ellis Suen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3" name="Picture 22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197ED93-C1DC-45B4-9861-3902209E5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9" r="30997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9D130C-ABF5-2F2E-50E4-F3DC6B7CEFB1}"/>
              </a:ext>
            </a:extLst>
          </p:cNvPr>
          <p:cNvCxnSpPr/>
          <p:nvPr/>
        </p:nvCxnSpPr>
        <p:spPr>
          <a:xfrm>
            <a:off x="621792" y="5669280"/>
            <a:ext cx="23408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A8AC-D874-69EB-2F10-64220EA3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CA" dirty="0"/>
          </a:p>
        </p:txBody>
      </p:sp>
      <p:pic>
        <p:nvPicPr>
          <p:cNvPr id="1028" name="Picture 4" descr="New symptoms identified to help doctors diagnose pancreatic cancer — Oxford  Cancer">
            <a:extLst>
              <a:ext uri="{FF2B5EF4-FFF2-40B4-BE49-F238E27FC236}">
                <a16:creationId xmlns:a16="http://schemas.microsoft.com/office/drawing/2014/main" id="{41C9FD76-E151-A3EE-321D-29356ED4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15" y="4606954"/>
            <a:ext cx="3026129" cy="1702198"/>
          </a:xfrm>
          <a:prstGeom prst="roundRect">
            <a:avLst>
              <a:gd name="adj" fmla="val 102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tails are in the caption following the image">
            <a:extLst>
              <a:ext uri="{FF2B5EF4-FFF2-40B4-BE49-F238E27FC236}">
                <a16:creationId xmlns:a16="http://schemas.microsoft.com/office/drawing/2014/main" id="{15D581BC-9A20-3175-9F6A-FF7A49D8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69" y="2671535"/>
            <a:ext cx="4647023" cy="1514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1D8D2-7543-DD09-FB46-AD83AAC16096}"/>
              </a:ext>
            </a:extLst>
          </p:cNvPr>
          <p:cNvSpPr txBox="1"/>
          <p:nvPr/>
        </p:nvSpPr>
        <p:spPr>
          <a:xfrm>
            <a:off x="328837" y="2641897"/>
            <a:ext cx="5285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~2.7% of new global cancer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~8% of annual global cancer fatalities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progressing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diagnose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collected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Plasma_CA19_9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LYVE1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REG1B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TFF1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REG1A</a:t>
            </a:r>
          </a:p>
        </p:txBody>
      </p:sp>
    </p:spTree>
    <p:extLst>
      <p:ext uri="{BB962C8B-B14F-4D97-AF65-F5344CB8AC3E}">
        <p14:creationId xmlns:p14="http://schemas.microsoft.com/office/powerpoint/2010/main" val="4615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D6BC1BD-1748-3D51-E4A7-71662A11E24C}"/>
              </a:ext>
            </a:extLst>
          </p:cNvPr>
          <p:cNvSpPr/>
          <p:nvPr/>
        </p:nvSpPr>
        <p:spPr>
          <a:xfrm>
            <a:off x="0" y="0"/>
            <a:ext cx="12192000" cy="380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152D929-6D22-704E-C0F4-7F8DB64F0CB5}"/>
              </a:ext>
            </a:extLst>
          </p:cNvPr>
          <p:cNvSpPr/>
          <p:nvPr/>
        </p:nvSpPr>
        <p:spPr>
          <a:xfrm flipH="1">
            <a:off x="2800929" y="3383587"/>
            <a:ext cx="9391071" cy="3509818"/>
          </a:xfrm>
          <a:prstGeom prst="triangle">
            <a:avLst>
              <a:gd name="adj" fmla="val 0"/>
            </a:avLst>
          </a:prstGeom>
          <a:solidFill>
            <a:srgbClr val="22363C"/>
          </a:solidFill>
          <a:ln>
            <a:solidFill>
              <a:srgbClr val="2236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07C9E4F6-208D-A507-9B94-51E5323F215C}"/>
              </a:ext>
            </a:extLst>
          </p:cNvPr>
          <p:cNvSpPr/>
          <p:nvPr/>
        </p:nvSpPr>
        <p:spPr>
          <a:xfrm flipV="1">
            <a:off x="-8660" y="0"/>
            <a:ext cx="9391073" cy="3509818"/>
          </a:xfrm>
          <a:prstGeom prst="triangle">
            <a:avLst>
              <a:gd name="adj" fmla="val 0"/>
            </a:avLst>
          </a:prstGeom>
          <a:solidFill>
            <a:srgbClr val="22363C"/>
          </a:solidFill>
          <a:ln>
            <a:solidFill>
              <a:srgbClr val="2236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C4B5A-DFA5-E970-E8B7-49DE05787A38}"/>
              </a:ext>
            </a:extLst>
          </p:cNvPr>
          <p:cNvCxnSpPr/>
          <p:nvPr/>
        </p:nvCxnSpPr>
        <p:spPr>
          <a:xfrm>
            <a:off x="584848" y="4571316"/>
            <a:ext cx="23408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A2B93C-10C7-8F3B-9845-55E984638A52}"/>
              </a:ext>
            </a:extLst>
          </p:cNvPr>
          <p:cNvCxnSpPr>
            <a:cxnSpLocks/>
          </p:cNvCxnSpPr>
          <p:nvPr/>
        </p:nvCxnSpPr>
        <p:spPr>
          <a:xfrm>
            <a:off x="785091" y="3421419"/>
            <a:ext cx="10718986" cy="0"/>
          </a:xfrm>
          <a:prstGeom prst="line">
            <a:avLst/>
          </a:prstGeom>
          <a:ln>
            <a:solidFill>
              <a:srgbClr val="2236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5">
            <a:extLst>
              <a:ext uri="{FF2B5EF4-FFF2-40B4-BE49-F238E27FC236}">
                <a16:creationId xmlns:a16="http://schemas.microsoft.com/office/drawing/2014/main" id="{1FDA029D-6874-7307-3624-906806B7ED5D}"/>
              </a:ext>
            </a:extLst>
          </p:cNvPr>
          <p:cNvSpPr txBox="1">
            <a:spLocks/>
          </p:cNvSpPr>
          <p:nvPr/>
        </p:nvSpPr>
        <p:spPr>
          <a:xfrm>
            <a:off x="648394" y="2255990"/>
            <a:ext cx="2059016" cy="691838"/>
          </a:xfrm>
          <a:prstGeom prst="rect">
            <a:avLst/>
          </a:prstGeom>
          <a:solidFill>
            <a:srgbClr val="047D9A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COLLECTION</a:t>
            </a:r>
          </a:p>
        </p:txBody>
      </p:sp>
      <p:sp>
        <p:nvSpPr>
          <p:cNvPr id="24" name="Text Placeholder 56">
            <a:extLst>
              <a:ext uri="{FF2B5EF4-FFF2-40B4-BE49-F238E27FC236}">
                <a16:creationId xmlns:a16="http://schemas.microsoft.com/office/drawing/2014/main" id="{A8F51889-C356-DF19-8FA0-2F5D37739E42}"/>
              </a:ext>
            </a:extLst>
          </p:cNvPr>
          <p:cNvSpPr txBox="1">
            <a:spLocks/>
          </p:cNvSpPr>
          <p:nvPr/>
        </p:nvSpPr>
        <p:spPr>
          <a:xfrm>
            <a:off x="2863967" y="2255989"/>
            <a:ext cx="2059016" cy="691837"/>
          </a:xfrm>
          <a:prstGeom prst="rect">
            <a:avLst/>
          </a:prstGeom>
          <a:solidFill>
            <a:srgbClr val="37BDB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EDA  /  DATA PREPROCESSING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8720FCD-8016-44A0-A059-10243A75DD67}"/>
              </a:ext>
            </a:extLst>
          </p:cNvPr>
          <p:cNvSpPr txBox="1">
            <a:spLocks/>
          </p:cNvSpPr>
          <p:nvPr/>
        </p:nvSpPr>
        <p:spPr>
          <a:xfrm>
            <a:off x="5079540" y="2255990"/>
            <a:ext cx="2059016" cy="691836"/>
          </a:xfrm>
          <a:prstGeom prst="rect">
            <a:avLst/>
          </a:prstGeom>
          <a:solidFill>
            <a:srgbClr val="9CCBC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MODELING</a:t>
            </a:r>
          </a:p>
        </p:txBody>
      </p:sp>
      <p:sp>
        <p:nvSpPr>
          <p:cNvPr id="26" name="Text Placeholder 58">
            <a:extLst>
              <a:ext uri="{FF2B5EF4-FFF2-40B4-BE49-F238E27FC236}">
                <a16:creationId xmlns:a16="http://schemas.microsoft.com/office/drawing/2014/main" id="{691AFDC7-9FC1-2BFC-D9A3-5447F7A79EE5}"/>
              </a:ext>
            </a:extLst>
          </p:cNvPr>
          <p:cNvSpPr txBox="1">
            <a:spLocks/>
          </p:cNvSpPr>
          <p:nvPr/>
        </p:nvSpPr>
        <p:spPr>
          <a:xfrm>
            <a:off x="7295113" y="2255990"/>
            <a:ext cx="2059016" cy="691838"/>
          </a:xfrm>
          <a:prstGeom prst="rect">
            <a:avLst/>
          </a:prstGeom>
          <a:solidFill>
            <a:srgbClr val="DEBEB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ITERATIVE TUNING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D0021634-450B-7964-C432-B55B097E1856}"/>
              </a:ext>
            </a:extLst>
          </p:cNvPr>
          <p:cNvSpPr txBox="1">
            <a:spLocks/>
          </p:cNvSpPr>
          <p:nvPr/>
        </p:nvSpPr>
        <p:spPr>
          <a:xfrm>
            <a:off x="9510685" y="2255989"/>
            <a:ext cx="2059016" cy="691835"/>
          </a:xfrm>
          <a:prstGeom prst="rect">
            <a:avLst/>
          </a:prstGeom>
          <a:solidFill>
            <a:srgbClr val="F1755B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DEPLOYMENT</a:t>
            </a:r>
          </a:p>
        </p:txBody>
      </p:sp>
      <p:sp>
        <p:nvSpPr>
          <p:cNvPr id="28" name="Rectangle 27" descr="Timeline marker">
            <a:extLst>
              <a:ext uri="{FF2B5EF4-FFF2-40B4-BE49-F238E27FC236}">
                <a16:creationId xmlns:a16="http://schemas.microsoft.com/office/drawing/2014/main" id="{EECA84BC-16C6-2BC8-12FD-E229218E7A5A}"/>
              </a:ext>
            </a:extLst>
          </p:cNvPr>
          <p:cNvSpPr/>
          <p:nvPr/>
        </p:nvSpPr>
        <p:spPr>
          <a:xfrm rot="16200000">
            <a:off x="1632496" y="3295309"/>
            <a:ext cx="81643" cy="261257"/>
          </a:xfrm>
          <a:prstGeom prst="rect">
            <a:avLst/>
          </a:prstGeom>
          <a:solidFill>
            <a:srgbClr val="047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 descr="Timeline marker">
            <a:extLst>
              <a:ext uri="{FF2B5EF4-FFF2-40B4-BE49-F238E27FC236}">
                <a16:creationId xmlns:a16="http://schemas.microsoft.com/office/drawing/2014/main" id="{567AB338-781F-F1AD-CCBE-10DE20D9F2EB}"/>
              </a:ext>
            </a:extLst>
          </p:cNvPr>
          <p:cNvSpPr/>
          <p:nvPr/>
        </p:nvSpPr>
        <p:spPr>
          <a:xfrm rot="16200000">
            <a:off x="3844206" y="3295309"/>
            <a:ext cx="81643" cy="261257"/>
          </a:xfrm>
          <a:prstGeom prst="rect">
            <a:avLst/>
          </a:prstGeom>
          <a:solidFill>
            <a:srgbClr val="9CC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 descr="Timeline marker">
            <a:extLst>
              <a:ext uri="{FF2B5EF4-FFF2-40B4-BE49-F238E27FC236}">
                <a16:creationId xmlns:a16="http://schemas.microsoft.com/office/drawing/2014/main" id="{D73F0CCE-2C20-0ABF-C987-05E6C5C6AE6D}"/>
              </a:ext>
            </a:extLst>
          </p:cNvPr>
          <p:cNvSpPr/>
          <p:nvPr/>
        </p:nvSpPr>
        <p:spPr>
          <a:xfrm rot="16200000">
            <a:off x="6008072" y="3295309"/>
            <a:ext cx="81643" cy="261257"/>
          </a:xfrm>
          <a:prstGeom prst="rect">
            <a:avLst/>
          </a:prstGeom>
          <a:solidFill>
            <a:srgbClr val="9CC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 descr="Timeline marker">
            <a:extLst>
              <a:ext uri="{FF2B5EF4-FFF2-40B4-BE49-F238E27FC236}">
                <a16:creationId xmlns:a16="http://schemas.microsoft.com/office/drawing/2014/main" id="{9750D33B-116A-7725-32EA-28F678E0E7A0}"/>
              </a:ext>
            </a:extLst>
          </p:cNvPr>
          <p:cNvSpPr/>
          <p:nvPr/>
        </p:nvSpPr>
        <p:spPr>
          <a:xfrm rot="16200000">
            <a:off x="8227687" y="3295309"/>
            <a:ext cx="81643" cy="261257"/>
          </a:xfrm>
          <a:prstGeom prst="rect">
            <a:avLst/>
          </a:prstGeom>
          <a:solidFill>
            <a:srgbClr val="DEB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 descr="Timeline marker">
            <a:extLst>
              <a:ext uri="{FF2B5EF4-FFF2-40B4-BE49-F238E27FC236}">
                <a16:creationId xmlns:a16="http://schemas.microsoft.com/office/drawing/2014/main" id="{AFA9BBD1-082A-F9AD-BEAF-C12E9B924082}"/>
              </a:ext>
            </a:extLst>
          </p:cNvPr>
          <p:cNvSpPr/>
          <p:nvPr/>
        </p:nvSpPr>
        <p:spPr>
          <a:xfrm rot="16200000">
            <a:off x="10438561" y="3295309"/>
            <a:ext cx="81643" cy="261257"/>
          </a:xfrm>
          <a:prstGeom prst="rect">
            <a:avLst/>
          </a:prstGeom>
          <a:solidFill>
            <a:srgbClr val="F17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Placeholder 291" descr="checklist icon">
            <a:extLst>
              <a:ext uri="{FF2B5EF4-FFF2-40B4-BE49-F238E27FC236}">
                <a16:creationId xmlns:a16="http://schemas.microsoft.com/office/drawing/2014/main" id="{86E2FE05-F8F9-A72F-5B14-43BB9ADAF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02190" y="3965490"/>
            <a:ext cx="704088" cy="704088"/>
          </a:xfrm>
          <a:prstGeom prst="ellipse">
            <a:avLst/>
          </a:prstGeom>
        </p:spPr>
      </p:pic>
      <p:pic>
        <p:nvPicPr>
          <p:cNvPr id="34" name="Picture Placeholder 289" descr="person with loud speaker icon">
            <a:extLst>
              <a:ext uri="{FF2B5EF4-FFF2-40B4-BE49-F238E27FC236}">
                <a16:creationId xmlns:a16="http://schemas.microsoft.com/office/drawing/2014/main" id="{B8EDBAC8-FB0E-9C91-510A-69D17C07B6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13" b="113"/>
          <a:stretch/>
        </p:blipFill>
        <p:spPr>
          <a:xfrm>
            <a:off x="3532983" y="3965485"/>
            <a:ext cx="704088" cy="704088"/>
          </a:xfrm>
          <a:prstGeom prst="ellipse">
            <a:avLst/>
          </a:prstGeom>
        </p:spPr>
      </p:pic>
      <p:pic>
        <p:nvPicPr>
          <p:cNvPr id="35" name="Picture Placeholder 287" descr="blueprint icon">
            <a:extLst>
              <a:ext uri="{FF2B5EF4-FFF2-40B4-BE49-F238E27FC236}">
                <a16:creationId xmlns:a16="http://schemas.microsoft.com/office/drawing/2014/main" id="{CA2FD1AA-001D-EFEE-55F4-23AF6ADB70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431" b="431"/>
          <a:stretch/>
        </p:blipFill>
        <p:spPr>
          <a:xfrm>
            <a:off x="5695651" y="3965490"/>
            <a:ext cx="704088" cy="704088"/>
          </a:xfrm>
          <a:prstGeom prst="ellipse">
            <a:avLst/>
          </a:prstGeom>
        </p:spPr>
      </p:pic>
      <p:pic>
        <p:nvPicPr>
          <p:cNvPr id="36" name="Picture Placeholder 269" descr="target icon">
            <a:extLst>
              <a:ext uri="{FF2B5EF4-FFF2-40B4-BE49-F238E27FC236}">
                <a16:creationId xmlns:a16="http://schemas.microsoft.com/office/drawing/2014/main" id="{DD4BF39C-9D7D-BEE5-C17B-8370BC1F2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13" b="113"/>
          <a:stretch/>
        </p:blipFill>
        <p:spPr>
          <a:xfrm>
            <a:off x="7939765" y="3965909"/>
            <a:ext cx="704088" cy="704088"/>
          </a:xfrm>
          <a:prstGeom prst="ellipse">
            <a:avLst/>
          </a:prstGeom>
        </p:spPr>
      </p:pic>
      <p:pic>
        <p:nvPicPr>
          <p:cNvPr id="37" name="Picture Placeholder 267" descr="rocket icon">
            <a:extLst>
              <a:ext uri="{FF2B5EF4-FFF2-40B4-BE49-F238E27FC236}">
                <a16:creationId xmlns:a16="http://schemas.microsoft.com/office/drawing/2014/main" id="{DE2C188F-AB21-83D6-BECF-3EBC5069B0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543" b="543"/>
          <a:stretch/>
        </p:blipFill>
        <p:spPr>
          <a:xfrm>
            <a:off x="10127338" y="3965485"/>
            <a:ext cx="704088" cy="704088"/>
          </a:xfrm>
          <a:prstGeom prst="ellipse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940F0E22-E1A3-4C4C-307F-289AE2EA7A8B}"/>
              </a:ext>
            </a:extLst>
          </p:cNvPr>
          <p:cNvSpPr txBox="1">
            <a:spLocks/>
          </p:cNvSpPr>
          <p:nvPr/>
        </p:nvSpPr>
        <p:spPr>
          <a:xfrm>
            <a:off x="470291" y="381666"/>
            <a:ext cx="4910841" cy="1436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Process</a:t>
            </a:r>
          </a:p>
          <a:p>
            <a:endParaRPr lang="en-CA" sz="5000" dirty="0"/>
          </a:p>
        </p:txBody>
      </p:sp>
    </p:spTree>
    <p:extLst>
      <p:ext uri="{BB962C8B-B14F-4D97-AF65-F5344CB8AC3E}">
        <p14:creationId xmlns:p14="http://schemas.microsoft.com/office/powerpoint/2010/main" val="4522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13E03D-D0B2-6E01-D92C-6D578E839791}"/>
              </a:ext>
            </a:extLst>
          </p:cNvPr>
          <p:cNvSpPr/>
          <p:nvPr/>
        </p:nvSpPr>
        <p:spPr>
          <a:xfrm>
            <a:off x="-2" y="-9144"/>
            <a:ext cx="4846322" cy="6858000"/>
          </a:xfrm>
          <a:prstGeom prst="rect">
            <a:avLst/>
          </a:prstGeom>
          <a:solidFill>
            <a:srgbClr val="22363C"/>
          </a:solidFill>
          <a:ln>
            <a:solidFill>
              <a:srgbClr val="2236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AFAF82-7EE3-249A-7731-E97A0768BDCB}"/>
              </a:ext>
            </a:extLst>
          </p:cNvPr>
          <p:cNvSpPr txBox="1">
            <a:spLocks/>
          </p:cNvSpPr>
          <p:nvPr/>
        </p:nvSpPr>
        <p:spPr>
          <a:xfrm>
            <a:off x="579468" y="287591"/>
            <a:ext cx="3346783" cy="16875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The Data</a:t>
            </a:r>
            <a:endParaRPr lang="en-CA" sz="5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D6C1E3-B210-20CB-66B1-A70BB0F23DB5}"/>
              </a:ext>
            </a:extLst>
          </p:cNvPr>
          <p:cNvSpPr/>
          <p:nvPr/>
        </p:nvSpPr>
        <p:spPr>
          <a:xfrm>
            <a:off x="5425790" y="434110"/>
            <a:ext cx="6269939" cy="5712876"/>
          </a:xfrm>
          <a:prstGeom prst="roundRect">
            <a:avLst>
              <a:gd name="adj" fmla="val 9628"/>
            </a:avLst>
          </a:prstGeom>
          <a:blipFill>
            <a:blip r:embed="rId2"/>
            <a:stretch>
              <a:fillRect/>
            </a:stretch>
          </a:blipFill>
          <a:ln w="120650">
            <a:solidFill>
              <a:srgbClr val="047D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45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D2FD6-B55D-DC56-50F8-13E90F1E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4C17D7-3F8B-1FD7-8475-3DCB8B94B06D}"/>
              </a:ext>
            </a:extLst>
          </p:cNvPr>
          <p:cNvSpPr/>
          <p:nvPr/>
        </p:nvSpPr>
        <p:spPr>
          <a:xfrm>
            <a:off x="7345678" y="0"/>
            <a:ext cx="4846322" cy="6858000"/>
          </a:xfrm>
          <a:prstGeom prst="rect">
            <a:avLst/>
          </a:prstGeom>
          <a:solidFill>
            <a:srgbClr val="22363C"/>
          </a:solidFill>
          <a:ln>
            <a:solidFill>
              <a:srgbClr val="2236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E30DB5-4EA8-2DDB-EFAA-60BCBE106EA4}"/>
              </a:ext>
            </a:extLst>
          </p:cNvPr>
          <p:cNvSpPr txBox="1">
            <a:spLocks/>
          </p:cNvSpPr>
          <p:nvPr/>
        </p:nvSpPr>
        <p:spPr>
          <a:xfrm>
            <a:off x="9144001" y="287591"/>
            <a:ext cx="3346783" cy="16875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Results</a:t>
            </a:r>
            <a:endParaRPr lang="en-CA" sz="5000" dirty="0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06F9FE22-BBCC-BCDD-FA66-9214AB341B05}"/>
              </a:ext>
            </a:extLst>
          </p:cNvPr>
          <p:cNvSpPr/>
          <p:nvPr/>
        </p:nvSpPr>
        <p:spPr>
          <a:xfrm>
            <a:off x="692229" y="3539927"/>
            <a:ext cx="4720420" cy="3223967"/>
          </a:xfrm>
          <a:prstGeom prst="frame">
            <a:avLst>
              <a:gd name="adj1" fmla="val 4542"/>
            </a:avLst>
          </a:prstGeom>
          <a:solidFill>
            <a:srgbClr val="DEBE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B543FA7-9D1C-DF32-1668-CEFF77AC1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76944"/>
              </p:ext>
            </p:extLst>
          </p:nvPr>
        </p:nvGraphicFramePr>
        <p:xfrm>
          <a:off x="5688663" y="3288871"/>
          <a:ext cx="3314030" cy="167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20">
                  <a:extLst>
                    <a:ext uri="{9D8B030D-6E8A-4147-A177-3AD203B41FA5}">
                      <a16:colId xmlns:a16="http://schemas.microsoft.com/office/drawing/2014/main" val="2683479581"/>
                    </a:ext>
                  </a:extLst>
                </a:gridCol>
                <a:gridCol w="1115779">
                  <a:extLst>
                    <a:ext uri="{9D8B030D-6E8A-4147-A177-3AD203B41FA5}">
                      <a16:colId xmlns:a16="http://schemas.microsoft.com/office/drawing/2014/main" val="4006106172"/>
                    </a:ext>
                  </a:extLst>
                </a:gridCol>
                <a:gridCol w="1132431">
                  <a:extLst>
                    <a:ext uri="{9D8B030D-6E8A-4147-A177-3AD203B41FA5}">
                      <a16:colId xmlns:a16="http://schemas.microsoft.com/office/drawing/2014/main" val="2436798024"/>
                    </a:ext>
                  </a:extLst>
                </a:gridCol>
              </a:tblGrid>
              <a:tr h="576072">
                <a:tc>
                  <a:txBody>
                    <a:bodyPr/>
                    <a:lstStyle/>
                    <a:p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36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Predicted Negative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CC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Predicted Positive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CCB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5840"/>
                  </a:ext>
                </a:extLst>
              </a:tr>
              <a:tr h="520159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CC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96.25%</a:t>
                      </a:r>
                      <a:endParaRPr lang="en-CA" sz="15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3.75%</a:t>
                      </a:r>
                      <a:endParaRPr lang="en-CA" sz="15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09681"/>
                  </a:ext>
                </a:extLst>
              </a:tr>
              <a:tr h="520159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CC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10.53%</a:t>
                      </a:r>
                      <a:endParaRPr lang="en-CA" sz="15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89.47%</a:t>
                      </a:r>
                      <a:endParaRPr lang="en-CA" sz="15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99057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D426CBBC-9812-3A6E-0728-226FDFF5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05" y="214439"/>
            <a:ext cx="4296331" cy="2944368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EBE55BCC-6355-442A-DB47-A422A47707A2}"/>
              </a:ext>
            </a:extLst>
          </p:cNvPr>
          <p:cNvSpPr/>
          <p:nvPr/>
        </p:nvSpPr>
        <p:spPr>
          <a:xfrm>
            <a:off x="692229" y="64904"/>
            <a:ext cx="4720420" cy="3223967"/>
          </a:xfrm>
          <a:prstGeom prst="frame">
            <a:avLst>
              <a:gd name="adj1" fmla="val 4542"/>
            </a:avLst>
          </a:prstGeom>
          <a:solidFill>
            <a:srgbClr val="F175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DDDAEC-1F69-2301-777D-12EC6849E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11" y="3817459"/>
            <a:ext cx="410285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3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267F-9FE3-1B87-31EC-E8003FDB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:)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E7A7-482D-5365-4821-4C0001DC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8504" y="3695700"/>
            <a:ext cx="5751576" cy="294284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References:</a:t>
            </a:r>
          </a:p>
          <a:p>
            <a:br>
              <a:rPr lang="en-US" dirty="0"/>
            </a:br>
            <a:r>
              <a:rPr lang="en-US" dirty="0" err="1"/>
              <a:t>Debernardi</a:t>
            </a:r>
            <a:r>
              <a:rPr lang="en-US" dirty="0"/>
              <a:t> S, O’Brien H, </a:t>
            </a:r>
            <a:r>
              <a:rPr lang="en-US" dirty="0" err="1"/>
              <a:t>Algahmdi</a:t>
            </a:r>
            <a:r>
              <a:rPr lang="en-US" dirty="0"/>
              <a:t> AS, </a:t>
            </a:r>
            <a:r>
              <a:rPr lang="en-US" dirty="0" err="1"/>
              <a:t>Malats</a:t>
            </a:r>
            <a:r>
              <a:rPr lang="en-US" dirty="0"/>
              <a:t> N, Stewart GD, et al. (2020) A combination of urinary biomarker panel and </a:t>
            </a:r>
            <a:r>
              <a:rPr lang="en-US" dirty="0" err="1"/>
              <a:t>PancRISK</a:t>
            </a:r>
            <a:r>
              <a:rPr lang="en-US" dirty="0"/>
              <a:t> score for earlier detection of pancreatic cancer: A case–control study. PLOS Medicine 17(12): e1003489. </a:t>
            </a:r>
            <a:r>
              <a:rPr lang="en-US" dirty="0">
                <a:hlinkClick r:id="rId2"/>
              </a:rPr>
              <a:t>https://doi.org/10.1371/journal.pmed.1003489</a:t>
            </a:r>
            <a:endParaRPr lang="en-US" dirty="0"/>
          </a:p>
          <a:p>
            <a:r>
              <a:rPr lang="en-US" dirty="0"/>
              <a:t>John, D., &amp; </a:t>
            </a:r>
            <a:r>
              <a:rPr lang="en-US" dirty="0" err="1"/>
              <a:t>Debernardi</a:t>
            </a:r>
            <a:r>
              <a:rPr lang="en-US" dirty="0"/>
              <a:t>, S. (Jan. 2023). Urinary biomarkers for pancreatic cancer. https://www.kaggle.com/datasets/johnjdavisiv/urinary-biomarkers-for-pancreatic-cancer/data </a:t>
            </a:r>
          </a:p>
          <a:p>
            <a:r>
              <a:rPr lang="en-US" dirty="0"/>
              <a:t>Survival Rates for Pancreatic Cancer. American Cancer Society. (2024, January). https://www.cancer.org/cancer/types/pancreatic-cancer/detection-diagnosis-staging/survival-rates.html </a:t>
            </a:r>
          </a:p>
          <a:p>
            <a:r>
              <a:rPr lang="en-US" dirty="0"/>
              <a:t>Worldwide cancer data: World cancer research fund international. WCRF International. (2022, April). https://www.wcrf.org/cancer-trends/worldwide-cancer-data/#:~:text=Breast%20and%20lung%20cancers%20were,contributing%2010.7%25%20of%20new%20cases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254283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289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Bahnschrift</vt:lpstr>
      <vt:lpstr>Calibri</vt:lpstr>
      <vt:lpstr>MatrixVTI</vt:lpstr>
      <vt:lpstr>Predicting Pancreatic Cancer using Urinary Biomarkers</vt:lpstr>
      <vt:lpstr>Background</vt:lpstr>
      <vt:lpstr>PowerPoint Presentation</vt:lpstr>
      <vt:lpstr>PowerPoint Presentation</vt:lpstr>
      <vt:lpstr>PowerPoint Presentation</vt:lpstr>
      <vt:lpstr>Thank you 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Pancreatic Cancer using Urinary Biomarkers</dc:title>
  <dc:creator>ellissn5@hotmail.ca</dc:creator>
  <cp:lastModifiedBy>ellissn5@hotmail.ca</cp:lastModifiedBy>
  <cp:revision>2</cp:revision>
  <dcterms:created xsi:type="dcterms:W3CDTF">2024-02-13T15:44:44Z</dcterms:created>
  <dcterms:modified xsi:type="dcterms:W3CDTF">2024-02-15T09:58:00Z</dcterms:modified>
</cp:coreProperties>
</file>