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5" r:id="rId3"/>
    <p:sldId id="301" r:id="rId4"/>
    <p:sldId id="302" r:id="rId5"/>
    <p:sldId id="303" r:id="rId6"/>
    <p:sldId id="304" r:id="rId7"/>
    <p:sldId id="305" r:id="rId8"/>
    <p:sldId id="306" r:id="rId9"/>
    <p:sldId id="370" r:id="rId10"/>
    <p:sldId id="308" r:id="rId11"/>
    <p:sldId id="307" r:id="rId12"/>
    <p:sldId id="309" r:id="rId13"/>
    <p:sldId id="310" r:id="rId14"/>
    <p:sldId id="311" r:id="rId15"/>
    <p:sldId id="313" r:id="rId16"/>
    <p:sldId id="318" r:id="rId17"/>
    <p:sldId id="315" r:id="rId18"/>
    <p:sldId id="314" r:id="rId19"/>
    <p:sldId id="316" r:id="rId20"/>
    <p:sldId id="317" r:id="rId21"/>
    <p:sldId id="321" r:id="rId22"/>
    <p:sldId id="319" r:id="rId23"/>
    <p:sldId id="320" r:id="rId24"/>
    <p:sldId id="322" r:id="rId25"/>
    <p:sldId id="323" r:id="rId26"/>
    <p:sldId id="324" r:id="rId27"/>
    <p:sldId id="341" r:id="rId28"/>
    <p:sldId id="330" r:id="rId29"/>
    <p:sldId id="325" r:id="rId30"/>
    <p:sldId id="326" r:id="rId31"/>
    <p:sldId id="331" r:id="rId32"/>
    <p:sldId id="327" r:id="rId33"/>
    <p:sldId id="328" r:id="rId34"/>
    <p:sldId id="332" r:id="rId35"/>
    <p:sldId id="329" r:id="rId36"/>
    <p:sldId id="333" r:id="rId37"/>
    <p:sldId id="352" r:id="rId38"/>
    <p:sldId id="334" r:id="rId39"/>
    <p:sldId id="353" r:id="rId40"/>
    <p:sldId id="335" r:id="rId41"/>
    <p:sldId id="361" r:id="rId42"/>
    <p:sldId id="354" r:id="rId43"/>
    <p:sldId id="336" r:id="rId44"/>
    <p:sldId id="337" r:id="rId45"/>
    <p:sldId id="355" r:id="rId46"/>
    <p:sldId id="338" r:id="rId47"/>
    <p:sldId id="340" r:id="rId48"/>
    <p:sldId id="339" r:id="rId49"/>
    <p:sldId id="356" r:id="rId50"/>
    <p:sldId id="346" r:id="rId51"/>
    <p:sldId id="347" r:id="rId52"/>
    <p:sldId id="371" r:id="rId53"/>
    <p:sldId id="365" r:id="rId54"/>
    <p:sldId id="366" r:id="rId55"/>
    <p:sldId id="357" r:id="rId56"/>
    <p:sldId id="348" r:id="rId57"/>
    <p:sldId id="349" r:id="rId58"/>
    <p:sldId id="358" r:id="rId59"/>
    <p:sldId id="342" r:id="rId60"/>
    <p:sldId id="343" r:id="rId61"/>
    <p:sldId id="344" r:id="rId62"/>
    <p:sldId id="367" r:id="rId63"/>
    <p:sldId id="345" r:id="rId64"/>
    <p:sldId id="359" r:id="rId65"/>
    <p:sldId id="350" r:id="rId66"/>
    <p:sldId id="351" r:id="rId67"/>
    <p:sldId id="368" r:id="rId68"/>
    <p:sldId id="369" r:id="rId69"/>
    <p:sldId id="376" r:id="rId70"/>
    <p:sldId id="373" r:id="rId71"/>
    <p:sldId id="374" r:id="rId72"/>
    <p:sldId id="375" r:id="rId73"/>
    <p:sldId id="362" r:id="rId74"/>
    <p:sldId id="363" r:id="rId75"/>
    <p:sldId id="364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16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Form Validations</a:t>
            </a:r>
          </a:p>
          <a:p>
            <a:pPr algn="ctr"/>
            <a:r>
              <a:rPr lang="en-US" sz="4800" dirty="0" smtClean="0"/>
              <a:t>(HTML Level)</a:t>
            </a:r>
          </a:p>
        </p:txBody>
      </p:sp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IT\Desktop\marlou-arizala-xander-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1763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52" y="322957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General Rule</a:t>
            </a:r>
          </a:p>
          <a:p>
            <a:pPr algn="ctr"/>
            <a:endParaRPr lang="en-US" sz="3200" dirty="0" smtClean="0"/>
          </a:p>
          <a:p>
            <a:r>
              <a:rPr lang="en-US" sz="4400" dirty="0" smtClean="0">
                <a:solidFill>
                  <a:srgbClr val="92D050"/>
                </a:solidFill>
              </a:rPr>
              <a:t>	</a:t>
            </a:r>
            <a:r>
              <a:rPr lang="en-US" sz="4400" dirty="0" smtClean="0">
                <a:solidFill>
                  <a:srgbClr val="00B0F0"/>
                </a:solidFill>
              </a:rPr>
              <a:t>selector</a:t>
            </a:r>
            <a:r>
              <a:rPr lang="en-US" sz="4400" dirty="0" smtClean="0"/>
              <a:t> {</a:t>
            </a:r>
          </a:p>
          <a:p>
            <a:endParaRPr lang="en-US" sz="4400" dirty="0" smtClean="0"/>
          </a:p>
          <a:p>
            <a:r>
              <a:rPr lang="en-US" sz="4400" dirty="0" smtClean="0"/>
              <a:t>		</a:t>
            </a:r>
            <a:r>
              <a:rPr lang="en-US" sz="4400" dirty="0" smtClean="0">
                <a:solidFill>
                  <a:srgbClr val="FFFF00"/>
                </a:solidFill>
              </a:rPr>
              <a:t>property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value</a:t>
            </a:r>
            <a:r>
              <a:rPr lang="en-US" sz="4400" dirty="0" smtClean="0"/>
              <a:t>;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		</a:t>
            </a:r>
            <a:r>
              <a:rPr lang="en-US" sz="4400" dirty="0" err="1" smtClean="0">
                <a:solidFill>
                  <a:srgbClr val="FFFF00"/>
                </a:solidFill>
              </a:rPr>
              <a:t>anotherproperty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value</a:t>
            </a:r>
            <a:r>
              <a:rPr lang="en-US" sz="4400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5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52" y="3810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Example</a:t>
            </a:r>
          </a:p>
          <a:p>
            <a:pPr algn="ctr"/>
            <a:endParaRPr lang="en-US" sz="3200" dirty="0" smtClean="0"/>
          </a:p>
          <a:p>
            <a:r>
              <a:rPr lang="en-US" sz="4400" dirty="0" smtClean="0">
                <a:solidFill>
                  <a:srgbClr val="92D050"/>
                </a:solidFill>
              </a:rPr>
              <a:t>	</a:t>
            </a:r>
            <a:r>
              <a:rPr lang="en-US" sz="4400" dirty="0" smtClean="0">
                <a:solidFill>
                  <a:srgbClr val="00B0F0"/>
                </a:solidFill>
              </a:rPr>
              <a:t>h1</a:t>
            </a:r>
            <a:r>
              <a:rPr lang="en-US" sz="4400" dirty="0" smtClean="0"/>
              <a:t> {</a:t>
            </a:r>
          </a:p>
          <a:p>
            <a:endParaRPr lang="en-US" sz="4400" dirty="0" smtClean="0"/>
          </a:p>
          <a:p>
            <a:r>
              <a:rPr lang="en-US" sz="4400" dirty="0" smtClean="0"/>
              <a:t>		</a:t>
            </a:r>
            <a:r>
              <a:rPr lang="en-US" sz="4400" dirty="0" smtClean="0">
                <a:solidFill>
                  <a:srgbClr val="FFFF00"/>
                </a:solidFill>
              </a:rPr>
              <a:t>color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purple</a:t>
            </a:r>
            <a:r>
              <a:rPr lang="en-US" sz="4400" dirty="0" smtClean="0"/>
              <a:t>;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		</a:t>
            </a:r>
            <a:r>
              <a:rPr lang="en-US" sz="4400" dirty="0" smtClean="0">
                <a:solidFill>
                  <a:srgbClr val="FFFF00"/>
                </a:solidFill>
              </a:rPr>
              <a:t>font-size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36px</a:t>
            </a:r>
            <a:r>
              <a:rPr lang="en-US" sz="4400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16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847433"/>
            <a:ext cx="7772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Where do we</a:t>
            </a:r>
          </a:p>
          <a:p>
            <a:pPr algn="ctr"/>
            <a:r>
              <a:rPr lang="en-US" sz="8800" dirty="0" smtClean="0"/>
              <a:t>write our styles?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7895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54753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inline </a:t>
            </a:r>
            <a:r>
              <a:rPr lang="en-US" sz="8800" dirty="0" smtClean="0">
                <a:solidFill>
                  <a:srgbClr val="FF0000"/>
                </a:solidFill>
              </a:rPr>
              <a:t>(bad) </a:t>
            </a:r>
          </a:p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style tag </a:t>
            </a:r>
            <a:r>
              <a:rPr lang="en-US" sz="8800" dirty="0" smtClean="0">
                <a:solidFill>
                  <a:srgbClr val="FF0000"/>
                </a:solidFill>
              </a:rPr>
              <a:t>(bad)</a:t>
            </a:r>
          </a:p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link </a:t>
            </a:r>
            <a:r>
              <a:rPr lang="en-US" sz="8800" dirty="0" smtClean="0">
                <a:solidFill>
                  <a:srgbClr val="00B050"/>
                </a:solidFill>
              </a:rPr>
              <a:t>(great!)</a:t>
            </a:r>
            <a:endParaRPr lang="en-US" sz="4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908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Basic Selectors</a:t>
            </a:r>
          </a:p>
        </p:txBody>
      </p:sp>
    </p:spTree>
    <p:extLst>
      <p:ext uri="{BB962C8B-B14F-4D97-AF65-F5344CB8AC3E}">
        <p14:creationId xmlns:p14="http://schemas.microsoft.com/office/powerpoint/2010/main" val="30743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Type Selector</a:t>
            </a:r>
          </a:p>
          <a:p>
            <a:pPr algn="ctr"/>
            <a:r>
              <a:rPr lang="en-US" sz="6000" i="1" dirty="0" err="1" smtClean="0">
                <a:solidFill>
                  <a:srgbClr val="FFFF00"/>
                </a:solidFill>
              </a:rPr>
              <a:t>elementName</a:t>
            </a:r>
            <a:endParaRPr lang="en-US" sz="115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Class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.</a:t>
            </a:r>
            <a:r>
              <a:rPr lang="en-US" sz="5400" i="1" dirty="0" err="1" smtClean="0">
                <a:solidFill>
                  <a:srgbClr val="FFFF00"/>
                </a:solidFill>
              </a:rPr>
              <a:t>className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ID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#</a:t>
            </a:r>
            <a:r>
              <a:rPr lang="en-US" sz="5400" i="1" dirty="0" err="1" smtClean="0">
                <a:solidFill>
                  <a:srgbClr val="FFFF00"/>
                </a:solidFill>
              </a:rPr>
              <a:t>idName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8266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required </a:t>
            </a:r>
            <a:r>
              <a:rPr lang="en-US" sz="4800" dirty="0" smtClean="0"/>
              <a:t>(not empty)</a:t>
            </a:r>
          </a:p>
        </p:txBody>
      </p:sp>
    </p:spTree>
    <p:extLst>
      <p:ext uri="{BB962C8B-B14F-4D97-AF65-F5344CB8AC3E}">
        <p14:creationId xmlns:p14="http://schemas.microsoft.com/office/powerpoint/2010/main" val="4132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13360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Universal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*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13360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Attribute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[</a:t>
            </a:r>
            <a:r>
              <a:rPr lang="en-US" sz="5400" i="1" dirty="0" err="1" smtClean="0">
                <a:solidFill>
                  <a:srgbClr val="FFFF00"/>
                </a:solidFill>
              </a:rPr>
              <a:t>attr</a:t>
            </a:r>
            <a:r>
              <a:rPr lang="en-US" sz="5400" i="1" dirty="0" smtClean="0">
                <a:solidFill>
                  <a:srgbClr val="FFFF00"/>
                </a:solidFill>
              </a:rPr>
              <a:t>=value]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 smtClean="0">
                <a:solidFill>
                  <a:srgbClr val="00B0F0"/>
                </a:solidFill>
              </a:rPr>
              <a:t>Combinator</a:t>
            </a:r>
            <a:r>
              <a:rPr lang="en-US" sz="11500" dirty="0" smtClean="0">
                <a:solidFill>
                  <a:srgbClr val="00B0F0"/>
                </a:solidFill>
              </a:rPr>
              <a:t> Selectors</a:t>
            </a:r>
          </a:p>
        </p:txBody>
      </p:sp>
    </p:spTree>
    <p:extLst>
      <p:ext uri="{BB962C8B-B14F-4D97-AF65-F5344CB8AC3E}">
        <p14:creationId xmlns:p14="http://schemas.microsoft.com/office/powerpoint/2010/main" val="8372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Adjacent Sibling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+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General Sibling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~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Direct Child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&gt;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Descendant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Grouping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A,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4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Pseudo-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Classes</a:t>
            </a:r>
          </a:p>
          <a:p>
            <a:pPr algn="ctr"/>
            <a:r>
              <a:rPr lang="en-US" sz="48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32451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164" y="19050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:first-child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:last-child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:nth-child()</a:t>
            </a:r>
            <a:endParaRPr lang="en-US" sz="6000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5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Pseudo-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Elements</a:t>
            </a:r>
          </a:p>
          <a:p>
            <a:pPr algn="ctr"/>
            <a:r>
              <a:rPr lang="en-US" sz="48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13947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164" y="15483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::after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::before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::first-line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::first-letter</a:t>
            </a:r>
            <a:endParaRPr lang="en-US" sz="6000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6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6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143000"/>
            <a:ext cx="7620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Properties</a:t>
            </a:r>
          </a:p>
          <a:p>
            <a:pPr algn="ctr"/>
            <a:r>
              <a:rPr lang="en-US" sz="4800" dirty="0" smtClean="0"/>
              <a:t>(There’s a lot!)</a:t>
            </a:r>
          </a:p>
        </p:txBody>
      </p:sp>
    </p:spTree>
    <p:extLst>
      <p:ext uri="{BB962C8B-B14F-4D97-AF65-F5344CB8AC3E}">
        <p14:creationId xmlns:p14="http://schemas.microsoft.com/office/powerpoint/2010/main" val="14785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709" y="304800"/>
            <a:ext cx="76200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Colors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color: </a:t>
            </a:r>
            <a:r>
              <a:rPr lang="en-US" sz="5400" i="1" dirty="0" smtClean="0">
                <a:solidFill>
                  <a:srgbClr val="00B050"/>
                </a:solidFill>
              </a:rPr>
              <a:t>#123ABC</a:t>
            </a:r>
            <a:r>
              <a:rPr lang="en-US" sz="5400" i="1" dirty="0" smtClean="0"/>
              <a:t>;</a:t>
            </a:r>
          </a:p>
          <a:p>
            <a:pPr algn="ctr"/>
            <a:endParaRPr lang="en-US" sz="5400" i="1" dirty="0"/>
          </a:p>
          <a:p>
            <a:pPr algn="ctr"/>
            <a:r>
              <a:rPr lang="en-US" sz="4800" i="1" dirty="0" smtClean="0"/>
              <a:t>#hexadecimal</a:t>
            </a:r>
          </a:p>
          <a:p>
            <a:pPr algn="ctr"/>
            <a:r>
              <a:rPr lang="en-US" sz="4800" i="1" dirty="0" err="1" smtClean="0"/>
              <a:t>rgb</a:t>
            </a:r>
            <a:r>
              <a:rPr lang="en-US" sz="4800" i="1" dirty="0" smtClean="0"/>
              <a:t>(125,255,15)</a:t>
            </a:r>
          </a:p>
          <a:p>
            <a:pPr algn="ctr"/>
            <a:r>
              <a:rPr lang="en-US" sz="4800" i="1" dirty="0" err="1" smtClean="0"/>
              <a:t>rgba</a:t>
            </a:r>
            <a:r>
              <a:rPr lang="en-US" sz="4800" i="1" dirty="0" smtClean="0"/>
              <a:t>(125,255,15,0.5)</a:t>
            </a:r>
          </a:p>
          <a:p>
            <a:pPr algn="ctr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426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7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Background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background: </a:t>
            </a:r>
            <a:r>
              <a:rPr lang="en-US" sz="5400" i="1" dirty="0" smtClean="0">
                <a:solidFill>
                  <a:srgbClr val="00B050"/>
                </a:solidFill>
              </a:rPr>
              <a:t>#</a:t>
            </a:r>
            <a:r>
              <a:rPr lang="en-US" sz="5400" i="1" dirty="0" err="1" smtClean="0">
                <a:solidFill>
                  <a:srgbClr val="00B050"/>
                </a:solidFill>
              </a:rPr>
              <a:t>abc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78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8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55115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More on </a:t>
            </a:r>
          </a:p>
          <a:p>
            <a:pPr algn="ctr"/>
            <a:r>
              <a:rPr lang="en-US" sz="8800" dirty="0" smtClean="0">
                <a:solidFill>
                  <a:srgbClr val="FFFF00"/>
                </a:solidFill>
              </a:rPr>
              <a:t>radio</a:t>
            </a:r>
            <a:r>
              <a:rPr lang="en-US" sz="8800" dirty="0" smtClean="0"/>
              <a:t> buttons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Borders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border: </a:t>
            </a:r>
            <a:r>
              <a:rPr lang="en-US" sz="5400" i="1" dirty="0" smtClean="0">
                <a:solidFill>
                  <a:srgbClr val="00B050"/>
                </a:solidFill>
              </a:rPr>
              <a:t>1px solid black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20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55210"/>
            <a:ext cx="8534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border: </a:t>
            </a:r>
            <a:r>
              <a:rPr lang="en-US" sz="5400" i="1" dirty="0" smtClean="0">
                <a:solidFill>
                  <a:srgbClr val="00B050"/>
                </a:solidFill>
              </a:rPr>
              <a:t>1px solid black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border-radius:</a:t>
            </a:r>
            <a:r>
              <a:rPr lang="en-US" sz="5400" i="1" dirty="0" smtClean="0"/>
              <a:t> </a:t>
            </a:r>
            <a:r>
              <a:rPr lang="en-US" sz="5400" i="1" dirty="0" smtClean="0">
                <a:solidFill>
                  <a:srgbClr val="00B050"/>
                </a:solidFill>
              </a:rPr>
              <a:t>8px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4800" i="1" dirty="0" smtClean="0">
                <a:solidFill>
                  <a:srgbClr val="FFFF00"/>
                </a:solidFill>
              </a:rPr>
              <a:t>box-shadow:</a:t>
            </a:r>
            <a:r>
              <a:rPr lang="en-US" sz="4800" i="1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2px </a:t>
            </a:r>
            <a:r>
              <a:rPr lang="en-US" sz="4800" i="1" dirty="0" err="1" smtClean="0">
                <a:solidFill>
                  <a:srgbClr val="00B050"/>
                </a:solidFill>
              </a:rPr>
              <a:t>2px</a:t>
            </a:r>
            <a:r>
              <a:rPr lang="en-US" sz="4800" i="1" dirty="0" smtClean="0">
                <a:solidFill>
                  <a:srgbClr val="00B050"/>
                </a:solidFill>
              </a:rPr>
              <a:t> </a:t>
            </a:r>
            <a:r>
              <a:rPr lang="en-US" sz="4800" i="1" dirty="0" err="1" smtClean="0">
                <a:solidFill>
                  <a:srgbClr val="00B050"/>
                </a:solidFill>
              </a:rPr>
              <a:t>2px</a:t>
            </a:r>
            <a:r>
              <a:rPr lang="en-US" sz="4800" i="1" dirty="0" smtClean="0">
                <a:solidFill>
                  <a:srgbClr val="00B050"/>
                </a:solidFill>
              </a:rPr>
              <a:t> #000</a:t>
            </a:r>
            <a:r>
              <a:rPr lang="en-US" sz="4800" i="1" dirty="0" smtClean="0"/>
              <a:t>;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5737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9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8027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Fonts</a:t>
            </a:r>
          </a:p>
          <a:p>
            <a:pPr algn="ctr"/>
            <a:r>
              <a:rPr lang="en-US" sz="5400" dirty="0"/>
              <a:t>(common only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886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font-family: </a:t>
            </a:r>
            <a:r>
              <a:rPr lang="en-US" sz="5400" i="1" dirty="0" smtClean="0">
                <a:solidFill>
                  <a:srgbClr val="00B050"/>
                </a:solidFill>
              </a:rPr>
              <a:t>‘Arial’,’ serif’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font-size: </a:t>
            </a:r>
            <a:r>
              <a:rPr lang="en-US" sz="5400" i="1" dirty="0" smtClean="0">
                <a:solidFill>
                  <a:srgbClr val="00B050"/>
                </a:solidFill>
              </a:rPr>
              <a:t>1.25em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font-style: </a:t>
            </a:r>
            <a:r>
              <a:rPr lang="en-US" sz="5400" i="1" dirty="0" smtClean="0">
                <a:solidFill>
                  <a:srgbClr val="00B050"/>
                </a:solidFill>
              </a:rPr>
              <a:t>italic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font-weight:</a:t>
            </a:r>
            <a:r>
              <a:rPr lang="en-US" sz="5400" i="1" dirty="0" smtClean="0"/>
              <a:t> </a:t>
            </a:r>
            <a:r>
              <a:rPr lang="en-US" sz="5400" i="1" dirty="0" smtClean="0">
                <a:solidFill>
                  <a:srgbClr val="00B050"/>
                </a:solidFill>
              </a:rPr>
              <a:t>bold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31831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10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Texts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9236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t</a:t>
            </a:r>
            <a:r>
              <a:rPr lang="en-US" sz="5400" i="1" dirty="0" smtClean="0">
                <a:solidFill>
                  <a:srgbClr val="FFFF00"/>
                </a:solidFill>
              </a:rPr>
              <a:t>ext-indent: </a:t>
            </a:r>
            <a:r>
              <a:rPr lang="en-US" sz="5400" i="1" dirty="0" smtClean="0">
                <a:solidFill>
                  <a:srgbClr val="00B050"/>
                </a:solidFill>
              </a:rPr>
              <a:t>12px;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text-align: </a:t>
            </a:r>
            <a:r>
              <a:rPr lang="en-US" sz="5400" i="1" dirty="0" smtClean="0">
                <a:solidFill>
                  <a:srgbClr val="00B050"/>
                </a:solidFill>
              </a:rPr>
              <a:t>center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text-decoration: </a:t>
            </a:r>
            <a:r>
              <a:rPr lang="en-US" sz="5400" i="1" dirty="0" smtClean="0">
                <a:solidFill>
                  <a:srgbClr val="00B050"/>
                </a:solidFill>
              </a:rPr>
              <a:t>underline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6540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07555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text-shadow: </a:t>
            </a:r>
            <a:r>
              <a:rPr lang="en-US" sz="5400" i="1" dirty="0" smtClean="0">
                <a:solidFill>
                  <a:srgbClr val="00B050"/>
                </a:solidFill>
              </a:rPr>
              <a:t>2px 3px 6px red;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text-transform: </a:t>
            </a:r>
            <a:r>
              <a:rPr lang="en-US" sz="5400" i="1" dirty="0" smtClean="0">
                <a:solidFill>
                  <a:srgbClr val="00B050"/>
                </a:solidFill>
              </a:rPr>
              <a:t>lowercase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letter-spacing: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word-spacing: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8502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11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Non </a:t>
            </a:r>
            <a:r>
              <a:rPr lang="en-US" sz="7200" dirty="0">
                <a:solidFill>
                  <a:srgbClr val="00B0F0"/>
                </a:solidFill>
              </a:rPr>
              <a:t>&lt;input&gt; </a:t>
            </a:r>
            <a:r>
              <a:rPr lang="en-US" sz="7200" dirty="0" smtClean="0"/>
              <a:t>tag</a:t>
            </a:r>
            <a:endParaRPr lang="en-US" sz="7200" dirty="0" smtClean="0">
              <a:solidFill>
                <a:srgbClr val="00B0F0"/>
              </a:solidFill>
            </a:endParaRPr>
          </a:p>
          <a:p>
            <a:pPr algn="ctr"/>
            <a:endParaRPr lang="en-US" sz="7200" dirty="0" smtClean="0">
              <a:solidFill>
                <a:srgbClr val="00B0F0"/>
              </a:solidFill>
            </a:endParaRPr>
          </a:p>
          <a:p>
            <a:pPr algn="ctr"/>
            <a:r>
              <a:rPr lang="en-US" sz="7200" dirty="0" smtClean="0">
                <a:solidFill>
                  <a:srgbClr val="00B0F0"/>
                </a:solidFill>
              </a:rPr>
              <a:t>dropdowns</a:t>
            </a:r>
          </a:p>
          <a:p>
            <a:pPr algn="ctr"/>
            <a:r>
              <a:rPr lang="en-US" sz="7200" dirty="0" err="1" smtClean="0">
                <a:solidFill>
                  <a:srgbClr val="00B0F0"/>
                </a:solidFill>
              </a:rPr>
              <a:t>textarea</a:t>
            </a:r>
            <a:endParaRPr lang="en-US" sz="72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Lists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7685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3907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list-style: </a:t>
            </a:r>
            <a:r>
              <a:rPr lang="en-US" sz="5400" i="1" dirty="0" smtClean="0">
                <a:solidFill>
                  <a:srgbClr val="00B050"/>
                </a:solidFill>
              </a:rPr>
              <a:t>lower-roman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1006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12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Table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4743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3907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>
                <a:solidFill>
                  <a:srgbClr val="FFFF00"/>
                </a:solidFill>
              </a:rPr>
              <a:t>border-collapse: </a:t>
            </a:r>
            <a:r>
              <a:rPr lang="en-US" sz="4800" i="1" dirty="0" smtClean="0">
                <a:solidFill>
                  <a:srgbClr val="00B050"/>
                </a:solidFill>
              </a:rPr>
              <a:t>collapse</a:t>
            </a:r>
            <a:r>
              <a:rPr lang="en-US" sz="4800" i="1" dirty="0" smtClean="0"/>
              <a:t>;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453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13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Line Box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14990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l</a:t>
            </a:r>
            <a:r>
              <a:rPr lang="en-US" sz="5400" i="1" dirty="0" smtClean="0">
                <a:solidFill>
                  <a:srgbClr val="FFFF00"/>
                </a:solidFill>
              </a:rPr>
              <a:t>ine-height: </a:t>
            </a:r>
            <a:r>
              <a:rPr lang="en-US" sz="5400" i="1" dirty="0" smtClean="0">
                <a:solidFill>
                  <a:srgbClr val="00B050"/>
                </a:solidFill>
              </a:rPr>
              <a:t>1.25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vertical-align: </a:t>
            </a:r>
            <a:r>
              <a:rPr lang="en-US" sz="5400" i="1" dirty="0" smtClean="0">
                <a:solidFill>
                  <a:srgbClr val="00B050"/>
                </a:solidFill>
              </a:rPr>
              <a:t>super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21708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14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Box Model</a:t>
            </a:r>
          </a:p>
          <a:p>
            <a:pPr algn="ctr"/>
            <a:r>
              <a:rPr lang="en-US" sz="5400" dirty="0" smtClean="0"/>
              <a:t>(!important)</a:t>
            </a:r>
          </a:p>
        </p:txBody>
      </p:sp>
    </p:spTree>
    <p:extLst>
      <p:ext uri="{BB962C8B-B14F-4D97-AF65-F5344CB8AC3E}">
        <p14:creationId xmlns:p14="http://schemas.microsoft.com/office/powerpoint/2010/main" val="21092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2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176528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display: </a:t>
            </a:r>
            <a:r>
              <a:rPr lang="en-US" sz="5400" i="1" dirty="0" smtClean="0">
                <a:solidFill>
                  <a:srgbClr val="00B050"/>
                </a:solidFill>
              </a:rPr>
              <a:t>block;</a:t>
            </a:r>
          </a:p>
          <a:p>
            <a:pPr algn="ctr"/>
            <a:endParaRPr lang="en-US" sz="5400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height: </a:t>
            </a:r>
            <a:r>
              <a:rPr lang="en-US" sz="5400" i="1" dirty="0" smtClean="0">
                <a:solidFill>
                  <a:srgbClr val="00B050"/>
                </a:solidFill>
              </a:rPr>
              <a:t>50px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width: </a:t>
            </a:r>
            <a:r>
              <a:rPr lang="en-US" sz="5400" i="1" dirty="0" smtClean="0">
                <a:solidFill>
                  <a:srgbClr val="00B050"/>
                </a:solidFill>
              </a:rPr>
              <a:t>50px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27590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66527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margin: </a:t>
            </a:r>
            <a:r>
              <a:rPr lang="en-US" sz="5400" i="1" dirty="0" smtClean="0">
                <a:solidFill>
                  <a:srgbClr val="00B050"/>
                </a:solidFill>
              </a:rPr>
              <a:t>20px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padding: </a:t>
            </a:r>
            <a:r>
              <a:rPr lang="en-US" sz="5400" i="1" dirty="0" smtClean="0">
                <a:solidFill>
                  <a:srgbClr val="00B050"/>
                </a:solidFill>
              </a:rPr>
              <a:t>20px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43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81767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overflow</a:t>
            </a:r>
            <a:r>
              <a:rPr lang="en-US" sz="5400" i="1" dirty="0">
                <a:solidFill>
                  <a:srgbClr val="FFFF00"/>
                </a:solidFill>
              </a:rPr>
              <a:t>: </a:t>
            </a:r>
            <a:r>
              <a:rPr lang="en-US" sz="5400" i="1" dirty="0" smtClean="0">
                <a:solidFill>
                  <a:srgbClr val="00B050"/>
                </a:solidFill>
              </a:rPr>
              <a:t>visible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visibility: </a:t>
            </a:r>
            <a:r>
              <a:rPr lang="en-US" sz="5400" i="1" dirty="0" smtClean="0">
                <a:solidFill>
                  <a:srgbClr val="00B050"/>
                </a:solidFill>
              </a:rPr>
              <a:t>hidden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60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5908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float: </a:t>
            </a:r>
            <a:r>
              <a:rPr lang="en-US" sz="5400" i="1" dirty="0" smtClean="0">
                <a:solidFill>
                  <a:srgbClr val="00B050"/>
                </a:solidFill>
              </a:rPr>
              <a:t>left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clear: </a:t>
            </a:r>
            <a:r>
              <a:rPr lang="en-US" sz="5400" i="1" dirty="0" smtClean="0">
                <a:solidFill>
                  <a:srgbClr val="00B050"/>
                </a:solidFill>
              </a:rPr>
              <a:t>both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30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15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Positioning</a:t>
            </a:r>
          </a:p>
          <a:p>
            <a:pPr algn="ctr"/>
            <a:r>
              <a:rPr lang="en-US" sz="5400" dirty="0" smtClean="0"/>
              <a:t>(!important)</a:t>
            </a:r>
          </a:p>
        </p:txBody>
      </p:sp>
    </p:spTree>
    <p:extLst>
      <p:ext uri="{BB962C8B-B14F-4D97-AF65-F5344CB8AC3E}">
        <p14:creationId xmlns:p14="http://schemas.microsoft.com/office/powerpoint/2010/main" val="15308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0" y="2514600"/>
            <a:ext cx="7620000" cy="1881296"/>
            <a:chOff x="762000" y="2810470"/>
            <a:chExt cx="7620000" cy="1881296"/>
          </a:xfrm>
        </p:grpSpPr>
        <p:sp>
          <p:nvSpPr>
            <p:cNvPr id="4" name="TextBox 3"/>
            <p:cNvSpPr txBox="1"/>
            <p:nvPr/>
          </p:nvSpPr>
          <p:spPr>
            <a:xfrm>
              <a:off x="762000" y="2810470"/>
              <a:ext cx="762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i="1" dirty="0" smtClean="0">
                  <a:solidFill>
                    <a:srgbClr val="FFFF00"/>
                  </a:solidFill>
                </a:rPr>
                <a:t>position: </a:t>
              </a:r>
              <a:r>
                <a:rPr lang="en-US" sz="5400" i="1" dirty="0" smtClean="0">
                  <a:solidFill>
                    <a:srgbClr val="00B050"/>
                  </a:solidFill>
                </a:rPr>
                <a:t>absolute</a:t>
              </a:r>
              <a:r>
                <a:rPr lang="en-US" sz="5400" i="1" dirty="0" smtClean="0"/>
                <a:t>;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62000" y="3768436"/>
              <a:ext cx="762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i="1" dirty="0" smtClean="0">
                  <a:solidFill>
                    <a:srgbClr val="FFFF00"/>
                  </a:solidFill>
                </a:rPr>
                <a:t>position: </a:t>
              </a:r>
              <a:r>
                <a:rPr lang="en-US" sz="5400" i="1" dirty="0" smtClean="0">
                  <a:solidFill>
                    <a:srgbClr val="00B050"/>
                  </a:solidFill>
                </a:rPr>
                <a:t>relative</a:t>
              </a:r>
              <a:r>
                <a:rPr lang="en-US" sz="5400" i="1" dirty="0" smtClean="0"/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0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1768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left: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right: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top: </a:t>
            </a:r>
            <a:r>
              <a:rPr lang="en-US" sz="5400" i="1" dirty="0">
                <a:solidFill>
                  <a:srgbClr val="00B050"/>
                </a:solidFill>
              </a:rPr>
              <a:t>5px</a:t>
            </a:r>
            <a:r>
              <a:rPr lang="en-US" sz="5400" i="1" dirty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bottom: </a:t>
            </a:r>
            <a:r>
              <a:rPr lang="en-US" sz="5400" i="1" dirty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59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z-index: </a:t>
            </a:r>
            <a:r>
              <a:rPr lang="en-US" sz="5400" i="1" dirty="0" smtClean="0">
                <a:solidFill>
                  <a:srgbClr val="00B050"/>
                </a:solidFill>
              </a:rPr>
              <a:t>1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95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16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45037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70C0"/>
                </a:solidFill>
              </a:rPr>
              <a:t>Forms</a:t>
            </a:r>
          </a:p>
          <a:p>
            <a:pPr algn="ctr"/>
            <a:r>
              <a:rPr lang="en-US" sz="11500" dirty="0" smtClean="0">
                <a:solidFill>
                  <a:srgbClr val="0070C0"/>
                </a:solidFill>
              </a:rPr>
              <a:t>Exercise</a:t>
            </a:r>
          </a:p>
          <a:p>
            <a:pPr algn="ctr"/>
            <a:r>
              <a:rPr lang="en-US" sz="4400" dirty="0" smtClean="0">
                <a:solidFill>
                  <a:schemeClr val="tx1">
                    <a:lumMod val="95000"/>
                  </a:schemeClr>
                </a:solidFill>
              </a:rPr>
              <a:t>(Registration Form)</a:t>
            </a:r>
            <a:endParaRPr lang="en-US" sz="16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Template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Layout</a:t>
            </a:r>
          </a:p>
          <a:p>
            <a:pPr algn="ctr"/>
            <a:r>
              <a:rPr lang="en-US" sz="5400" dirty="0" smtClean="0"/>
              <a:t>(!important)</a:t>
            </a:r>
          </a:p>
        </p:txBody>
      </p:sp>
    </p:spTree>
    <p:extLst>
      <p:ext uri="{BB962C8B-B14F-4D97-AF65-F5344CB8AC3E}">
        <p14:creationId xmlns:p14="http://schemas.microsoft.com/office/powerpoint/2010/main" val="7093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b</a:t>
            </a:r>
            <a:r>
              <a:rPr lang="en-US" sz="5400" i="1" dirty="0" smtClean="0">
                <a:solidFill>
                  <a:srgbClr val="FFFF00"/>
                </a:solidFill>
              </a:rPr>
              <a:t>ox-sizing: </a:t>
            </a:r>
            <a:r>
              <a:rPr lang="en-US" sz="5400" i="1" dirty="0" smtClean="0">
                <a:solidFill>
                  <a:srgbClr val="00B050"/>
                </a:solidFill>
              </a:rPr>
              <a:t>border-box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2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17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101328"/>
            <a:ext cx="7620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Specificity</a:t>
            </a:r>
          </a:p>
          <a:p>
            <a:pPr algn="ctr"/>
            <a:r>
              <a:rPr lang="en-US" sz="4400" dirty="0" smtClean="0"/>
              <a:t>(More Specific = Higher Priority)</a:t>
            </a:r>
          </a:p>
        </p:txBody>
      </p:sp>
    </p:spTree>
    <p:extLst>
      <p:ext uri="{BB962C8B-B14F-4D97-AF65-F5344CB8AC3E}">
        <p14:creationId xmlns:p14="http://schemas.microsoft.com/office/powerpoint/2010/main" val="14981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7201" y="2365453"/>
            <a:ext cx="8534399" cy="1977947"/>
            <a:chOff x="381000" y="1838980"/>
            <a:chExt cx="8534399" cy="1977947"/>
          </a:xfrm>
        </p:grpSpPr>
        <p:sp>
          <p:nvSpPr>
            <p:cNvPr id="2" name="Rectangle 1"/>
            <p:cNvSpPr/>
            <p:nvPr/>
          </p:nvSpPr>
          <p:spPr>
            <a:xfrm>
              <a:off x="762000" y="2521527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Inline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Styles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743199" y="2514600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IDs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24399" y="2514600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Classes,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Attributes,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Pseudo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Classes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705599" y="2507673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Elements,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Pseudo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Elements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" y="1838980"/>
              <a:ext cx="8534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</a:rPr>
                <a:t>      1000 pts.	         100 pts.	 10pts.	</a:t>
              </a:r>
              <a:r>
                <a:rPr lang="en-US" sz="2800" dirty="0">
                  <a:solidFill>
                    <a:srgbClr val="FFFF00"/>
                  </a:solidFill>
                </a:rPr>
                <a:t> </a:t>
              </a:r>
              <a:r>
                <a:rPr lang="en-US" sz="2800" dirty="0" smtClean="0">
                  <a:solidFill>
                    <a:srgbClr val="FFFF00"/>
                  </a:solidFill>
                </a:rPr>
                <a:t>    1pt.</a:t>
              </a:r>
              <a:endParaRPr lang="en-US" sz="1000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mtClean="0">
                <a:solidFill>
                  <a:srgbClr val="FFFF00"/>
                </a:solidFill>
              </a:rPr>
              <a:t>DEMO 18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362200"/>
            <a:ext cx="76200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Intro to CSS</a:t>
            </a:r>
          </a:p>
          <a:p>
            <a:pPr algn="ctr"/>
            <a:r>
              <a:rPr lang="en-US" sz="4400" dirty="0" smtClean="0"/>
              <a:t>(Cascading Style Sheets)</a:t>
            </a:r>
          </a:p>
        </p:txBody>
      </p:sp>
    </p:spTree>
    <p:extLst>
      <p:ext uri="{BB962C8B-B14F-4D97-AF65-F5344CB8AC3E}">
        <p14:creationId xmlns:p14="http://schemas.microsoft.com/office/powerpoint/2010/main" val="4238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3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424</Words>
  <Application>Microsoft Office PowerPoint</Application>
  <PresentationFormat>On-screen Show (4:3)</PresentationFormat>
  <Paragraphs>172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CIT</cp:lastModifiedBy>
  <cp:revision>227</cp:revision>
  <dcterms:created xsi:type="dcterms:W3CDTF">2018-01-17T22:29:07Z</dcterms:created>
  <dcterms:modified xsi:type="dcterms:W3CDTF">2018-02-06T06:35:51Z</dcterms:modified>
</cp:coreProperties>
</file>