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62" r:id="rId5"/>
    <p:sldId id="264" r:id="rId6"/>
    <p:sldId id="258" r:id="rId7"/>
    <p:sldId id="259" r:id="rId8"/>
    <p:sldId id="263" r:id="rId9"/>
    <p:sldId id="260" r:id="rId10"/>
    <p:sldId id="265" r:id="rId11"/>
    <p:sldId id="266" r:id="rId12"/>
    <p:sldId id="267" r:id="rId13"/>
    <p:sldId id="30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82895"/>
            <a:ext cx="78894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CPEE1 – Professional Elective 1</a:t>
            </a:r>
            <a:endParaRPr lang="en-US" sz="4800" dirty="0"/>
          </a:p>
          <a:p>
            <a:pPr algn="ctr"/>
            <a:r>
              <a:rPr lang="en-US" sz="4400" dirty="0" smtClean="0"/>
              <a:t>(On-Line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97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219200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Hypertext Markup Language</a:t>
            </a:r>
          </a:p>
          <a:p>
            <a:pPr algn="ctr"/>
            <a:r>
              <a:rPr lang="en-US" sz="4800" dirty="0" smtClean="0"/>
              <a:t>Structure of a Webpage</a:t>
            </a:r>
          </a:p>
          <a:p>
            <a:pPr algn="ctr"/>
            <a:r>
              <a:rPr lang="en-US" sz="4800" dirty="0" smtClean="0"/>
              <a:t>“Nouns”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346061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CSS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Cascading Style Sheets</a:t>
            </a:r>
          </a:p>
          <a:p>
            <a:pPr algn="ctr"/>
            <a:r>
              <a:rPr lang="en-US" sz="4800" dirty="0" smtClean="0"/>
              <a:t>Style of HTML</a:t>
            </a:r>
          </a:p>
          <a:p>
            <a:pPr algn="ctr"/>
            <a:r>
              <a:rPr lang="en-US" sz="4800" dirty="0" smtClean="0"/>
              <a:t>“Adjectives”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7526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JavaScript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Adds Logic &amp; Interactivity to a page</a:t>
            </a:r>
          </a:p>
          <a:p>
            <a:pPr algn="ctr"/>
            <a:r>
              <a:rPr lang="en-US" sz="4000" dirty="0" smtClean="0"/>
              <a:t>“Verbs” of a webpage</a:t>
            </a:r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BncMo1kIIAA0cm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27" y="381000"/>
            <a:ext cx="4487473" cy="619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 Basics</a:t>
            </a:r>
          </a:p>
        </p:txBody>
      </p:sp>
    </p:spTree>
    <p:extLst>
      <p:ext uri="{BB962C8B-B14F-4D97-AF65-F5344CB8AC3E}">
        <p14:creationId xmlns:p14="http://schemas.microsoft.com/office/powerpoint/2010/main" val="26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443091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History of 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Created 1989/1990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Publishing &amp; Exchanging of Scientific Documents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Electronic Linking of Documents (Hyperlinks)</a:t>
            </a:r>
          </a:p>
        </p:txBody>
      </p:sp>
    </p:spTree>
    <p:extLst>
      <p:ext uri="{BB962C8B-B14F-4D97-AF65-F5344CB8AC3E}">
        <p14:creationId xmlns:p14="http://schemas.microsoft.com/office/powerpoint/2010/main" val="413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862078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General Rule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 </a:t>
            </a:r>
            <a:r>
              <a:rPr lang="en-US" sz="3600" dirty="0" smtClean="0"/>
              <a:t>Some Content </a:t>
            </a:r>
            <a:r>
              <a:rPr lang="en-US" sz="3600" dirty="0" smtClean="0">
                <a:solidFill>
                  <a:srgbClr val="00B0F0"/>
                </a:solidFill>
              </a:rPr>
              <a:t>&lt;/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05152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853148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HTML Boiler Plate &amp;</a:t>
            </a:r>
          </a:p>
          <a:p>
            <a:pPr algn="ctr"/>
            <a:r>
              <a:rPr lang="en-US" sz="8000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042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642" y="609600"/>
            <a:ext cx="834369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Instructor Profile: </a:t>
            </a:r>
          </a:p>
          <a:p>
            <a:pPr algn="ctr"/>
            <a:endParaRPr lang="en-US" sz="4400" dirty="0"/>
          </a:p>
          <a:p>
            <a:r>
              <a:rPr lang="en-US" sz="3200" dirty="0" smtClean="0"/>
              <a:t>Doctor in Information Technology (AMAU, 2017)</a:t>
            </a:r>
          </a:p>
          <a:p>
            <a:r>
              <a:rPr lang="en-US" sz="2000" dirty="0" smtClean="0"/>
              <a:t>- specialization: Data Mining, Machine Learning &amp; Analytics</a:t>
            </a:r>
          </a:p>
          <a:p>
            <a:endParaRPr lang="en-US" sz="2000" dirty="0" smtClean="0"/>
          </a:p>
          <a:p>
            <a:r>
              <a:rPr lang="en-US" sz="3200" dirty="0" smtClean="0"/>
              <a:t>Master in Information Technology (MSEUF, 2010)</a:t>
            </a:r>
          </a:p>
          <a:p>
            <a:r>
              <a:rPr lang="en-US" sz="2000" dirty="0" smtClean="0"/>
              <a:t>- specialization: Web Technologies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3200" dirty="0" smtClean="0"/>
              <a:t>BS in Computer Engineering (AMAU, 2005)</a:t>
            </a:r>
          </a:p>
          <a:p>
            <a:r>
              <a:rPr lang="en-US" sz="2000" dirty="0" smtClean="0"/>
              <a:t>- specialization</a:t>
            </a:r>
            <a:r>
              <a:rPr lang="en-US" sz="2000" dirty="0"/>
              <a:t>: </a:t>
            </a:r>
            <a:r>
              <a:rPr lang="en-US" sz="2000" dirty="0" smtClean="0"/>
              <a:t>Software Engineering</a:t>
            </a:r>
            <a:endParaRPr lang="en-US" sz="20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76552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100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254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Headings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&lt;h1&gt; to &lt;h6&gt;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029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981199"/>
            <a:ext cx="8534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Paragraphs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&lt;p&gt;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808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Emphasis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&lt;strong&gt; … &lt;/strong&gt;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30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Lists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 &lt;li&gt; … &lt;/li&gt; &lt;/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>
                <a:solidFill>
                  <a:srgbClr val="00B0F0"/>
                </a:solidFill>
              </a:rPr>
              <a:t>&gt; &lt;li&gt; … &lt;/li&gt; </a:t>
            </a:r>
            <a:r>
              <a:rPr lang="en-US" sz="5400" dirty="0" smtClean="0">
                <a:solidFill>
                  <a:srgbClr val="00B0F0"/>
                </a:solidFill>
              </a:rPr>
              <a:t>&lt;/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3999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HTML List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/>
              <a:t>Divs</a:t>
            </a:r>
            <a:r>
              <a:rPr lang="en-US" sz="8800" dirty="0" smtClean="0"/>
              <a:t> &amp; Spans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&lt;div&gt; … &lt;/div&gt;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&lt;span&gt; … &lt;/span&gt;</a:t>
            </a:r>
          </a:p>
        </p:txBody>
      </p:sp>
    </p:spTree>
    <p:extLst>
      <p:ext uri="{BB962C8B-B14F-4D97-AF65-F5344CB8AC3E}">
        <p14:creationId xmlns:p14="http://schemas.microsoft.com/office/powerpoint/2010/main" val="1517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050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advice would </a:t>
            </a:r>
          </a:p>
          <a:p>
            <a:pPr algn="ctr"/>
            <a:r>
              <a:rPr lang="en-US" sz="6600" dirty="0" smtClean="0"/>
              <a:t>you give a new developer?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785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 Attributes</a:t>
            </a:r>
          </a:p>
          <a:p>
            <a:pPr algn="ctr"/>
            <a:r>
              <a:rPr lang="en-US" sz="4400" dirty="0" smtClean="0"/>
              <a:t>&lt;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name</a:t>
            </a:r>
            <a:r>
              <a:rPr lang="en-US" sz="4400" dirty="0" smtClean="0"/>
              <a:t>=“</a:t>
            </a:r>
            <a:r>
              <a:rPr lang="en-US" sz="4400" dirty="0" smtClean="0">
                <a:solidFill>
                  <a:srgbClr val="92D050"/>
                </a:solidFill>
              </a:rPr>
              <a:t>value</a:t>
            </a:r>
            <a:r>
              <a:rPr lang="en-US" sz="4400" dirty="0" smtClean="0"/>
              <a:t>”&gt;&lt;/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&gt;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img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src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image.png</a:t>
            </a:r>
            <a:r>
              <a:rPr lang="en-US" sz="3600" dirty="0" smtClean="0"/>
              <a:t>”&gt;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class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selected</a:t>
            </a:r>
            <a:r>
              <a:rPr lang="en-US" sz="3600" dirty="0" smtClean="0"/>
              <a:t>”&gt; woof </a:t>
            </a:r>
            <a:r>
              <a:rPr lang="en-US" sz="3600" dirty="0" err="1" smtClean="0"/>
              <a:t>woof</a:t>
            </a:r>
            <a:r>
              <a:rPr lang="en-US" sz="3600" dirty="0" smtClean="0"/>
              <a:t> &lt;/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www.google.com</a:t>
            </a:r>
            <a:r>
              <a:rPr lang="en-US" sz="2800" dirty="0" smtClean="0"/>
              <a:t>”&gt; Click to go to Google &lt;/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link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rel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92D050"/>
                </a:solidFill>
              </a:rPr>
              <a:t>stylesheet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FF00"/>
                </a:solidFill>
              </a:rPr>
              <a:t>type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text/</a:t>
            </a:r>
            <a:r>
              <a:rPr lang="en-US" sz="2800" dirty="0" err="1" smtClean="0">
                <a:solidFill>
                  <a:srgbClr val="92D050"/>
                </a:solidFill>
              </a:rPr>
              <a:t>css</a:t>
            </a:r>
            <a:r>
              <a:rPr lang="en-US" sz="2800" dirty="0" smtClean="0"/>
              <a:t>”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styles.css</a:t>
            </a:r>
            <a:r>
              <a:rPr lang="en-US" sz="2800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116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Images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img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src</a:t>
            </a:r>
            <a:r>
              <a:rPr lang="en-US" sz="5400" dirty="0" smtClean="0"/>
              <a:t>=“</a:t>
            </a:r>
            <a:r>
              <a:rPr lang="en-US" sz="5400" dirty="0" smtClean="0">
                <a:solidFill>
                  <a:srgbClr val="92D050"/>
                </a:solidFill>
              </a:rPr>
              <a:t>image_url.png</a:t>
            </a:r>
            <a:r>
              <a:rPr lang="en-US" sz="5400" dirty="0" smtClean="0"/>
              <a:t>”&gt;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2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Links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href</a:t>
            </a:r>
            <a:r>
              <a:rPr lang="en-US" sz="5400" dirty="0" smtClean="0"/>
              <a:t>=“</a:t>
            </a:r>
            <a:r>
              <a:rPr lang="en-US" sz="5400" dirty="0" err="1" smtClean="0">
                <a:solidFill>
                  <a:srgbClr val="92D050"/>
                </a:solidFill>
              </a:rPr>
              <a:t>url</a:t>
            </a:r>
            <a:r>
              <a:rPr lang="en-US" sz="5400" dirty="0" smtClean="0"/>
              <a:t>”&gt; Link Text &lt;/</a:t>
            </a:r>
            <a:r>
              <a:rPr lang="en-US" sz="5400" dirty="0" smtClean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3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Recreate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Web Page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INTERMEDIATE</a:t>
            </a:r>
          </a:p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6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Tables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&lt;table&gt;&lt;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&gt;&lt;/table&gt;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441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6002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822371"/>
            <a:ext cx="762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“Get comfortable with feeling uncomfortable”</a:t>
            </a:r>
            <a:endParaRPr lang="en-US" sz="44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5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73063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Forms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&lt;form&gt;…&lt;/form&gt;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&lt;input&gt;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&lt;label&gt; … &lt;/label&gt;</a:t>
            </a:r>
          </a:p>
        </p:txBody>
      </p:sp>
    </p:spTree>
    <p:extLst>
      <p:ext uri="{BB962C8B-B14F-4D97-AF65-F5344CB8AC3E}">
        <p14:creationId xmlns:p14="http://schemas.microsoft.com/office/powerpoint/2010/main" val="3500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anutCode\Desktop\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66775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39193"/>
            <a:ext cx="8534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&lt;input&gt; </a:t>
            </a:r>
            <a:r>
              <a:rPr lang="en-US" sz="8800" dirty="0" smtClean="0"/>
              <a:t>tag</a:t>
            </a:r>
          </a:p>
          <a:p>
            <a:pPr algn="ctr"/>
            <a:r>
              <a:rPr lang="en-US" sz="5400" dirty="0">
                <a:solidFill>
                  <a:srgbClr val="FFFF00"/>
                </a:solidFill>
              </a:rPr>
              <a:t>b</a:t>
            </a:r>
            <a:r>
              <a:rPr lang="en-US" sz="5400" dirty="0" smtClean="0">
                <a:solidFill>
                  <a:srgbClr val="FFFF00"/>
                </a:solidFill>
              </a:rPr>
              <a:t>utton, text, radio,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checkbox, </a:t>
            </a:r>
            <a:r>
              <a:rPr lang="en-US" sz="4800" dirty="0" smtClean="0">
                <a:solidFill>
                  <a:srgbClr val="FFFF00"/>
                </a:solidFill>
              </a:rPr>
              <a:t>submit, password, file, hidden, reset</a:t>
            </a:r>
          </a:p>
        </p:txBody>
      </p:sp>
    </p:spTree>
    <p:extLst>
      <p:ext uri="{BB962C8B-B14F-4D97-AF65-F5344CB8AC3E}">
        <p14:creationId xmlns:p14="http://schemas.microsoft.com/office/powerpoint/2010/main" val="32456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Notable Additions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email, </a:t>
            </a:r>
            <a:r>
              <a:rPr lang="en-US" sz="5400" dirty="0" err="1" smtClean="0">
                <a:solidFill>
                  <a:srgbClr val="FFFF00"/>
                </a:solidFill>
              </a:rPr>
              <a:t>url</a:t>
            </a:r>
            <a:r>
              <a:rPr lang="en-US" sz="5400" dirty="0" smtClean="0">
                <a:solidFill>
                  <a:srgbClr val="FFFF00"/>
                </a:solidFill>
              </a:rPr>
              <a:t>, color,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date, </a:t>
            </a:r>
            <a:r>
              <a:rPr lang="en-US" sz="5400" dirty="0" err="1" smtClean="0">
                <a:solidFill>
                  <a:srgbClr val="FFFF00"/>
                </a:solidFill>
              </a:rPr>
              <a:t>datetime</a:t>
            </a:r>
            <a:r>
              <a:rPr lang="en-US" sz="5400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time, month,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number, range</a:t>
            </a:r>
          </a:p>
        </p:txBody>
      </p:sp>
    </p:spTree>
    <p:extLst>
      <p:ext uri="{BB962C8B-B14F-4D97-AF65-F5344CB8AC3E}">
        <p14:creationId xmlns:p14="http://schemas.microsoft.com/office/powerpoint/2010/main" val="3107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4445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&lt;label&gt; </a:t>
            </a:r>
            <a:r>
              <a:rPr lang="en-US" sz="88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611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035308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be intimidated, everyone starts somewhere”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81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7295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focus on </a:t>
            </a:r>
            <a:r>
              <a:rPr lang="en-US" sz="6600" dirty="0" smtClean="0">
                <a:solidFill>
                  <a:srgbClr val="FF0000"/>
                </a:solidFill>
              </a:rPr>
              <a:t>memorizing</a:t>
            </a:r>
            <a:r>
              <a:rPr lang="en-US" sz="6600" dirty="0" smtClean="0"/>
              <a:t> the syntax but make sure you </a:t>
            </a:r>
            <a:r>
              <a:rPr lang="en-US" sz="6600" dirty="0" smtClean="0">
                <a:solidFill>
                  <a:srgbClr val="00B050"/>
                </a:solidFill>
              </a:rPr>
              <a:t>understand</a:t>
            </a:r>
            <a:r>
              <a:rPr lang="en-US" sz="6600" dirty="0" smtClean="0"/>
              <a:t> the concept”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76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927" y="536912"/>
            <a:ext cx="7620000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“Those who write out their notes by hand actually learn more”</a:t>
            </a:r>
          </a:p>
          <a:p>
            <a:pPr algn="ctr"/>
            <a:endParaRPr lang="en-US" sz="6600" dirty="0"/>
          </a:p>
          <a:p>
            <a:pPr algn="ctr"/>
            <a:r>
              <a:rPr lang="en-US" sz="3600" dirty="0" smtClean="0"/>
              <a:t>Pam Mueller (Princeton) &amp; </a:t>
            </a:r>
          </a:p>
          <a:p>
            <a:pPr algn="ctr"/>
            <a:r>
              <a:rPr lang="en-US" sz="3600" dirty="0" smtClean="0"/>
              <a:t>Daniel Oppenheimer (UCLA)</a:t>
            </a:r>
            <a:endParaRPr lang="en-US" sz="20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402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google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google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peanutCode\Desktop\Chorme_ol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2032"/>
            <a:ext cx="3008168" cy="30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28471"/>
            <a:ext cx="7616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/>
              <a:t>First things First</a:t>
            </a:r>
            <a:endParaRPr lang="en-US" sz="7200" dirty="0"/>
          </a:p>
        </p:txBody>
      </p:sp>
      <p:pic>
        <p:nvPicPr>
          <p:cNvPr id="1030" name="Picture 6" descr="C:\Users\peanutCode\Desktop\Sublime_Text_3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512868"/>
            <a:ext cx="2821132" cy="28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6096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Front End Basics</a:t>
            </a:r>
          </a:p>
          <a:p>
            <a:pPr algn="ctr"/>
            <a:r>
              <a:rPr lang="en-US" sz="3600" dirty="0" smtClean="0"/>
              <a:t>HTML, CSS, JavaScript</a:t>
            </a:r>
            <a:endParaRPr 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2895600"/>
            <a:ext cx="4953000" cy="33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459</Words>
  <Application>Microsoft Office PowerPoint</Application>
  <PresentationFormat>On-screen Show (4:3)</PresentationFormat>
  <Paragraphs>115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108</cp:revision>
  <dcterms:created xsi:type="dcterms:W3CDTF">2018-01-17T22:29:07Z</dcterms:created>
  <dcterms:modified xsi:type="dcterms:W3CDTF">2018-01-24T09:50:57Z</dcterms:modified>
</cp:coreProperties>
</file>