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8"/>
  </p:notesMasterIdLst>
  <p:sldIdLst>
    <p:sldId id="256" r:id="rId2"/>
    <p:sldId id="294" r:id="rId3"/>
    <p:sldId id="258" r:id="rId4"/>
    <p:sldId id="296" r:id="rId5"/>
    <p:sldId id="261" r:id="rId6"/>
    <p:sldId id="315" r:id="rId7"/>
    <p:sldId id="299" r:id="rId8"/>
    <p:sldId id="298" r:id="rId9"/>
    <p:sldId id="263" r:id="rId10"/>
    <p:sldId id="264" r:id="rId11"/>
    <p:sldId id="265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14" r:id="rId21"/>
    <p:sldId id="310" r:id="rId22"/>
    <p:sldId id="285" r:id="rId23"/>
    <p:sldId id="312" r:id="rId24"/>
    <p:sldId id="313" r:id="rId25"/>
    <p:sldId id="283" r:id="rId26"/>
    <p:sldId id="282" r:id="rId27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Default Section" id="{1BD083E1-B671-46C2-AFFA-7495DC71884D}">
          <p14:sldIdLst>
            <p14:sldId id="256"/>
            <p14:sldId id="294"/>
            <p14:sldId id="258"/>
            <p14:sldId id="296"/>
            <p14:sldId id="261"/>
            <p14:sldId id="315"/>
            <p14:sldId id="299"/>
            <p14:sldId id="298"/>
            <p14:sldId id="263"/>
            <p14:sldId id="264"/>
            <p14:sldId id="265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14"/>
            <p14:sldId id="310"/>
            <p14:sldId id="285"/>
            <p14:sldId id="312"/>
            <p14:sldId id="313"/>
            <p14:sldId id="283"/>
            <p14:sldId id="28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se Cotton" initials="c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4979" autoAdjust="0"/>
  </p:normalViewPr>
  <p:slideViewPr>
    <p:cSldViewPr snapToGrid="0">
      <p:cViewPr>
        <p:scale>
          <a:sx n="90" d="100"/>
          <a:sy n="90" d="100"/>
        </p:scale>
        <p:origin x="-528" y="-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7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692848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29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7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31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8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8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7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1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5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9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9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8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4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2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8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4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36B-AD14-4C20-B9AA-C8389E745B93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BD57-8F4F-4D91-96F2-3151E49AD5FD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5B-28A8-41A2-9E67-84D905F98216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117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DAA2-1AF8-468F-B4A7-8AEEDD527B48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876-A55C-4B24-A89F-01CB23216940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28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30D7-CEBF-4FC6-A7A8-AC90FC771287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518-CF48-40A0-9035-486FD5A6E9AE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3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4B02-8A58-4D90-B0FB-F15CFFF9CC1E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4245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74D9-DC09-461F-A3AA-15A60667B84E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633-D838-437B-BEFA-B82E5284E870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5CC-E665-451D-B684-282C94B96DC7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056E-9601-480B-8564-F54615CEEE55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DE4-00E9-480A-BB84-346133CC1EEF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3803-BE17-47E3-88AF-EEB425A6BA91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530B-67B6-4656-82FB-134FE2EAC6EB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46A9-0333-4293-A2EC-01C516CEAE38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2E18-516E-48A4-AB87-84512C29D96C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ctrTitle"/>
          </p:nvPr>
        </p:nvSpPr>
        <p:spPr>
          <a:xfrm>
            <a:off x="1764631" y="99679"/>
            <a:ext cx="9144000" cy="2387601"/>
          </a:xfrm>
          <a:prstGeom prst="rect">
            <a:avLst/>
          </a:prstGeom>
        </p:spPr>
        <p:txBody>
          <a:bodyPr/>
          <a:lstStyle/>
          <a:p>
            <a:pPr lvl="0" defTabSz="362204">
              <a:lnSpc>
                <a:spcPct val="100000"/>
              </a:lnSpc>
              <a:defRPr sz="1800"/>
            </a:pPr>
            <a:r>
              <a:rPr lang="en-US" sz="496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Is Weird really weird?</a:t>
            </a:r>
            <a:br>
              <a:rPr lang="en-US" sz="496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</a:br>
            <a:endParaRPr sz="4960" i="1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subTitle" idx="1"/>
          </p:nvPr>
        </p:nvSpPr>
        <p:spPr>
          <a:xfrm>
            <a:off x="1764631" y="3975015"/>
            <a:ext cx="9144000" cy="179035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 defTabSz="58420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Fatema </a:t>
            </a:r>
            <a:r>
              <a:rPr sz="3200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Bannat</a:t>
            </a:r>
            <a:r>
              <a:rPr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r>
              <a:rPr sz="32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Wala</a:t>
            </a:r>
            <a:endParaRPr lang="en-US" sz="3200" dirty="0" smtClean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lvl="0" defTabSz="584200">
              <a:lnSpc>
                <a:spcPct val="100000"/>
              </a:lnSpc>
              <a:spcBef>
                <a:spcPts val="0"/>
              </a:spcBef>
              <a:defRPr sz="1800"/>
            </a:pP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Security Engineer </a:t>
            </a:r>
          </a:p>
          <a:p>
            <a:pPr lvl="0" defTabSz="584200">
              <a:lnSpc>
                <a:spcPct val="100000"/>
              </a:lnSpc>
              <a:spcBef>
                <a:spcPts val="0"/>
              </a:spcBef>
              <a:defRPr sz="1800"/>
            </a:pP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Technical Security Group</a:t>
            </a: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lvl="0" defTabSz="58420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University </a:t>
            </a:r>
            <a:r>
              <a:rPr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of </a:t>
            </a:r>
            <a:r>
              <a:rPr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Delaware</a:t>
            </a:r>
            <a:endParaRPr lang="en-US" sz="3200" dirty="0" smtClean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lvl="0" defTabSz="584200">
              <a:lnSpc>
                <a:spcPct val="100000"/>
              </a:lnSpc>
              <a:spcBef>
                <a:spcPts val="0"/>
              </a:spcBef>
              <a:defRPr sz="1800"/>
            </a:pPr>
            <a:r>
              <a:rPr lang="en-US" sz="3200" i="1" u="sng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Fatema.bannatwala@gmail.com</a:t>
            </a:r>
            <a:endParaRPr sz="3200" i="1" u="sng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986482" y="49427"/>
            <a:ext cx="10515600" cy="1237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5675">
              <a:lnSpc>
                <a:spcPct val="100000"/>
              </a:lnSpc>
              <a:defRPr sz="624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4400" dirty="0" err="1">
                <a:latin typeface="Calibri" panose="020F0502020204030204" pitchFamily="34" charset="0"/>
              </a:rPr>
              <a:t>DNS_RR_unknown_type</a:t>
            </a:r>
            <a:endParaRPr lang="en-US" sz="4400" dirty="0">
              <a:latin typeface="Calibri" panose="020F0502020204030204" pitchFamily="34" charset="0"/>
            </a:endParaRP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>
          <a:xfrm>
            <a:off x="1752600" y="1126137"/>
            <a:ext cx="9405552" cy="57318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5500" b="1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Defined: </a:t>
            </a: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In src/analyzer/protocol/dns/dns.cc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5500" b="1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Cause: </a:t>
            </a: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The RR type currently not parsed in Bro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5500" b="1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Types seen in the traffic: </a:t>
            </a: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Top most RR types recorded in weird.log</a:t>
            </a:r>
          </a:p>
          <a:p>
            <a:pPr marL="400050" lvl="1" indent="0">
              <a:buNone/>
            </a:pP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</a:rPr>
              <a:t>1,049,729 </a:t>
            </a:r>
            <a:r>
              <a:rPr lang="en-US" sz="5500" dirty="0" err="1">
                <a:latin typeface="Calibri" panose="020F0502020204030204" pitchFamily="34" charset="0"/>
                <a:ea typeface="Helvetica Light"/>
                <a:cs typeface="Helvetica Light"/>
              </a:rPr>
              <a:t>DNS_RR_unknown_type</a:t>
            </a: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46</a:t>
            </a:r>
          </a:p>
          <a:p>
            <a:pPr marL="400050" lvl="1" indent="0">
              <a:buNone/>
            </a:pP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</a:t>
            </a: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</a:rPr>
              <a:t>  234,393 </a:t>
            </a:r>
            <a:r>
              <a:rPr lang="en-US" sz="5500" dirty="0" err="1">
                <a:latin typeface="Calibri" panose="020F0502020204030204" pitchFamily="34" charset="0"/>
                <a:ea typeface="Helvetica Light"/>
                <a:cs typeface="Helvetica Light"/>
              </a:rPr>
              <a:t>DNS_RR_unknown_type</a:t>
            </a: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50</a:t>
            </a:r>
          </a:p>
          <a:p>
            <a:pPr marL="400050" lvl="1" indent="0">
              <a:buNone/>
            </a:pP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 </a:t>
            </a: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99,914 </a:t>
            </a:r>
            <a:r>
              <a:rPr lang="en-US" sz="5500" dirty="0" err="1">
                <a:latin typeface="Calibri" panose="020F0502020204030204" pitchFamily="34" charset="0"/>
                <a:ea typeface="Helvetica Light"/>
                <a:cs typeface="Helvetica Light"/>
              </a:rPr>
              <a:t>DNS_RR_unknown_type</a:t>
            </a: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43</a:t>
            </a:r>
          </a:p>
          <a:p>
            <a:pPr marL="400050" lvl="1" indent="0">
              <a:buNone/>
            </a:pP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 </a:t>
            </a: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44,346 </a:t>
            </a:r>
            <a:r>
              <a:rPr lang="en-US" sz="5500" dirty="0" err="1">
                <a:latin typeface="Calibri" panose="020F0502020204030204" pitchFamily="34" charset="0"/>
                <a:ea typeface="Helvetica Light"/>
                <a:cs typeface="Helvetica Light"/>
              </a:rPr>
              <a:t>DNS_RR_unknown_type</a:t>
            </a: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47</a:t>
            </a:r>
          </a:p>
          <a:p>
            <a:pPr marL="400050" lvl="1" indent="0">
              <a:buNone/>
            </a:pP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</a:t>
            </a: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26,592 </a:t>
            </a:r>
            <a:r>
              <a:rPr lang="en-US" sz="5500" dirty="0" err="1">
                <a:latin typeface="Calibri" panose="020F0502020204030204" pitchFamily="34" charset="0"/>
                <a:ea typeface="Helvetica Light"/>
                <a:cs typeface="Helvetica Light"/>
              </a:rPr>
              <a:t>DNS_RR_unknown_type</a:t>
            </a: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48</a:t>
            </a:r>
          </a:p>
          <a:p>
            <a:pPr marL="400050" lvl="1" indent="0">
              <a:buNone/>
            </a:pP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  </a:t>
            </a: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1,537 </a:t>
            </a:r>
            <a:r>
              <a:rPr lang="en-US" sz="5500" dirty="0" err="1">
                <a:latin typeface="Calibri" panose="020F0502020204030204" pitchFamily="34" charset="0"/>
                <a:ea typeface="Helvetica Light"/>
                <a:cs typeface="Helvetica Light"/>
              </a:rPr>
              <a:t>DNS_RR_unknown_type</a:t>
            </a: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249</a:t>
            </a:r>
          </a:p>
          <a:p>
            <a:pPr marL="400050" lvl="1" indent="0">
              <a:buNone/>
            </a:pP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   </a:t>
            </a:r>
            <a:r>
              <a:rPr lang="en-US" sz="55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  464 </a:t>
            </a:r>
            <a:r>
              <a:rPr lang="en-US" sz="5500" dirty="0" err="1">
                <a:latin typeface="Calibri" panose="020F0502020204030204" pitchFamily="34" charset="0"/>
                <a:ea typeface="Helvetica Light"/>
                <a:cs typeface="Helvetica Light"/>
              </a:rPr>
              <a:t>DNS_RR_unknown_type</a:t>
            </a:r>
            <a:r>
              <a:rPr lang="en-US" sz="5500" dirty="0">
                <a:latin typeface="Calibri" panose="020F0502020204030204" pitchFamily="34" charset="0"/>
                <a:ea typeface="Helvetica Light"/>
                <a:cs typeface="Helvetica Light"/>
              </a:rPr>
              <a:t> 255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04" y="-1235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</a:rPr>
              <a:t>DNS_RR_unknown_type</a:t>
            </a:r>
            <a:endParaRPr lang="en-US" sz="4400" dirty="0"/>
          </a:p>
        </p:txBody>
      </p:sp>
      <p:sp>
        <p:nvSpPr>
          <p:cNvPr id="85" name="Shape 85"/>
          <p:cNvSpPr>
            <a:spLocks noGrp="1"/>
          </p:cNvSpPr>
          <p:nvPr>
            <p:ph idx="1"/>
          </p:nvPr>
        </p:nvSpPr>
        <p:spPr>
          <a:xfrm>
            <a:off x="1934304" y="1058563"/>
            <a:ext cx="8915400" cy="37776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81000"/>
              </a:lnSpc>
              <a:buClr>
                <a:srgbClr val="C00000"/>
              </a:buClr>
              <a:buNone/>
              <a:defRPr sz="1800"/>
            </a:pPr>
            <a:r>
              <a:rPr lang="en-US" sz="2800" dirty="0" smtClean="0">
                <a:latin typeface="Calibri" panose="020F0502020204030204" pitchFamily="34" charset="0"/>
              </a:rPr>
              <a:t>After looking up those RR numbers, looks like they belong to DNSSEC protocol types:</a:t>
            </a:r>
          </a:p>
          <a:p>
            <a:pPr marL="0" indent="0">
              <a:lnSpc>
                <a:spcPct val="81000"/>
              </a:lnSpc>
              <a:buClr>
                <a:srgbClr val="C00000"/>
              </a:buClr>
              <a:buNone/>
              <a:defRPr sz="1800"/>
            </a:pPr>
            <a:endParaRPr sz="32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15386"/>
              </p:ext>
            </p:extLst>
          </p:nvPr>
        </p:nvGraphicFramePr>
        <p:xfrm>
          <a:off x="2958757" y="2339453"/>
          <a:ext cx="617288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6443"/>
                <a:gridCol w="30864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RR Type ID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RR Type Name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46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RRSIG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50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NSEC3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43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DS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47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NSEC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48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DNSKEY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249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TKEY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255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ANY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221" y="-3707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</a:rPr>
              <a:t>DNS_RR_unknown_type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3" y="920044"/>
            <a:ext cx="9891889" cy="6093178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Reason: </a:t>
            </a:r>
            <a:r>
              <a:rPr lang="en-US" sz="3600" dirty="0" smtClean="0">
                <a:latin typeface="Calibri" panose="020F0502020204030204" pitchFamily="34" charset="0"/>
                <a:ea typeface="Helvetica Light"/>
                <a:cs typeface="Helvetica Light"/>
              </a:rPr>
              <a:t>The DNS servers support DNSSEC and receive good amount of traffic for DNSSEC requests and responses.</a:t>
            </a:r>
          </a:p>
          <a:p>
            <a:pPr marL="0" indent="0">
              <a:buNone/>
            </a:pPr>
            <a:endParaRPr lang="en-US" sz="3300" dirty="0" smtClean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r>
              <a:rPr lang="en-US" sz="3600" b="1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Remediation</a:t>
            </a:r>
            <a:r>
              <a:rPr lang="en-US" sz="3600" dirty="0" smtClean="0">
                <a:latin typeface="Calibri" panose="020F0502020204030204" pitchFamily="34" charset="0"/>
                <a:ea typeface="Helvetica Light"/>
                <a:cs typeface="Helvetica Light"/>
              </a:rPr>
              <a:t>: </a:t>
            </a:r>
            <a:r>
              <a:rPr lang="en-US" sz="3600" dirty="0">
                <a:latin typeface="Calibri" panose="020F0502020204030204" pitchFamily="34" charset="0"/>
                <a:ea typeface="Helvetica Light"/>
                <a:cs typeface="Helvetica Light"/>
              </a:rPr>
              <a:t>Ignore those alerts and move </a:t>
            </a:r>
            <a:r>
              <a:rPr lang="en-US" sz="3600" dirty="0" smtClean="0">
                <a:latin typeface="Calibri" panose="020F0502020204030204" pitchFamily="34" charset="0"/>
                <a:ea typeface="Helvetica Light"/>
                <a:cs typeface="Helvetica Light"/>
              </a:rPr>
              <a:t>on, or write DNSSEC RR types parsing support in Bro. We chose the later </a:t>
            </a:r>
            <a:r>
              <a:rPr lang="en-US" sz="3600" dirty="0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sz="3300" dirty="0" smtClean="0">
              <a:latin typeface="Calibri" panose="020F0502020204030204" pitchFamily="34" charset="0"/>
              <a:ea typeface="Helvetica Light"/>
              <a:cs typeface="Helvetica Light"/>
              <a:sym typeface="Wingdings" panose="05000000000000000000" pitchFamily="2" charset="2"/>
            </a:endParaRPr>
          </a:p>
          <a:p>
            <a:r>
              <a:rPr lang="en-US" sz="3600" b="1" i="1" dirty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Result: </a:t>
            </a:r>
            <a:r>
              <a:rPr lang="en-US" sz="3600" dirty="0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Compiled the code with DNSSEC RR types parsing support and aha no more alerts for those 5 RRs, and the alert counts for ‘</a:t>
            </a:r>
            <a:r>
              <a:rPr lang="en-US" sz="3600" dirty="0" err="1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DNS_RR_unknown_type</a:t>
            </a:r>
            <a:r>
              <a:rPr lang="en-US" sz="3600" dirty="0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’ reduced dramatically from ~2M to ~5K per day. </a:t>
            </a:r>
            <a:r>
              <a:rPr lang="en-US" sz="3600" dirty="0" smtClean="0">
                <a:latin typeface="Calibri" panose="020F0502020204030204" pitchFamily="34" charset="0"/>
                <a:ea typeface="Helvetica Light"/>
                <a:cs typeface="Helvetica Light"/>
              </a:rPr>
              <a:t> </a:t>
            </a: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3400" dirty="0" smtClean="0">
                <a:latin typeface="Calibri" panose="020F0502020204030204" pitchFamily="34" charset="0"/>
                <a:ea typeface="Helvetica Light"/>
                <a:cs typeface="Helvetica Light"/>
              </a:rPr>
              <a:t>*The code with DNSSEC support can </a:t>
            </a:r>
            <a:r>
              <a:rPr lang="en-US" sz="3400" dirty="0">
                <a:latin typeface="Calibri" panose="020F0502020204030204" pitchFamily="34" charset="0"/>
                <a:ea typeface="Helvetica Light"/>
                <a:cs typeface="Helvetica Light"/>
              </a:rPr>
              <a:t>be found at: 	</a:t>
            </a:r>
            <a:r>
              <a:rPr lang="en-US" sz="3400" dirty="0" smtClean="0">
                <a:latin typeface="Calibri" panose="020F0502020204030204" pitchFamily="34" charset="0"/>
                <a:ea typeface="Helvetica Light"/>
                <a:cs typeface="Helvetica Light"/>
              </a:rPr>
              <a:t>	               	    </a:t>
            </a:r>
            <a:r>
              <a:rPr lang="en-US" sz="3400" dirty="0" smtClean="0">
                <a:solidFill>
                  <a:srgbClr val="0070C0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https</a:t>
            </a:r>
            <a:r>
              <a:rPr lang="en-US" sz="3400" dirty="0">
                <a:solidFill>
                  <a:srgbClr val="0070C0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://github.com/bro/bro/tree</a:t>
            </a:r>
            <a:r>
              <a:rPr lang="en-US" sz="3400" dirty="0" smtClean="0">
                <a:solidFill>
                  <a:srgbClr val="0070C0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/</a:t>
            </a:r>
            <a:r>
              <a:rPr lang="en-US" sz="3400" dirty="0" err="1" smtClean="0">
                <a:solidFill>
                  <a:srgbClr val="0070C0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dev</a:t>
            </a:r>
            <a:r>
              <a:rPr lang="en-US" sz="3400" dirty="0" smtClean="0">
                <a:solidFill>
                  <a:srgbClr val="0070C0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/2.7  </a:t>
            </a:r>
            <a:r>
              <a:rPr lang="en-US" sz="3400" dirty="0" smtClean="0">
                <a:latin typeface="Calibri" panose="020F0502020204030204" pitchFamily="34" charset="0"/>
                <a:ea typeface="Helvetica Light"/>
                <a:cs typeface="Helvetica Light"/>
              </a:rPr>
              <a:t>or                                                  </a:t>
            </a:r>
            <a:r>
              <a:rPr lang="en-US" sz="3400" dirty="0" smtClean="0">
                <a:solidFill>
                  <a:srgbClr val="0070C0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https</a:t>
            </a:r>
            <a:r>
              <a:rPr lang="en-US" sz="3400" dirty="0">
                <a:solidFill>
                  <a:srgbClr val="0070C0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://github.com/fatemabw/bro/tree/master </a:t>
            </a:r>
            <a:r>
              <a:rPr lang="en-US" sz="3400" dirty="0" smtClean="0">
                <a:latin typeface="Calibri" panose="020F0502020204030204" pitchFamily="34" charset="0"/>
                <a:ea typeface="Helvetica Light"/>
                <a:cs typeface="Helvetica Light"/>
              </a:rPr>
              <a:t>(bro2.5.4 with DNSSEC)</a:t>
            </a:r>
          </a:p>
          <a:p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927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147337"/>
            <a:ext cx="8911687" cy="1280890"/>
          </a:xfrm>
        </p:spPr>
        <p:txBody>
          <a:bodyPr>
            <a:normAutofit/>
          </a:bodyPr>
          <a:lstStyle/>
          <a:p>
            <a:pPr marL="800100" lvl="2" indent="0" algn="ctr">
              <a:buNone/>
            </a:pPr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possible_split_routing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ea typeface="Helvetica Light"/>
              <a:cs typeface="Helvetica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599" y="1301188"/>
            <a:ext cx="10159250" cy="5161396"/>
          </a:xfrm>
        </p:spPr>
        <p:txBody>
          <a:bodyPr>
            <a:normAutofit fontScale="47500" lnSpcReduction="20000"/>
          </a:bodyPr>
          <a:lstStyle/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5900" b="1" i="1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Defined: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In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src/analyzer/protocol/tcp/TCP.cc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5900" b="1" i="1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Cause</a:t>
            </a:r>
            <a:r>
              <a:rPr lang="en-US" sz="5900" b="1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: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When Bro doesn’t see the other side of the connection, signifying possible split routing</a:t>
            </a:r>
            <a:r>
              <a:rPr lang="en-US" sz="5900" b="1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5900" b="1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Seen in </a:t>
            </a:r>
            <a:r>
              <a:rPr lang="en-US" sz="5900" b="1" i="1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the traffic: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Top most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destination hosts recorded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in weird.log</a:t>
            </a:r>
          </a:p>
          <a:p>
            <a:pPr marL="400050" lvl="1" indent="0">
              <a:buNone/>
            </a:pP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  </a:t>
            </a:r>
            <a:r>
              <a:rPr lang="en-US" sz="5900" b="1" dirty="0" smtClean="0">
                <a:latin typeface="Calibri" panose="020F0502020204030204" pitchFamily="34" charset="0"/>
                <a:ea typeface="Helvetica Light"/>
                <a:cs typeface="Helvetica Light"/>
              </a:rPr>
              <a:t>1,515,526   128.x.x.x  80 </a:t>
            </a:r>
            <a:r>
              <a:rPr lang="en-US" sz="5900" b="1" dirty="0" err="1">
                <a:latin typeface="Calibri" panose="020F0502020204030204" pitchFamily="34" charset="0"/>
                <a:ea typeface="Helvetica Light"/>
                <a:cs typeface="Helvetica Light"/>
              </a:rPr>
              <a:t>possible_split_routing</a:t>
            </a:r>
            <a:endParaRPr lang="en-US" sz="5900" b="1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   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   5640   128.y.y.y 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443 </a:t>
            </a:r>
            <a:r>
              <a:rPr lang="en-US" sz="5900" dirty="0" err="1">
                <a:latin typeface="Calibri" panose="020F0502020204030204" pitchFamily="34" charset="0"/>
                <a:ea typeface="Helvetica Light"/>
                <a:cs typeface="Helvetica Light"/>
              </a:rPr>
              <a:t>possible_split_routing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    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    121  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5.185.16.249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443 </a:t>
            </a:r>
            <a:r>
              <a:rPr lang="en-US" sz="5900" dirty="0" err="1">
                <a:latin typeface="Calibri" panose="020F0502020204030204" pitchFamily="34" charset="0"/>
                <a:ea typeface="Helvetica Light"/>
                <a:cs typeface="Helvetica Light"/>
              </a:rPr>
              <a:t>possible_split_routing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     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     12   2a04:4e42:400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::367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</a:rPr>
              <a:t> 443 </a:t>
            </a:r>
            <a:r>
              <a:rPr lang="en-US" sz="5900" dirty="0" err="1">
                <a:latin typeface="Calibri" panose="020F0502020204030204" pitchFamily="34" charset="0"/>
                <a:ea typeface="Helvetica Light"/>
                <a:cs typeface="Helvetica Light"/>
              </a:rPr>
              <a:t>possible_split_routing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415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20" y="9277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possible_split_routing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590" y="1373660"/>
            <a:ext cx="8915400" cy="3777622"/>
          </a:xfrm>
        </p:spPr>
        <p:txBody>
          <a:bodyPr/>
          <a:lstStyle/>
          <a:p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</a:rPr>
              <a:t>Reason: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Router ACLs filtering one side of the connection, i.e. the requests from the internet to the server, so not to overwhelm the traffic from mirrored interface.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</a:rPr>
              <a:t>Remediation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: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Router ACLs now filtering both sides of the connection to reduce noisy flows.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  <a:sym typeface="Wingdings" panose="05000000000000000000" pitchFamily="2" charset="2"/>
            </a:endParaRPr>
          </a:p>
          <a:p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Result: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Not seeing the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possible_split_routing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 anymore for that server, just couple of those alerts every now and then for other IPs.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0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557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inappropriate_FIN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093" y="1286462"/>
            <a:ext cx="8886932" cy="5373829"/>
          </a:xfrm>
        </p:spPr>
        <p:txBody>
          <a:bodyPr>
            <a:normAutofit fontScale="47500" lnSpcReduction="20000"/>
          </a:bodyPr>
          <a:lstStyle/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5900" b="1" i="1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Defined: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In src/analyzer/protocol/tcp/TCP.cc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5900" b="1" i="1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Cause: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When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Bro sees a packet with a FIN set during a connection not complying with TCP/IP standard. 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5900" b="1" i="1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Seen in the traffic: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Top most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destination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hosts recorded in </a:t>
            </a: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weird.log.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marL="400050" lvl="1" indent="0">
              <a:buNone/>
            </a:pP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  </a:t>
            </a:r>
            <a:r>
              <a:rPr lang="en-US" sz="5900" b="1" dirty="0" smtClean="0">
                <a:latin typeface="Calibri" panose="020F0502020204030204" pitchFamily="34" charset="0"/>
                <a:ea typeface="Helvetica Light"/>
                <a:cs typeface="Helvetica Light"/>
              </a:rPr>
              <a:t>1,410,450   </a:t>
            </a:r>
            <a:r>
              <a:rPr lang="en-US" sz="5900" b="1" dirty="0">
                <a:latin typeface="Calibri" panose="020F0502020204030204" pitchFamily="34" charset="0"/>
                <a:ea typeface="Helvetica Light"/>
                <a:cs typeface="Helvetica Light"/>
              </a:rPr>
              <a:t>128.x.x.x  80 </a:t>
            </a:r>
            <a:r>
              <a:rPr lang="en-US" sz="5900" b="1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inappropriate_FIN</a:t>
            </a:r>
            <a:endParaRPr lang="en-US" sz="5900" b="1" dirty="0" smtClean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       4840   128.y.y.y  443 </a:t>
            </a:r>
            <a:r>
              <a:rPr lang="en-US" sz="5900" dirty="0" err="1">
                <a:latin typeface="Calibri" panose="020F0502020204030204" pitchFamily="34" charset="0"/>
                <a:ea typeface="Helvetica Light"/>
                <a:cs typeface="Helvetica Light"/>
              </a:rPr>
              <a:t>inappropriate_FIN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        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121   5.185.16.249   443 </a:t>
            </a:r>
            <a:r>
              <a:rPr lang="en-US" sz="5900" dirty="0" err="1">
                <a:latin typeface="Calibri" panose="020F0502020204030204" pitchFamily="34" charset="0"/>
                <a:ea typeface="Helvetica Light"/>
                <a:cs typeface="Helvetica Light"/>
              </a:rPr>
              <a:t>inappropriate_FIN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59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           </a:t>
            </a:r>
            <a:r>
              <a:rPr lang="en-US" sz="5900" dirty="0">
                <a:latin typeface="Calibri" panose="020F0502020204030204" pitchFamily="34" charset="0"/>
                <a:ea typeface="Helvetica Light"/>
                <a:cs typeface="Helvetica Light"/>
              </a:rPr>
              <a:t>12   2a04:4e42:400::367  443 </a:t>
            </a:r>
            <a:r>
              <a:rPr lang="en-US" sz="5900" dirty="0" err="1">
                <a:latin typeface="Calibri" panose="020F0502020204030204" pitchFamily="34" charset="0"/>
                <a:ea typeface="Helvetica Light"/>
                <a:cs typeface="Helvetica Light"/>
              </a:rPr>
              <a:t>inappropriate_FIN</a:t>
            </a:r>
            <a:endParaRPr lang="en-US" sz="59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1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310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inappropriate_FIN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445" y="1194485"/>
            <a:ext cx="8915400" cy="4835611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</a:rPr>
              <a:t>Reason: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Because of Router filtering one side of traffic, Bro would see the Fin sent by the server as inappropriate, as it couldn’t see the other side of traffic (was a consequence of ‘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possible_split_routing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’).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</a:rPr>
              <a:t>Remediation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: Router ACLs now filtering both sides of the connection to reduce noisy flows.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  <a:sym typeface="Wingdings" panose="05000000000000000000" pitchFamily="2" charset="2"/>
            </a:endParaRPr>
          </a:p>
          <a:p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Result: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Not seeing the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inappropriate_FIN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anymore for that server, just couple of those alerts every now and then for other IPs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204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7319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ea typeface="Helvetica Light"/>
                <a:cs typeface="Helvetica Light"/>
              </a:rPr>
              <a:t>fragment_with_DF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156" y="1354086"/>
            <a:ext cx="9416321" cy="4728909"/>
          </a:xfrm>
        </p:spPr>
        <p:txBody>
          <a:bodyPr>
            <a:normAutofit lnSpcReduction="10000"/>
          </a:bodyPr>
          <a:lstStyle/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Defined: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In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src/Frag.cc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Cause: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When a fragmented packet is encountered with DF flag set (Don’t Fragment).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b="1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Seen in the </a:t>
            </a:r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traffic: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Top most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Src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hosts recorded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in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weird.log, the top most IPs belong to the DNS servers!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marL="400050" lvl="1" indent="0">
              <a:buNone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336,240  128.x.x.x </a:t>
            </a:r>
            <a:r>
              <a:rPr lang="en-US" sz="2800" dirty="0" err="1">
                <a:latin typeface="Calibri" panose="020F0502020204030204" pitchFamily="34" charset="0"/>
                <a:ea typeface="Helvetica Light"/>
                <a:cs typeface="Helvetica Light"/>
              </a:rPr>
              <a:t>fragment_with_DF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335,411  128.y.y.y </a:t>
            </a:r>
            <a:r>
              <a:rPr lang="en-US" sz="2800" dirty="0" err="1">
                <a:latin typeface="Calibri" panose="020F0502020204030204" pitchFamily="34" charset="0"/>
                <a:ea typeface="Helvetica Light"/>
                <a:cs typeface="Helvetica Light"/>
              </a:rPr>
              <a:t>fragment_with_DF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    172 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130.114.200.6 </a:t>
            </a:r>
            <a:r>
              <a:rPr lang="en-US" sz="2800" dirty="0" err="1">
                <a:latin typeface="Calibri" panose="020F0502020204030204" pitchFamily="34" charset="0"/>
                <a:ea typeface="Helvetica Light"/>
                <a:cs typeface="Helvetica Light"/>
              </a:rPr>
              <a:t>fragment_with_DF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6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263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ea typeface="Helvetica Light"/>
                <a:cs typeface="Helvetica Light"/>
              </a:rPr>
              <a:t>fragment_with_DF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134" y="1044451"/>
            <a:ext cx="8915400" cy="5416378"/>
          </a:xfrm>
        </p:spPr>
        <p:txBody>
          <a:bodyPr>
            <a:normAutofit lnSpcReduction="10000"/>
          </a:bodyPr>
          <a:lstStyle/>
          <a:p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</a:rPr>
              <a:t>Reason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: </a:t>
            </a:r>
            <a:endParaRPr lang="en-US" sz="2800" dirty="0" smtClean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Because of EDNS0 (Extensible DNS v0)!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DNS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approach to a reasonable compromise.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i.e.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the management of the packet MTU is passed into the application layer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Neue"/>
              </a:rPr>
              <a:t>The application will conventionally operate with a maximum UDP payload size (which is 4096 in BIND 9+ by default) 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It was happening because of the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lower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MTU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(1500) of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the local interface of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DNS servers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. But as the servers support EDNS0 and DNSSEC, the responses are bound to be greater than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local interface MTU.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7399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31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ea typeface="Helvetica Light"/>
                <a:cs typeface="Helvetica Light"/>
              </a:rPr>
              <a:t>fragment_with_DF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451" y="1127362"/>
            <a:ext cx="8260883" cy="5193957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</a:rPr>
              <a:t>Remediation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Neue"/>
              </a:rPr>
              <a:t>could try to increase the MTU of the local  interfaces of  DNS servers to be 4096 bytes, so that the fragmentation didn't happen on the local interface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Neue"/>
              </a:rPr>
              <a:t>.</a:t>
            </a: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ea typeface="Helvetica Light"/>
              <a:cs typeface="Helvetica Light"/>
              <a:sym typeface="Helvetica Neue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Neue"/>
              </a:rPr>
              <a:t>could try to tweak maximum UDP payload size in the BIND settings, which is by default 4096, to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Neue"/>
              </a:rPr>
              <a:t>1472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Neue"/>
              </a:rPr>
              <a:t>bytes to match the MTU of the local interface to avoid fragmentation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Neue"/>
              </a:rPr>
              <a:t>.  (We chose this one)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4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27" y="13267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libri" panose="020F0502020204030204" pitchFamily="34" charset="0"/>
              </a:rPr>
              <a:t>About Me</a:t>
            </a:r>
            <a:endParaRPr 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87" y="973483"/>
            <a:ext cx="9087854" cy="5023093"/>
          </a:xfrm>
        </p:spPr>
        <p:txBody>
          <a:bodyPr>
            <a:normAutofit lnSpcReduction="10000"/>
          </a:bodyPr>
          <a:lstStyle/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A </a:t>
            </a: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big </a:t>
            </a: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fan of BRO IDS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Have been working with Bro for past </a:t>
            </a: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three </a:t>
            </a: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years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Joined UD’s Network and Systems Services (IT-NSS Team) in 2015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Passionate about Cyber-Security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Also a part-time </a:t>
            </a:r>
            <a:r>
              <a:rPr lang="en-US" sz="3200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Ph.D</a:t>
            </a: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9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48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ea typeface="Helvetica Light"/>
                <a:cs typeface="Helvetica Light"/>
              </a:rPr>
              <a:t>fragment_with_DF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546" y="976487"/>
            <a:ext cx="9842676" cy="5881513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i="1" dirty="0">
                <a:latin typeface="Calibri" panose="020F0502020204030204" pitchFamily="34" charset="0"/>
                <a:ea typeface="Helvetica Light"/>
                <a:cs typeface="Helvetica Light"/>
              </a:rPr>
              <a:t>Remediation</a:t>
            </a:r>
            <a:r>
              <a:rPr lang="en-US" sz="3300" b="1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 continued…</a:t>
            </a:r>
          </a:p>
          <a:p>
            <a:pPr marL="400050" lvl="1" indent="0">
              <a:buNone/>
            </a:pPr>
            <a:r>
              <a:rPr lang="en-US" sz="3300" dirty="0">
                <a:latin typeface="Calibri" panose="020F0502020204030204" pitchFamily="34" charset="0"/>
                <a:ea typeface="Helvetica Light"/>
                <a:cs typeface="Helvetica Light"/>
              </a:rPr>
              <a:t>BIND 9 configuration </a:t>
            </a:r>
            <a:r>
              <a:rPr lang="en-US" sz="3300" dirty="0" smtClean="0">
                <a:latin typeface="Calibri" panose="020F0502020204030204" pitchFamily="34" charset="0"/>
                <a:ea typeface="Helvetica Light"/>
                <a:cs typeface="Helvetica Light"/>
              </a:rPr>
              <a:t>attribute:</a:t>
            </a:r>
            <a:endParaRPr lang="en-US" sz="33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en-US" sz="2800" b="1" dirty="0" smtClean="0">
                <a:latin typeface="Calibri" panose="020F0502020204030204" pitchFamily="34" charset="0"/>
                <a:ea typeface="Helvetica Light"/>
                <a:cs typeface="Helvetica Light"/>
              </a:rPr>
              <a:t>“max</a:t>
            </a:r>
            <a:r>
              <a:rPr lang="en-US" sz="2800" b="1" dirty="0">
                <a:latin typeface="Calibri" panose="020F0502020204030204" pitchFamily="34" charset="0"/>
                <a:ea typeface="Helvetica Light"/>
                <a:cs typeface="Helvetica Light"/>
              </a:rPr>
              <a:t>-</a:t>
            </a:r>
            <a:r>
              <a:rPr lang="en-US" sz="2800" b="1" dirty="0" err="1">
                <a:latin typeface="Calibri" panose="020F0502020204030204" pitchFamily="34" charset="0"/>
                <a:ea typeface="Helvetica Light"/>
                <a:cs typeface="Helvetica Light"/>
              </a:rPr>
              <a:t>udp</a:t>
            </a:r>
            <a:r>
              <a:rPr lang="en-US" sz="2800" b="1" dirty="0">
                <a:latin typeface="Calibri" panose="020F0502020204030204" pitchFamily="34" charset="0"/>
                <a:ea typeface="Helvetica Light"/>
                <a:cs typeface="Helvetica Light"/>
              </a:rPr>
              <a:t>-</a:t>
            </a:r>
            <a:r>
              <a:rPr lang="en-US" sz="2800" b="1" dirty="0" smtClean="0">
                <a:latin typeface="Calibri" panose="020F0502020204030204" pitchFamily="34" charset="0"/>
                <a:ea typeface="Helvetica Light"/>
                <a:cs typeface="Helvetica Light"/>
              </a:rPr>
              <a:t>size”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</a:t>
            </a:r>
          </a:p>
          <a:p>
            <a:pPr marL="800100" lvl="2" indent="0">
              <a:buNone/>
            </a:pPr>
            <a:r>
              <a:rPr lang="en-US" sz="2600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Sets </a:t>
            </a:r>
            <a:r>
              <a:rPr lang="en-US" sz="2600" i="1" dirty="0">
                <a:latin typeface="Calibri" panose="020F0502020204030204" pitchFamily="34" charset="0"/>
                <a:ea typeface="Helvetica Light"/>
                <a:cs typeface="Helvetica Light"/>
              </a:rPr>
              <a:t>the maximum EDNS UDP message size named will send in bytes. Valid values are 512 to </a:t>
            </a:r>
            <a:r>
              <a:rPr lang="en-US" sz="2600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4096. </a:t>
            </a:r>
            <a:r>
              <a:rPr lang="en-US" sz="2600" i="1" dirty="0">
                <a:latin typeface="Calibri" panose="020F0502020204030204" pitchFamily="34" charset="0"/>
                <a:ea typeface="Helvetica Light"/>
                <a:cs typeface="Helvetica Light"/>
              </a:rPr>
              <a:t>The default value is 4096</a:t>
            </a:r>
            <a:r>
              <a:rPr lang="en-US" sz="2600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.</a:t>
            </a:r>
            <a:endParaRPr lang="en-US" sz="2600" i="1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800100" lvl="2" indent="0">
              <a:buNone/>
            </a:pPr>
            <a:r>
              <a:rPr lang="en-US" sz="2600" i="1" dirty="0">
                <a:latin typeface="Calibri" panose="020F0502020204030204" pitchFamily="34" charset="0"/>
                <a:ea typeface="Helvetica Light"/>
                <a:cs typeface="Helvetica Light"/>
              </a:rPr>
              <a:t>This value applies to responses sent by a </a:t>
            </a:r>
            <a:r>
              <a:rPr lang="en-US" sz="2600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server.</a:t>
            </a:r>
            <a:endParaRPr lang="en-US" sz="2600" i="1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800100" lvl="2" indent="0">
              <a:buNone/>
            </a:pPr>
            <a:r>
              <a:rPr lang="en-US" sz="2600" i="1" dirty="0">
                <a:latin typeface="Calibri" panose="020F0502020204030204" pitchFamily="34" charset="0"/>
                <a:ea typeface="Helvetica Light"/>
                <a:cs typeface="Helvetica Light"/>
              </a:rPr>
              <a:t>The usual reason for setting max-</a:t>
            </a:r>
            <a:r>
              <a:rPr lang="en-US" sz="2600" i="1" dirty="0" err="1">
                <a:latin typeface="Calibri" panose="020F0502020204030204" pitchFamily="34" charset="0"/>
                <a:ea typeface="Helvetica Light"/>
                <a:cs typeface="Helvetica Light"/>
              </a:rPr>
              <a:t>udp</a:t>
            </a:r>
            <a:r>
              <a:rPr lang="en-US" sz="2600" i="1" dirty="0">
                <a:latin typeface="Calibri" panose="020F0502020204030204" pitchFamily="34" charset="0"/>
                <a:ea typeface="Helvetica Light"/>
                <a:cs typeface="Helvetica Light"/>
              </a:rPr>
              <a:t>-size to a non-default value is to get UDP answers to pass through broken firewalls that block fragmented packets and/or block UDP packets that are greater than 512 bytes</a:t>
            </a:r>
            <a:r>
              <a:rPr lang="en-US" sz="2600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.</a:t>
            </a:r>
          </a:p>
          <a:p>
            <a:pPr marL="800100" lvl="2" indent="0">
              <a:buNone/>
            </a:pPr>
            <a:r>
              <a:rPr lang="en-US" sz="2600" i="1" dirty="0">
                <a:latin typeface="Calibri" panose="020F0502020204030204" pitchFamily="34" charset="0"/>
                <a:ea typeface="Helvetica Light"/>
                <a:cs typeface="Helvetica Light"/>
              </a:rPr>
              <a:t>Setting this to a low value will encourage additional TCP traffic to the</a:t>
            </a:r>
            <a:r>
              <a:rPr lang="en-US" sz="2800" i="1" dirty="0"/>
              <a:t> </a:t>
            </a:r>
            <a:r>
              <a:rPr lang="en-US" sz="2600" i="1" dirty="0" err="1">
                <a:latin typeface="Calibri" panose="020F0502020204030204" pitchFamily="34" charset="0"/>
                <a:ea typeface="Helvetica Light"/>
                <a:cs typeface="Helvetica Light"/>
              </a:rPr>
              <a:t>nameserver</a:t>
            </a:r>
            <a:r>
              <a:rPr lang="en-US" sz="2600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.</a:t>
            </a:r>
          </a:p>
          <a:p>
            <a:pPr marL="457200" indent="-457200"/>
            <a:r>
              <a:rPr lang="en-US" sz="3300" b="1" i="1" dirty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Result: </a:t>
            </a:r>
            <a:r>
              <a:rPr lang="en-US" sz="3300" dirty="0">
                <a:latin typeface="Calibri" panose="020F0502020204030204" pitchFamily="34" charset="0"/>
                <a:ea typeface="Helvetica Light"/>
                <a:cs typeface="Helvetica Light"/>
              </a:rPr>
              <a:t>No more "</a:t>
            </a:r>
            <a:r>
              <a:rPr lang="en-US" sz="3300" dirty="0" err="1">
                <a:latin typeface="Calibri" panose="020F0502020204030204" pitchFamily="34" charset="0"/>
                <a:ea typeface="Helvetica Light"/>
                <a:cs typeface="Helvetica Light"/>
              </a:rPr>
              <a:t>fragment_with_DF</a:t>
            </a:r>
            <a:r>
              <a:rPr lang="en-US" sz="3300" dirty="0">
                <a:latin typeface="Calibri" panose="020F0502020204030204" pitchFamily="34" charset="0"/>
                <a:ea typeface="Helvetica Light"/>
                <a:cs typeface="Helvetica Light"/>
              </a:rPr>
              <a:t>" notices in the logs for the DNS servers! </a:t>
            </a:r>
            <a:r>
              <a:rPr lang="en-US" sz="3300" dirty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and the alert counts was reduced dramatically from ~700K to couple of 100s for a day, </a:t>
            </a:r>
            <a:r>
              <a:rPr lang="en-US" sz="3300" dirty="0" err="1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woohoo</a:t>
            </a:r>
            <a:r>
              <a:rPr lang="en-US" sz="3300" dirty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!!</a:t>
            </a:r>
            <a:endParaRPr lang="en-US" sz="33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800100" lvl="2" indent="0">
              <a:buNone/>
            </a:pPr>
            <a:r>
              <a:rPr lang="en-US" sz="2600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 </a:t>
            </a:r>
            <a:endParaRPr lang="en-US" sz="2600" i="1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0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5" y="107477"/>
            <a:ext cx="8911687" cy="1280890"/>
          </a:xfrm>
        </p:spPr>
        <p:txBody>
          <a:bodyPr/>
          <a:lstStyle/>
          <a:p>
            <a:pPr lvl="2" algn="ctr" defTabSz="457200" rtl="0">
              <a:spcBef>
                <a:spcPct val="0"/>
              </a:spcBef>
            </a:pP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Few other weirds ..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/>
            </a:r>
            <a:b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575" y="1165263"/>
            <a:ext cx="8725865" cy="5569169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Following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Weirds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signify potentially bad traffic </a:t>
            </a:r>
          </a:p>
          <a:p>
            <a:pPr lvl="1"/>
            <a:r>
              <a:rPr lang="en-US" sz="2800" i="1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bad_ICMP_checksum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 (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src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/analyzer/protocol/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icmp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/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ICMP.cc)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lvl="1"/>
            <a:r>
              <a:rPr lang="en-US" sz="2800" i="1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TCP_Christmas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 (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src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/analyzer/protocol/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tcp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/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TCP.cc)</a:t>
            </a:r>
          </a:p>
          <a:p>
            <a:pPr marL="342900" lvl="1" indent="-342900"/>
            <a:r>
              <a:rPr lang="en-US" sz="2800" b="1" i="1" dirty="0" smtClean="0">
                <a:latin typeface="Calibri" panose="020F0502020204030204" pitchFamily="34" charset="0"/>
                <a:ea typeface="Helvetica Light"/>
                <a:cs typeface="Helvetica Light"/>
              </a:rPr>
              <a:t>Reason</a:t>
            </a:r>
            <a:r>
              <a:rPr lang="en-US" sz="2600" dirty="0" smtClean="0">
                <a:latin typeface="Calibri" panose="020F0502020204030204" pitchFamily="34" charset="0"/>
                <a:ea typeface="Helvetica Light"/>
                <a:cs typeface="Helvetica Light"/>
              </a:rPr>
              <a:t>: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bad_ICMP_checksum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/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TCP_Christmas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Weird notices were seen to be triggered by the scanner IPs, sweeping the range of IPs on the network.</a:t>
            </a:r>
          </a:p>
          <a:p>
            <a:r>
              <a:rPr lang="en-US" sz="2800" b="1" i="1" dirty="0">
                <a:latin typeface="Calibri" panose="020F0502020204030204" pitchFamily="34" charset="0"/>
                <a:ea typeface="Helvetica Light"/>
                <a:cs typeface="Helvetica Light"/>
              </a:rPr>
              <a:t>Remediation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: </a:t>
            </a:r>
            <a:r>
              <a:rPr lang="en-US" sz="2600" dirty="0">
                <a:latin typeface="Calibri" panose="020F0502020204030204" pitchFamily="34" charset="0"/>
                <a:ea typeface="Helvetica Light"/>
                <a:cs typeface="Helvetica Light"/>
              </a:rPr>
              <a:t> </a:t>
            </a:r>
            <a:r>
              <a:rPr lang="en-US" sz="2600" dirty="0" smtClean="0">
                <a:latin typeface="Calibri" panose="020F0502020204030204" pitchFamily="34" charset="0"/>
                <a:ea typeface="Helvetica Light"/>
                <a:cs typeface="Helvetica Light"/>
              </a:rPr>
              <a:t>Blocked the </a:t>
            </a:r>
            <a:r>
              <a:rPr lang="en-US" sz="26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src</a:t>
            </a:r>
            <a:r>
              <a:rPr lang="en-US" sz="2600" dirty="0" smtClean="0">
                <a:latin typeface="Calibri" panose="020F0502020204030204" pitchFamily="34" charset="0"/>
                <a:ea typeface="Helvetica Light"/>
                <a:cs typeface="Helvetica Light"/>
              </a:rPr>
              <a:t> IPs at the border. For </a:t>
            </a:r>
            <a:r>
              <a:rPr lang="en-US" sz="26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bad_ICMP_checksum</a:t>
            </a:r>
            <a:r>
              <a:rPr lang="en-US" sz="2600" dirty="0" smtClean="0">
                <a:latin typeface="Calibri" panose="020F0502020204030204" pitchFamily="34" charset="0"/>
                <a:ea typeface="Helvetica Light"/>
                <a:cs typeface="Helvetica Light"/>
              </a:rPr>
              <a:t>, we have a threshold of more than 10 bad checksum requests per host.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57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448" y="13592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libri" panose="020F0502020204030204" pitchFamily="34" charset="0"/>
              </a:rPr>
              <a:t>Summary of </a:t>
            </a:r>
            <a:r>
              <a:rPr lang="en-US" sz="4400" dirty="0" err="1" smtClean="0">
                <a:latin typeface="Calibri" panose="020F0502020204030204" pitchFamily="34" charset="0"/>
              </a:rPr>
              <a:t>Weirds</a:t>
            </a:r>
            <a:endParaRPr lang="en-US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499866"/>
              </p:ext>
            </p:extLst>
          </p:nvPr>
        </p:nvGraphicFramePr>
        <p:xfrm>
          <a:off x="1571540" y="1340825"/>
          <a:ext cx="9869102" cy="3950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4551"/>
                <a:gridCol w="4934551"/>
              </a:tblGrid>
              <a:tr h="5058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Weird Type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Improvement in Network</a:t>
                      </a:r>
                    </a:p>
                  </a:txBody>
                  <a:tcPr/>
                </a:tc>
              </a:tr>
              <a:tr h="5058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kern="1200" dirty="0" err="1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DNS_RR_unknown_type</a:t>
                      </a:r>
                      <a:endParaRPr lang="en-US" sz="2400" kern="12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kern="1200" dirty="0" smtClean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Implemented DNSSEC RR parsing</a:t>
                      </a:r>
                      <a:endParaRPr lang="en-US" sz="2400" kern="12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505817">
                <a:tc>
                  <a:txBody>
                    <a:bodyPr/>
                    <a:lstStyle/>
                    <a:p>
                      <a:pPr marL="0" lvl="2" indent="0" algn="l" defTabSz="457200" rtl="0" eaLnBrk="1" latinLnBrk="0" hangingPunct="1">
                        <a:buNone/>
                      </a:pPr>
                      <a:r>
                        <a:rPr lang="en-US" sz="2400" kern="1200" dirty="0" err="1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possible_split_routing</a:t>
                      </a:r>
                      <a:endParaRPr lang="en-US" sz="2400" kern="1200" dirty="0" smtClean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kern="1200" dirty="0" smtClean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Fixed Router ACL filter </a:t>
                      </a:r>
                      <a:endParaRPr lang="en-US" sz="2400" kern="12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511286">
                <a:tc>
                  <a:txBody>
                    <a:bodyPr/>
                    <a:lstStyle/>
                    <a:p>
                      <a:pPr marL="0" lvl="2" indent="0" algn="l" defTabSz="457200" rtl="0" eaLnBrk="1" latinLnBrk="0" hangingPunct="1">
                        <a:buNone/>
                      </a:pPr>
                      <a:r>
                        <a:rPr lang="en-US" sz="2400" kern="1200" dirty="0" err="1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inappropriate_FIN</a:t>
                      </a:r>
                      <a:endParaRPr lang="en-US" sz="2400" kern="1200" dirty="0" smtClean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Fixed Router ACL filter </a:t>
                      </a:r>
                    </a:p>
                  </a:txBody>
                  <a:tcPr/>
                </a:tc>
              </a:tr>
              <a:tr h="505817">
                <a:tc>
                  <a:txBody>
                    <a:bodyPr/>
                    <a:lstStyle/>
                    <a:p>
                      <a:pPr marL="0" lvl="2" indent="0" algn="l" defTabSz="457200" rtl="0" eaLnBrk="1" latinLnBrk="0" hangingPunct="1">
                        <a:buNone/>
                      </a:pPr>
                      <a:r>
                        <a:rPr lang="en-US" sz="2400" kern="1200" dirty="0" err="1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fragment_with_DF</a:t>
                      </a:r>
                      <a:r>
                        <a:rPr lang="en-US" sz="2400" kern="1200" dirty="0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kern="1200" dirty="0" smtClean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Fixed the BIND configuration</a:t>
                      </a:r>
                      <a:endParaRPr lang="en-US" sz="2400" kern="12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505817">
                <a:tc>
                  <a:txBody>
                    <a:bodyPr/>
                    <a:lstStyle/>
                    <a:p>
                      <a:pPr marL="0" lvl="2" indent="0" algn="l" defTabSz="457200" rtl="0" eaLnBrk="1" latinLnBrk="0" hangingPunct="1">
                        <a:buNone/>
                      </a:pPr>
                      <a:r>
                        <a:rPr lang="en-US" sz="2400" kern="1200" dirty="0" err="1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bad_ICMP_checksum</a:t>
                      </a:r>
                      <a:r>
                        <a:rPr lang="en-US" sz="2400" kern="1200" dirty="0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/</a:t>
                      </a:r>
                      <a:r>
                        <a:rPr lang="en-US" sz="2400" kern="1200" dirty="0" err="1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TCP_Christmas</a:t>
                      </a:r>
                      <a:endParaRPr lang="en-US" sz="2400" kern="1200" dirty="0" smtClean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kern="1200" dirty="0" smtClean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Blocked the Bad IPs</a:t>
                      </a:r>
                      <a:endParaRPr lang="en-US" sz="2400" kern="12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9104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kern="1200" dirty="0" err="1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DNS_unmatched_msg</a:t>
                      </a:r>
                      <a:r>
                        <a:rPr lang="en-US" sz="2400" kern="1200" dirty="0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/reply (~11M/day)</a:t>
                      </a:r>
                      <a:endParaRPr lang="en-US" sz="2400" kern="12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ea typeface="Helvetica Light"/>
                          <a:cs typeface="Helvetica Light"/>
                        </a:rPr>
                        <a:t>Not logging , doesn’t provide much insights</a:t>
                      </a:r>
                      <a:endParaRPr lang="en-US" sz="2400" kern="12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Helvetica Light"/>
                        <a:cs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87448" y="5575272"/>
            <a:ext cx="9804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Calibri" panose="020F0502020204030204" pitchFamily="34" charset="0"/>
                <a:ea typeface="Helvetica Light"/>
                <a:cs typeface="Helvetica Light"/>
              </a:rPr>
              <a:t>*By above improvements we got rid of ~18M/day </a:t>
            </a:r>
            <a:r>
              <a:rPr lang="en-US" sz="2400" dirty="0">
                <a:latin typeface="Calibri" panose="020F0502020204030204" pitchFamily="34" charset="0"/>
                <a:ea typeface="Helvetica Light"/>
                <a:cs typeface="Helvetica Light"/>
              </a:rPr>
              <a:t>W</a:t>
            </a:r>
            <a:r>
              <a:rPr lang="en-US" sz="2400" dirty="0" smtClean="0">
                <a:latin typeface="Calibri" panose="020F0502020204030204" pitchFamily="34" charset="0"/>
                <a:ea typeface="Helvetica Light"/>
                <a:cs typeface="Helvetica Light"/>
              </a:rPr>
              <a:t>eird notices overall from weird.log file (85%) </a:t>
            </a:r>
            <a:r>
              <a:rPr lang="en-US" sz="2400" dirty="0" smtClean="0">
                <a:latin typeface="Calibri" panose="020F0502020204030204" pitchFamily="34" charset="0"/>
                <a:ea typeface="Helvetica Light"/>
                <a:cs typeface="Helvetica Light"/>
                <a:sym typeface="Wingdings" panose="05000000000000000000" pitchFamily="2" charset="2"/>
              </a:rPr>
              <a:t></a:t>
            </a:r>
            <a:endParaRPr lang="en-US" sz="2400" dirty="0">
              <a:latin typeface="Calibri" panose="020F0502020204030204" pitchFamily="34" charset="0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094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Helvetica Light"/>
                <a:cs typeface="Helvetica Light"/>
              </a:rPr>
              <a:t>University’s Profile </a:t>
            </a:r>
            <a:r>
              <a:rPr lang="en-US" dirty="0" smtClean="0">
                <a:latin typeface="Calibri" panose="020F0502020204030204" pitchFamily="34" charset="0"/>
                <a:ea typeface="Helvetica Light"/>
                <a:cs typeface="Helvetica Light"/>
              </a:rPr>
              <a:t>#Before</a:t>
            </a:r>
            <a:endParaRPr lang="en-US" dirty="0">
              <a:latin typeface="Calibri" panose="020F0502020204030204" pitchFamily="34" charset="0"/>
              <a:ea typeface="Helvetica Light"/>
              <a:cs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5" y="640445"/>
            <a:ext cx="8191375" cy="588366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01874"/>
              </p:ext>
            </p:extLst>
          </p:nvPr>
        </p:nvGraphicFramePr>
        <p:xfrm>
          <a:off x="8583987" y="723328"/>
          <a:ext cx="3491472" cy="4207262"/>
        </p:xfrm>
        <a:graphic>
          <a:graphicData uri="http://schemas.openxmlformats.org/drawingml/2006/table">
            <a:tbl>
              <a:tblPr/>
              <a:tblGrid>
                <a:gridCol w="730342"/>
                <a:gridCol w="251012"/>
                <a:gridCol w="2510118"/>
              </a:tblGrid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Weird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2,603,914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DNS_RR_unknown_type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753,398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fragment_with_DF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164,344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bad_TCP_checksum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DNS_RR_length_mismatch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DNS_truncated_RR_rdlength_lt_len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premature_connection_reuse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connection_originator_SYN_ack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data_after_reset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empty_http_request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truncated_header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Teredo_bubble_with_payload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HTTP_content_range_unknown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smtp_unmatched_end_of_data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bad_IP_checksum_in_tunnel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bad_TCP_header_len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fragment_size_inconsistency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6741" y="1210237"/>
            <a:ext cx="7211165" cy="259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" y="4849906"/>
            <a:ext cx="7211165" cy="430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58257" y="5276605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Total plotted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notices:</a:t>
            </a:r>
            <a:r>
              <a:rPr lang="en-US" dirty="0" smtClean="0"/>
              <a:t> 3,847,532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4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012" y="0"/>
            <a:ext cx="8902666" cy="79785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Helvetica Light"/>
                <a:cs typeface="Helvetica Light"/>
              </a:rPr>
              <a:t>University’s Profile </a:t>
            </a:r>
            <a:r>
              <a:rPr lang="en-US" dirty="0" smtClean="0">
                <a:latin typeface="Calibri" panose="020F0502020204030204" pitchFamily="34" charset="0"/>
                <a:ea typeface="Helvetica Light"/>
                <a:cs typeface="Helvetica Light"/>
              </a:rPr>
              <a:t>#After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5" y="690282"/>
            <a:ext cx="8348281" cy="5862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51225"/>
              </p:ext>
            </p:extLst>
          </p:nvPr>
        </p:nvGraphicFramePr>
        <p:xfrm>
          <a:off x="8903728" y="690280"/>
          <a:ext cx="3162767" cy="4392715"/>
        </p:xfrm>
        <a:graphic>
          <a:graphicData uri="http://schemas.openxmlformats.org/drawingml/2006/table">
            <a:tbl>
              <a:tblPr/>
              <a:tblGrid>
                <a:gridCol w="544108"/>
                <a:gridCol w="309074"/>
                <a:gridCol w="2309585"/>
              </a:tblGrid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Weird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unknown_SIP_method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inflate_failed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141,307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data_after_reset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bad_TCP_checksum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SYN_seq_jump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DNS_Conn_count_too_large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above_hole_data_without_any_acks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DNS_RR_length_mismatch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DNS_truncated_RR_rdlength_lt_len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data_before_established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52,388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SYN_with_data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unexpected_multiple_HTTP_reqs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UDP_datagram_length_mismatch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ssh_unknown_kex_algorithm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unknown_protocol_7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TCP_christmas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3388" y="4930587"/>
            <a:ext cx="7198659" cy="421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3388" y="1748118"/>
            <a:ext cx="7198659" cy="21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47904" y="535192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Total plotted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notices: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752,977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57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520" y="31584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Acknowledgements</a:t>
            </a:r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47807" y="1688756"/>
            <a:ext cx="8915400" cy="3777622"/>
          </a:xfrm>
        </p:spPr>
        <p:txBody>
          <a:bodyPr/>
          <a:lstStyle/>
          <a:p>
            <a:r>
              <a:rPr lang="en-US" sz="3200" i="1" dirty="0" smtClean="0">
                <a:latin typeface="Calibri" panose="020F0502020204030204" pitchFamily="34" charset="0"/>
              </a:rPr>
              <a:t>Thanks to the Awesome Bro Team for the support, and providing answers/solutions to all the Bro related questions. [@bro.org mail list]</a:t>
            </a:r>
          </a:p>
          <a:p>
            <a:pPr marL="0" indent="0">
              <a:buNone/>
            </a:pPr>
            <a:endParaRPr lang="en-US" sz="3200" i="1" dirty="0" smtClean="0">
              <a:latin typeface="Calibri" panose="020F0502020204030204" pitchFamily="34" charset="0"/>
            </a:endParaRPr>
          </a:p>
          <a:p>
            <a:r>
              <a:rPr lang="en-US" sz="3200" i="1" dirty="0" smtClean="0">
                <a:latin typeface="Calibri" panose="020F0502020204030204" pitchFamily="34" charset="0"/>
              </a:rPr>
              <a:t>Thanks for the opportunity to be a presenter at BROCON18 !!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37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2" y="2997451"/>
            <a:ext cx="10515600" cy="159543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Questions???</a:t>
            </a:r>
            <a:endParaRPr lang="en-US" sz="4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6978316" y="1263317"/>
            <a:ext cx="2430379" cy="1577724"/>
          </a:xfrm>
          <a:prstGeom prst="cloudCallou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6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839163" y="0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54990">
              <a:lnSpc>
                <a:spcPct val="100000"/>
              </a:lnSpc>
              <a:defRPr sz="7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4400" dirty="0">
                <a:latin typeface="Calibri" panose="020F0502020204030204" pitchFamily="34" charset="0"/>
              </a:rPr>
              <a:t>Roadmap of today’s talk</a:t>
            </a:r>
          </a:p>
        </p:txBody>
      </p:sp>
      <p:sp>
        <p:nvSpPr>
          <p:cNvPr id="57" name="Shape 57"/>
          <p:cNvSpPr>
            <a:spLocks noGrp="1"/>
          </p:cNvSpPr>
          <p:nvPr>
            <p:ph idx="1"/>
          </p:nvPr>
        </p:nvSpPr>
        <p:spPr>
          <a:xfrm>
            <a:off x="2119656" y="972065"/>
            <a:ext cx="8915400" cy="377762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What is </a:t>
            </a: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Weird in Bro</a:t>
            </a:r>
            <a:r>
              <a:rPr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?</a:t>
            </a: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Motivation </a:t>
            </a: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Types of Weirds in Bro</a:t>
            </a:r>
            <a:r>
              <a:rPr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?</a:t>
            </a: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Where to find Weirds</a:t>
            </a:r>
            <a:r>
              <a:rPr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?</a:t>
            </a: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Deep dive into top most triggered Weirds</a:t>
            </a: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Summary</a:t>
            </a: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University’s Weird Profile</a:t>
            </a: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372" y="105127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What is Weird in Bro?</a:t>
            </a:r>
            <a: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/>
            </a:r>
            <a:b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543" y="1521941"/>
            <a:ext cx="9331346" cy="445872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</a:rPr>
              <a:t>Google-land -  “suggesting something supernatural; uncanny</a:t>
            </a: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</a:rPr>
              <a:t>.”</a:t>
            </a:r>
          </a:p>
          <a:p>
            <a:endParaRPr lang="en-US" sz="3200" dirty="0" smtClean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</a:rPr>
              <a:t>Bro-land </a:t>
            </a: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</a:rPr>
              <a:t>– “unusual or exceptional activity that can indicate malformed connections, traffic that doesn’t conform to a particular protocol, malfunctioning or misconfigured hardware, or even an attacker attempting to avoid/confuse a sensor</a:t>
            </a:r>
            <a:r>
              <a:rPr lang="en-US" sz="3200" dirty="0" smtClean="0"/>
              <a:t>.</a:t>
            </a:r>
            <a:r>
              <a:rPr lang="en-US" sz="3200" dirty="0">
                <a:latin typeface="Calibri" panose="020F0502020204030204" pitchFamily="34" charset="0"/>
                <a:ea typeface="Helvetica Light"/>
                <a:cs typeface="Helvetica Ligh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78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1072978" y="211036"/>
            <a:ext cx="10515600" cy="85424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lnSpc>
                <a:spcPct val="100000"/>
              </a:lnSpc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4400" dirty="0">
                <a:latin typeface="Calibri" panose="020F0502020204030204" pitchFamily="34" charset="0"/>
              </a:rPr>
              <a:t>Motivation….</a:t>
            </a: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>
          <a:xfrm>
            <a:off x="1673825" y="1162506"/>
            <a:ext cx="9313906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14095">
              <a:spcBef>
                <a:spcPts val="3600"/>
              </a:spcBef>
              <a:buSzPct val="75000"/>
              <a:defRPr sz="1800"/>
            </a:pP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Curiosity to know why so many (&gt;200) types of different Weirds getting triggered for the network traffic, whether they are serious events to be looked at, malformed packets or malformed application??</a:t>
            </a:r>
          </a:p>
          <a:p>
            <a:pPr defTabSz="514095">
              <a:spcBef>
                <a:spcPts val="3600"/>
              </a:spcBef>
              <a:buSzPct val="75000"/>
              <a:defRPr sz="1800"/>
            </a:pP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Analyzing the Weird logs might reveal information about some activity that is hard to notice in the day to day life of network/security engineer.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369" y="214887"/>
            <a:ext cx="8911687" cy="1280890"/>
          </a:xfrm>
        </p:spPr>
        <p:txBody>
          <a:bodyPr/>
          <a:lstStyle/>
          <a:p>
            <a:pPr algn="ctr"/>
            <a:r>
              <a:rPr lang="en-US" sz="4400" dirty="0" smtClean="0">
                <a:latin typeface="Calibri" panose="020F0502020204030204" pitchFamily="34" charset="0"/>
                <a:ea typeface="Helvetica Light"/>
                <a:cs typeface="Helvetica Light"/>
              </a:rPr>
              <a:t>UD’s</a:t>
            </a:r>
            <a:r>
              <a:rPr lang="en-US" dirty="0" smtClean="0"/>
              <a:t> </a:t>
            </a:r>
            <a:r>
              <a:rPr lang="en-US" sz="44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Traffic Profile</a:t>
            </a:r>
            <a:endParaRPr lang="en-US" sz="44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878" y="1413933"/>
            <a:ext cx="8770233" cy="40329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10 </a:t>
            </a:r>
            <a:r>
              <a:rPr lang="en-US" sz="2800" dirty="0" err="1" smtClean="0">
                <a:latin typeface="Calibri"/>
                <a:cs typeface="Calibri"/>
              </a:rPr>
              <a:t>Gbps</a:t>
            </a:r>
            <a:r>
              <a:rPr lang="en-US" sz="2800" dirty="0" smtClean="0">
                <a:latin typeface="Calibri"/>
                <a:cs typeface="Calibri"/>
              </a:rPr>
              <a:t> network links</a:t>
            </a:r>
          </a:p>
          <a:p>
            <a:r>
              <a:rPr lang="en-US" sz="2800" dirty="0" smtClean="0">
                <a:latin typeface="Calibri"/>
                <a:cs typeface="Calibri"/>
              </a:rPr>
              <a:t>Average ~5Gbps network traffic</a:t>
            </a:r>
          </a:p>
          <a:p>
            <a:r>
              <a:rPr lang="en-US" sz="2800" dirty="0" smtClean="0">
                <a:latin typeface="Calibri"/>
                <a:cs typeface="Calibri"/>
              </a:rPr>
              <a:t>Peak ~8Gbps</a:t>
            </a:r>
          </a:p>
          <a:p>
            <a:r>
              <a:rPr lang="en-US" sz="2800" dirty="0" smtClean="0">
                <a:latin typeface="Calibri"/>
                <a:cs typeface="Calibri"/>
              </a:rPr>
              <a:t>4 Bro sensors, each getting 25% of total traffic</a:t>
            </a:r>
          </a:p>
          <a:p>
            <a:r>
              <a:rPr lang="en-US" sz="2800" dirty="0" smtClean="0">
                <a:latin typeface="Calibri"/>
                <a:cs typeface="Calibri"/>
              </a:rPr>
              <a:t>Each sensor getting ~300,000pps</a:t>
            </a:r>
          </a:p>
          <a:p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Overall triggered Weird notices logged in </a:t>
            </a:r>
            <a:r>
              <a:rPr lang="en-US" sz="2800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weird.log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were ~21M/day</a:t>
            </a: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43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27" y="197"/>
            <a:ext cx="8911687" cy="119840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Types of </a:t>
            </a:r>
            <a:r>
              <a:rPr lang="en-US" sz="4400" dirty="0" smtClean="0">
                <a:latin typeface="Calibri" panose="020F0502020204030204" pitchFamily="34" charset="0"/>
              </a:rPr>
              <a:t>Weird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endParaRPr lang="en-US" sz="2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882510" y="990907"/>
            <a:ext cx="9385976" cy="1209083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There are </a:t>
            </a:r>
            <a:r>
              <a:rPr lang="en-US" sz="2800" u="sng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MANY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types of W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eird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defined in Bro,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at least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more than 200 seen triggered on network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traffic. Most common ones are: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882510" y="2199991"/>
            <a:ext cx="4577707" cy="4262838"/>
          </a:xfrm>
        </p:spPr>
        <p:txBody>
          <a:bodyPr>
            <a:normAutofit lnSpcReduction="10000"/>
          </a:bodyPr>
          <a:lstStyle/>
          <a:p>
            <a:r>
              <a:rPr lang="en-US" sz="2200" dirty="0" err="1">
                <a:latin typeface="Calibri" panose="020F0502020204030204" pitchFamily="34" charset="0"/>
              </a:rPr>
              <a:t>DNS_RR_unknown_type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Dns_unmatched_msg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Dns_unmatched_reply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fragment_with_DF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bad_ICMP_checksum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DNS_Conn_count_too_large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possible_split_routing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inappropriate_FIN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TCP_Christmas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data_after_reset</a:t>
            </a:r>
            <a:endParaRPr lang="en-US" sz="22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932070" y="2199991"/>
            <a:ext cx="5099271" cy="4262837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alibri" panose="020F0502020204030204" pitchFamily="34" charset="0"/>
              </a:rPr>
              <a:t>truncated_header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data_before_established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SYN_seq_jump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SYN_with_data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 smtClean="0">
                <a:latin typeface="Calibri" panose="020F0502020204030204" pitchFamily="34" charset="0"/>
              </a:rPr>
              <a:t>TCP_ack_underflow_or_misorder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DNS_truncated_RR_rdlength_lt_len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line_terminated_with_single_CR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>
                <a:latin typeface="Calibri" panose="020F0502020204030204" pitchFamily="34" charset="0"/>
              </a:rPr>
              <a:t>DNS_RR_length_mismatch</a:t>
            </a:r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 err="1" smtClean="0">
                <a:latin typeface="Calibri" panose="020F0502020204030204" pitchFamily="34" charset="0"/>
              </a:rPr>
              <a:t>connection_originator_SYN_ack</a:t>
            </a:r>
            <a:endParaRPr lang="en-US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3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94" y="11121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Where to find Weirds?</a:t>
            </a:r>
            <a: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/>
            </a:r>
            <a:b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491" y="1274369"/>
            <a:ext cx="9269091" cy="4434453"/>
          </a:xfrm>
        </p:spPr>
        <p:txBody>
          <a:bodyPr>
            <a:normAutofit lnSpcReduction="10000"/>
          </a:bodyPr>
          <a:lstStyle/>
          <a:p>
            <a:r>
              <a:rPr lang="en-US" sz="2800" u="sng" dirty="0">
                <a:solidFill>
                  <a:schemeClr val="accent4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Definition</a:t>
            </a:r>
            <a:r>
              <a:rPr lang="en-US" sz="2800" dirty="0">
                <a:solidFill>
                  <a:schemeClr val="accent4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: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Weird notices are mainly defined in following locations: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In source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code of BRO IDS (in .cc files)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In script land, in base/ policy/ folders (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in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various .bro scripts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)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endParaRPr lang="en-US" sz="2800" dirty="0"/>
          </a:p>
          <a:p>
            <a:r>
              <a:rPr lang="en-US" sz="2800" u="sng" dirty="0">
                <a:solidFill>
                  <a:schemeClr val="accent4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Logging: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The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Weird notices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</a:rPr>
              <a:t>are logged into a separate log file called “weird.log” in Bro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. The logging of different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Weirds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can be controlled by base/frameworks/notice/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weird.bro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159477" y="121448"/>
            <a:ext cx="10515600" cy="112938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lnSpc>
                <a:spcPct val="100000"/>
              </a:lnSpc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lang="en-US" sz="4400" dirty="0" smtClean="0">
                <a:latin typeface="Calibri" panose="020F0502020204030204" pitchFamily="34" charset="0"/>
              </a:rPr>
              <a:t>Analysis of top most triggered Weirds</a:t>
            </a: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77" name="Shape 77"/>
          <p:cNvSpPr>
            <a:spLocks noGrp="1"/>
          </p:cNvSpPr>
          <p:nvPr>
            <p:ph idx="1"/>
          </p:nvPr>
        </p:nvSpPr>
        <p:spPr>
          <a:xfrm>
            <a:off x="1571071" y="1250829"/>
            <a:ext cx="9624151" cy="538474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In University network following were the top most triggered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Weirds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in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weird.log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over 24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hrs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period: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$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zcat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 weird.*.log.gz </a:t>
            </a:r>
            <a:r>
              <a:rPr lang="en-US" sz="2800" dirty="0" smtClean="0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|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awk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 -F'\t' '{print $7}' | sort |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uniq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 -c | sort -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rn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Helvetica Light"/>
                <a:cs typeface="Helvetica Light"/>
              </a:rPr>
              <a:t>  </a:t>
            </a:r>
          </a:p>
          <a:p>
            <a:pPr marL="800100" lvl="2" indent="0">
              <a:buNone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2,603,914 </a:t>
            </a:r>
            <a:r>
              <a:rPr lang="en-US" sz="2800" dirty="0" err="1">
                <a:latin typeface="Calibri" panose="020F0502020204030204" pitchFamily="34" charset="0"/>
                <a:ea typeface="Helvetica Light"/>
                <a:cs typeface="Helvetica Light"/>
              </a:rPr>
              <a:t>DNS_RR_unknown_type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800100" lvl="2" indent="0">
              <a:buNone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2,160,812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possible_split_routing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800100" lvl="2" indent="0">
              <a:buNone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2,092,811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inappropriate_FIN</a:t>
            </a:r>
            <a:endParaRPr lang="en-US" sz="2800" dirty="0" smtClean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800100" lvl="2" indent="0">
              <a:buNone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753,398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</a:rPr>
              <a:t>fragment_with_DF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800100" lvl="2" indent="0">
              <a:buNone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</a:rPr>
              <a:t>   18,343 </a:t>
            </a:r>
            <a:r>
              <a:rPr lang="en-US" sz="2800" dirty="0" err="1">
                <a:latin typeface="Calibri" panose="020F0502020204030204" pitchFamily="34" charset="0"/>
                <a:ea typeface="Helvetica Light"/>
                <a:cs typeface="Helvetica Light"/>
              </a:rPr>
              <a:t>bad_ICMP_checksum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  <a:p>
            <a:pPr marL="800100" lvl="2" indent="0">
              <a:buNone/>
            </a:pPr>
            <a:endParaRPr lang="en-US" sz="2800" dirty="0">
              <a:latin typeface="Calibri" panose="020F0502020204030204" pitchFamily="34" charset="0"/>
              <a:ea typeface="Helvetica Light"/>
              <a:cs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rgbClr val="FFFF00">
            <a:alpha val="30196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13183</TotalTime>
  <Words>1522</Words>
  <Application>Microsoft Macintosh PowerPoint</Application>
  <PresentationFormat>Custom</PresentationFormat>
  <Paragraphs>291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Wisp</vt:lpstr>
      <vt:lpstr>Is Weird really weird? </vt:lpstr>
      <vt:lpstr>About Me</vt:lpstr>
      <vt:lpstr>Roadmap of today’s talk</vt:lpstr>
      <vt:lpstr>What is Weird in Bro? </vt:lpstr>
      <vt:lpstr>Motivation….</vt:lpstr>
      <vt:lpstr>UD’s Traffic Profile</vt:lpstr>
      <vt:lpstr>Types of Weird </vt:lpstr>
      <vt:lpstr>Where to find Weirds? </vt:lpstr>
      <vt:lpstr>Analysis of top most triggered Weirds</vt:lpstr>
      <vt:lpstr>DNS_RR_unknown_type</vt:lpstr>
      <vt:lpstr>DNS_RR_unknown_type</vt:lpstr>
      <vt:lpstr>DNS_RR_unknown_type</vt:lpstr>
      <vt:lpstr>possible_split_routing</vt:lpstr>
      <vt:lpstr>possible_split_routing</vt:lpstr>
      <vt:lpstr>inappropriate_FIN</vt:lpstr>
      <vt:lpstr>inappropriate_FIN</vt:lpstr>
      <vt:lpstr>fragment_with_DF</vt:lpstr>
      <vt:lpstr>fragment_with_DF</vt:lpstr>
      <vt:lpstr>fragment_with_DF</vt:lpstr>
      <vt:lpstr>fragment_with_DF</vt:lpstr>
      <vt:lpstr>Few other weirds .. </vt:lpstr>
      <vt:lpstr>Summary of Weirds</vt:lpstr>
      <vt:lpstr>University’s Profile #Before</vt:lpstr>
      <vt:lpstr>University’s Profile #After</vt:lpstr>
      <vt:lpstr>Acknowledgements </vt:lpstr>
      <vt:lpstr>Questions???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UEPtSS Unconstrained End-Point Security System</dc:title>
  <dc:creator>fatema</dc:creator>
  <cp:lastModifiedBy>Fatema Bannat Wala</cp:lastModifiedBy>
  <cp:revision>188</cp:revision>
  <dcterms:modified xsi:type="dcterms:W3CDTF">2018-10-15T19:51:50Z</dcterms:modified>
</cp:coreProperties>
</file>