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4"/>
  </p:notesMasterIdLst>
  <p:handoutMasterIdLst>
    <p:handoutMasterId r:id="rId65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4" d="100"/>
          <a:sy n="84" d="100"/>
        </p:scale>
        <p:origin x="-7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7/26/2016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9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0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1.doc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2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3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4.doc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5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6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17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18.docx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1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4.docx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5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6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27.docx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28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29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0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1.docx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32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33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34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35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36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37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38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39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0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41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42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43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44.docx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45.doc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46.docx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5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606144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4" imgW="7301323" imgH="2484455" progId="Word.Document.12">
                  <p:embed/>
                </p:oleObj>
              </mc:Choice>
              <mc:Fallback>
                <p:oleObj name="Document" r:id="rId4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add a new web form to a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752683"/>
              </p:ext>
            </p:extLst>
          </p:nvPr>
        </p:nvGraphicFramePr>
        <p:xfrm>
          <a:off x="914400" y="1169938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4" imgW="7301323" imgH="1649462" progId="Word.Document.12">
                  <p:embed/>
                </p:oleObj>
              </mc:Choice>
              <mc:Fallback>
                <p:oleObj name="Document" r:id="rId4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69938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7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add an existing web form to a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643421"/>
              </p:ext>
            </p:extLst>
          </p:nvPr>
        </p:nvGraphicFramePr>
        <p:xfrm>
          <a:off x="914400" y="11430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Document" r:id="rId4" imgW="7301323" imgH="1357449" progId="Word.Document.12">
                  <p:embed/>
                </p:oleObj>
              </mc:Choice>
              <mc:Fallback>
                <p:oleObj name="Document" r:id="rId4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4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Visual Studio with the Designer in Source view and three other windows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599"/>
            <a:ext cx="7086600" cy="4340453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5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Future Value project </a:t>
            </a:r>
            <a:br>
              <a:rPr lang="en-US" dirty="0"/>
            </a:br>
            <a:r>
              <a:rPr lang="en-US" dirty="0"/>
              <a:t>as a new folder is being added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371600"/>
            <a:ext cx="63881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Visual Studio Start Page </a:t>
            </a:r>
            <a:br>
              <a:rPr lang="en-US" dirty="0"/>
            </a:br>
            <a:r>
              <a:rPr lang="en-US" dirty="0"/>
              <a:t>and the Open Project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22400"/>
            <a:ext cx="7086600" cy="405332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0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use the Open Project dialog box </a:t>
            </a:r>
            <a:br>
              <a:rPr lang="en-US" dirty="0"/>
            </a:br>
            <a:r>
              <a:rPr lang="en-US" dirty="0"/>
              <a:t>to open a web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669822"/>
              </p:ext>
            </p:extLst>
          </p:nvPr>
        </p:nvGraphicFramePr>
        <p:xfrm>
          <a:off x="914400" y="1371600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Document" r:id="rId4" imgW="7301323" imgH="1941836" progId="Word.Document.12">
                  <p:embed/>
                </p:oleObj>
              </mc:Choice>
              <mc:Fallback>
                <p:oleObj name="Document" r:id="rId4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89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Other ways to open a web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06075"/>
              </p:ext>
            </p:extLst>
          </p:nvPr>
        </p:nvGraphicFramePr>
        <p:xfrm>
          <a:off x="914400" y="1144022"/>
          <a:ext cx="7301323" cy="2284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4" imgW="7301323" imgH="2284978" progId="Word.Document.12">
                  <p:embed/>
                </p:oleObj>
              </mc:Choice>
              <mc:Fallback>
                <p:oleObj name="Document" r:id="rId4" imgW="7301323" imgH="22849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4022"/>
                        <a:ext cx="7301323" cy="2284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7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work with the Start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22910"/>
              </p:ext>
            </p:extLst>
          </p:nvPr>
        </p:nvGraphicFramePr>
        <p:xfrm>
          <a:off x="914400" y="1177014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Document" r:id="rId4" imgW="7301323" imgH="2328186" progId="Word.Document.12">
                  <p:embed/>
                </p:oleObj>
              </mc:Choice>
              <mc:Fallback>
                <p:oleObj name="Document" r:id="rId4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77014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4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Future Value form in Split view </a:t>
            </a:r>
            <a:br>
              <a:rPr lang="en-US" dirty="0"/>
            </a:br>
            <a:r>
              <a:rPr lang="en-US" dirty="0"/>
              <a:t>after an </a:t>
            </a:r>
            <a:r>
              <a:rPr lang="en-US" dirty="0" err="1"/>
              <a:t>img</a:t>
            </a:r>
            <a:r>
              <a:rPr lang="en-US" dirty="0"/>
              <a:t> element has been added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042785" cy="383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9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Future Value form with a table </a:t>
            </a:r>
            <a:br>
              <a:rPr lang="en-US" dirty="0"/>
            </a:br>
            <a:r>
              <a:rPr lang="en-US" dirty="0"/>
              <a:t>that has been inserted into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599"/>
            <a:ext cx="7086600" cy="4464933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8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001704"/>
              </p:ext>
            </p:extLst>
          </p:nvPr>
        </p:nvGraphicFramePr>
        <p:xfrm>
          <a:off x="914400" y="990600"/>
          <a:ext cx="7300912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4" imgW="7313400" imgH="5254638" progId="Word.Document.12">
                  <p:embed/>
                </p:oleObj>
              </mc:Choice>
              <mc:Fallback>
                <p:oleObj name="Document" r:id="rId4" imgW="7313400" imgH="52546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0912" cy="525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add a table to a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83960"/>
              </p:ext>
            </p:extLst>
          </p:nvPr>
        </p:nvGraphicFramePr>
        <p:xfrm>
          <a:off x="914400" y="11430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Document" r:id="rId4" imgW="7301323" imgH="1357449" progId="Word.Document.12">
                  <p:embed/>
                </p:oleObj>
              </mc:Choice>
              <mc:Fallback>
                <p:oleObj name="Document" r:id="rId4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2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format a table after it has been added </a:t>
            </a:r>
            <a:br>
              <a:rPr lang="en-US" dirty="0"/>
            </a:br>
            <a:r>
              <a:rPr lang="en-US" dirty="0"/>
              <a:t>to a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261181"/>
              </p:ext>
            </p:extLst>
          </p:nvPr>
        </p:nvGraphicFramePr>
        <p:xfrm>
          <a:off x="914400" y="1381766"/>
          <a:ext cx="7301323" cy="280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Document" r:id="rId4" imgW="7301323" imgH="2809234" progId="Word.Document.12">
                  <p:embed/>
                </p:oleObj>
              </mc:Choice>
              <mc:Fallback>
                <p:oleObj name="Document" r:id="rId4" imgW="7301323" imgH="28092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81766"/>
                        <a:ext cx="7301323" cy="2809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0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add text to a table and format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092970"/>
              </p:ext>
            </p:extLst>
          </p:nvPr>
        </p:nvGraphicFramePr>
        <p:xfrm>
          <a:off x="914400" y="1143000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Document" r:id="rId4" imgW="7301323" imgH="1065435" progId="Word.Document.12">
                  <p:embed/>
                </p:oleObj>
              </mc:Choice>
              <mc:Fallback>
                <p:oleObj name="Document" r:id="rId4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7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Future Value form after six server controls have been added to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086600" cy="4231572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4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543800" cy="800219"/>
          </a:xfrm>
        </p:spPr>
        <p:txBody>
          <a:bodyPr/>
          <a:lstStyle/>
          <a:p>
            <a:r>
              <a:rPr lang="en-US" dirty="0"/>
              <a:t>How to add a web server control to a web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42674"/>
              </p:ext>
            </p:extLst>
          </p:nvPr>
        </p:nvGraphicFramePr>
        <p:xfrm>
          <a:off x="914400" y="1143000"/>
          <a:ext cx="7301323" cy="291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Document" r:id="rId4" imgW="7301323" imgH="2912573" progId="Word.Document.12">
                  <p:embed/>
                </p:oleObj>
              </mc:Choice>
              <mc:Fallback>
                <p:oleObj name="Document" r:id="rId4" imgW="7301323" imgH="29125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912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15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set the properties for a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772108"/>
              </p:ext>
            </p:extLst>
          </p:nvPr>
        </p:nvGraphicFramePr>
        <p:xfrm>
          <a:off x="914400" y="1143000"/>
          <a:ext cx="7301323" cy="4270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Document" r:id="rId4" imgW="7301323" imgH="4270022" progId="Word.Document.12">
                  <p:embed/>
                </p:oleObj>
              </mc:Choice>
              <mc:Fallback>
                <p:oleObj name="Document" r:id="rId4" imgW="7301323" imgH="42700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270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3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web server control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88956"/>
              </p:ext>
            </p:extLst>
          </p:nvPr>
        </p:nvGraphicFramePr>
        <p:xfrm>
          <a:off x="914400" y="1143000"/>
          <a:ext cx="7300912" cy="438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Document" r:id="rId4" imgW="7301323" imgH="4387043" progId="Word.Document.12">
                  <p:embed/>
                </p:oleObj>
              </mc:Choice>
              <mc:Fallback>
                <p:oleObj name="Document" r:id="rId4" imgW="7301323" imgH="4387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38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8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Common properties of drop-down list </a:t>
            </a:r>
            <a:br>
              <a:rPr lang="en-US" dirty="0"/>
            </a:br>
            <a:r>
              <a:rPr lang="en-US" dirty="0"/>
              <a:t>and list box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472865"/>
              </p:ext>
            </p:extLst>
          </p:nvPr>
        </p:nvGraphicFramePr>
        <p:xfrm>
          <a:off x="914400" y="1420813"/>
          <a:ext cx="730091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Document" r:id="rId4" imgW="7301323" imgH="1475190" progId="Word.Document.12">
                  <p:embed/>
                </p:oleObj>
              </mc:Choice>
              <mc:Fallback>
                <p:oleObj name="Document" r:id="rId4" imgW="7301323" imgH="14751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20813"/>
                        <a:ext cx="7300912" cy="147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validation controls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Future Value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65250"/>
            <a:ext cx="7152608" cy="427355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add a validator to a web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943629"/>
              </p:ext>
            </p:extLst>
          </p:nvPr>
        </p:nvGraphicFramePr>
        <p:xfrm>
          <a:off x="914400" y="11430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Document" r:id="rId4" imgW="7301323" imgH="2036173" progId="Word.Document.12">
                  <p:embed/>
                </p:oleObj>
              </mc:Choice>
              <mc:Fallback>
                <p:oleObj name="Document" r:id="rId4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844209"/>
              </p:ext>
            </p:extLst>
          </p:nvPr>
        </p:nvGraphicFramePr>
        <p:xfrm>
          <a:off x="914400" y="1219200"/>
          <a:ext cx="7300912" cy="479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4" imgW="7301323" imgH="4801479" progId="Word.Document.12">
                  <p:embed/>
                </p:oleObj>
              </mc:Choice>
              <mc:Fallback>
                <p:oleObj name="Document" r:id="rId4" imgW="7301323" imgH="48014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479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6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How to set the properties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 validation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407636"/>
              </p:ext>
            </p:extLst>
          </p:nvPr>
        </p:nvGraphicFramePr>
        <p:xfrm>
          <a:off x="914400" y="1371600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4" imgW="7301323" imgH="1065435" progId="Word.Document.12">
                  <p:embed/>
                </p:oleObj>
              </mc:Choice>
              <mc:Fallback>
                <p:oleObj name="Document" r:id="rId4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validation control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53293"/>
              </p:ext>
            </p:extLst>
          </p:nvPr>
        </p:nvGraphicFramePr>
        <p:xfrm>
          <a:off x="914400" y="1066800"/>
          <a:ext cx="7300912" cy="274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Document" r:id="rId4" imgW="7301323" imgH="2745143" progId="Word.Document.12">
                  <p:embed/>
                </p:oleObj>
              </mc:Choice>
              <mc:Fallback>
                <p:oleObj name="Document" r:id="rId4" imgW="7301323" imgH="27451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74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8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for a </a:t>
            </a:r>
            <a:r>
              <a:rPr lang="en-US" dirty="0" err="1"/>
              <a:t>RequiredFieldValidator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461773"/>
              </p:ext>
            </p:extLst>
          </p:nvPr>
        </p:nvGraphicFramePr>
        <p:xfrm>
          <a:off x="914400" y="1209587"/>
          <a:ext cx="7301323" cy="13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Document" r:id="rId4" imgW="7301323" imgH="1381213" progId="Word.Document.12">
                  <p:embed/>
                </p:oleObj>
              </mc:Choice>
              <mc:Fallback>
                <p:oleObj name="Document" r:id="rId4" imgW="7301323" imgH="13812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09587"/>
                        <a:ext cx="7301323" cy="13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7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</a:t>
            </a:r>
            <a:r>
              <a:rPr lang="en-US" dirty="0" err="1"/>
              <a:t>RangeValidator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903059"/>
              </p:ext>
            </p:extLst>
          </p:nvPr>
        </p:nvGraphicFramePr>
        <p:xfrm>
          <a:off x="914400" y="1207745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Document" r:id="rId4" imgW="7301323" imgH="1611655" progId="Word.Document.12">
                  <p:embed/>
                </p:oleObj>
              </mc:Choice>
              <mc:Fallback>
                <p:oleObj name="Document" r:id="rId4" imgW="7301323" imgH="161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07745"/>
                        <a:ext cx="7301323" cy="16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7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Two values for the </a:t>
            </a:r>
            <a:r>
              <a:rPr lang="en-US" dirty="0" err="1"/>
              <a:t>UnobtrusiveValidationMode</a:t>
            </a:r>
            <a:r>
              <a:rPr lang="en-US" dirty="0"/>
              <a:t> setting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89216"/>
              </p:ext>
            </p:extLst>
          </p:nvPr>
        </p:nvGraphicFramePr>
        <p:xfrm>
          <a:off x="914400" y="1447800"/>
          <a:ext cx="73009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Document" r:id="rId4" imgW="7301323" imgH="746417" progId="Word.Document.12">
                  <p:embed/>
                </p:oleObj>
              </mc:Choice>
              <mc:Fallback>
                <p:oleObj name="Document" r:id="rId4" imgW="7301323" imgH="7464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5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NuGet</a:t>
            </a:r>
            <a:r>
              <a:rPr lang="en-US" dirty="0"/>
              <a:t> Package Manager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170560" cy="2514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15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install the </a:t>
            </a:r>
            <a:r>
              <a:rPr lang="en-US" dirty="0" err="1"/>
              <a:t>NuGet</a:t>
            </a:r>
            <a:r>
              <a:rPr lang="en-US" dirty="0"/>
              <a:t> package </a:t>
            </a:r>
            <a:br>
              <a:rPr lang="en-US" dirty="0"/>
            </a:br>
            <a:r>
              <a:rPr lang="en-US" dirty="0"/>
              <a:t>for jQuery validation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921359"/>
              </p:ext>
            </p:extLst>
          </p:nvPr>
        </p:nvGraphicFramePr>
        <p:xfrm>
          <a:off x="914400" y="13716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Document" r:id="rId4" imgW="7301323" imgH="2036173" progId="Word.Document.12">
                  <p:embed/>
                </p:oleObj>
              </mc:Choice>
              <mc:Fallback>
                <p:oleObj name="Document" r:id="rId4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7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Load event handler that turns off </a:t>
            </a:r>
            <a:br>
              <a:rPr lang="en-US" dirty="0"/>
            </a:br>
            <a:r>
              <a:rPr lang="en-US" dirty="0"/>
              <a:t>unobtrusive validation for a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523421"/>
              </p:ext>
            </p:extLst>
          </p:nvPr>
        </p:nvGraphicFramePr>
        <p:xfrm>
          <a:off x="914400" y="1441151"/>
          <a:ext cx="7301323" cy="9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Document" r:id="rId4" imgW="7301323" imgH="921049" progId="Word.Document.12">
                  <p:embed/>
                </p:oleObj>
              </mc:Choice>
              <mc:Fallback>
                <p:oleObj name="Document" r:id="rId4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1151"/>
                        <a:ext cx="7301323" cy="92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0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Web.config</a:t>
            </a:r>
            <a:r>
              <a:rPr lang="en-US" dirty="0"/>
              <a:t> setting that turns off </a:t>
            </a:r>
            <a:br>
              <a:rPr lang="en-US" dirty="0"/>
            </a:br>
            <a:r>
              <a:rPr lang="en-US" dirty="0"/>
              <a:t>unobtrusive validation for an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999940"/>
              </p:ext>
            </p:extLst>
          </p:nvPr>
        </p:nvGraphicFramePr>
        <p:xfrm>
          <a:off x="914400" y="1447800"/>
          <a:ext cx="7301323" cy="9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Document" r:id="rId4" imgW="7301323" imgH="921049" progId="Word.Document.12">
                  <p:embed/>
                </p:oleObj>
              </mc:Choice>
              <mc:Fallback>
                <p:oleObj name="Document" r:id="rId4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92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6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design of the Future Value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248400" cy="4428378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New Project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553200" cy="4510626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Future Value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105257"/>
              </p:ext>
            </p:extLst>
          </p:nvPr>
        </p:nvGraphicFramePr>
        <p:xfrm>
          <a:off x="914400" y="12192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6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Future Value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235707"/>
              </p:ext>
            </p:extLst>
          </p:nvPr>
        </p:nvGraphicFramePr>
        <p:xfrm>
          <a:off x="914400" y="11430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4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5438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Future Value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151513"/>
              </p:ext>
            </p:extLst>
          </p:nvPr>
        </p:nvGraphicFramePr>
        <p:xfrm>
          <a:off x="914400" y="12192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6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Future Value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823467"/>
              </p:ext>
            </p:extLst>
          </p:nvPr>
        </p:nvGraphicFramePr>
        <p:xfrm>
          <a:off x="914400" y="1171575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71575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0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Editor for a web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12750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ways to start an event handler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48141"/>
              </p:ext>
            </p:extLst>
          </p:nvPr>
        </p:nvGraphicFramePr>
        <p:xfrm>
          <a:off x="914400" y="12192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4" imgW="7301323" imgH="1649462" progId="Word.Document.12">
                  <p:embed/>
                </p:oleObj>
              </mc:Choice>
              <mc:Fallback>
                <p:oleObj name="Document" r:id="rId4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8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insert a code snippet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609310"/>
              </p:ext>
            </p:extLst>
          </p:nvPr>
        </p:nvGraphicFramePr>
        <p:xfrm>
          <a:off x="914400" y="1219200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ocument" r:id="rId4" imgW="7301323" imgH="1065435" progId="Word.Document.12">
                  <p:embed/>
                </p:oleObj>
              </mc:Choice>
              <mc:Fallback>
                <p:oleObj name="Document" r:id="rId4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6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How to use the Quick Actions light bulb feature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519539"/>
              </p:ext>
            </p:extLst>
          </p:nvPr>
        </p:nvGraphicFramePr>
        <p:xfrm>
          <a:off x="914400" y="11430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Document" r:id="rId4" imgW="7301323" imgH="1357449" progId="Word.Document.12">
                  <p:embed/>
                </p:oleObj>
              </mc:Choice>
              <mc:Fallback>
                <p:oleObj name="Document" r:id="rId4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comment out a portion of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994423"/>
              </p:ext>
            </p:extLst>
          </p:nvPr>
        </p:nvGraphicFramePr>
        <p:xfrm>
          <a:off x="914400" y="1112378"/>
          <a:ext cx="7301323" cy="2088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cument" r:id="rId4" imgW="7301323" imgH="2088022" progId="Word.Document.12">
                  <p:embed/>
                </p:oleObj>
              </mc:Choice>
              <mc:Fallback>
                <p:oleObj name="Document" r:id="rId4" imgW="7301323" imgH="20880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2378"/>
                        <a:ext cx="7301323" cy="2088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9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ASP.NET page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142255"/>
              </p:ext>
            </p:extLst>
          </p:nvPr>
        </p:nvGraphicFramePr>
        <p:xfrm>
          <a:off x="914400" y="1143000"/>
          <a:ext cx="7301323" cy="1574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Document" r:id="rId4" imgW="7301323" imgH="1574568" progId="Word.Document.12">
                  <p:embed/>
                </p:oleObj>
              </mc:Choice>
              <mc:Fallback>
                <p:oleObj name="Document" r:id="rId4" imgW="7301323" imgH="15745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574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4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start a new web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667834"/>
              </p:ext>
            </p:extLst>
          </p:nvPr>
        </p:nvGraphicFramePr>
        <p:xfrm>
          <a:off x="914400" y="1196876"/>
          <a:ext cx="7301323" cy="329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Document" r:id="rId4" imgW="7301323" imgH="3298924" progId="Word.Document.12">
                  <p:embed/>
                </p:oleObj>
              </mc:Choice>
              <mc:Fallback>
                <p:oleObj name="Document" r:id="rId4" imgW="7301323" imgH="32989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96876"/>
                        <a:ext cx="7301323" cy="3298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9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ASP.NET control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976677"/>
              </p:ext>
            </p:extLst>
          </p:nvPr>
        </p:nvGraphicFramePr>
        <p:xfrm>
          <a:off x="914400" y="1192213"/>
          <a:ext cx="730091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Document" r:id="rId4" imgW="7301323" imgH="1475190" progId="Word.Document.12">
                  <p:embed/>
                </p:oleObj>
              </mc:Choice>
              <mc:Fallback>
                <p:oleObj name="Document" r:id="rId4" imgW="7301323" imgH="14751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92213"/>
                        <a:ext cx="7300912" cy="147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8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Code for the Click event of the </a:t>
            </a:r>
            <a:r>
              <a:rPr lang="en-US" dirty="0" err="1"/>
              <a:t>btnClear</a:t>
            </a:r>
            <a:r>
              <a:rPr lang="en-US" dirty="0"/>
              <a:t>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483005"/>
              </p:ext>
            </p:extLst>
          </p:nvPr>
        </p:nvGraphicFramePr>
        <p:xfrm>
          <a:off x="914400" y="1219200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Document" r:id="rId4" imgW="7301323" imgH="1611655" progId="Word.Document.12">
                  <p:embed/>
                </p:oleObj>
              </mc:Choice>
              <mc:Fallback>
                <p:oleObj name="Document" r:id="rId4" imgW="7301323" imgH="161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16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03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C# code for the Future Value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833680"/>
              </p:ext>
            </p:extLst>
          </p:nvPr>
        </p:nvGraphicFramePr>
        <p:xfrm>
          <a:off x="914400" y="11430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4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C# code for the Future Value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807034"/>
              </p:ext>
            </p:extLst>
          </p:nvPr>
        </p:nvGraphicFramePr>
        <p:xfrm>
          <a:off x="9144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7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C# code for the Future Value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434171"/>
              </p:ext>
            </p:extLst>
          </p:nvPr>
        </p:nvGraphicFramePr>
        <p:xfrm>
          <a:off x="9144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2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C# code for the Future Value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596218"/>
              </p:ext>
            </p:extLst>
          </p:nvPr>
        </p:nvGraphicFramePr>
        <p:xfrm>
          <a:off x="914400" y="120015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Document" r:id="rId4" imgW="7301323" imgH="1848218" progId="Word.Document.12">
                  <p:embed/>
                </p:oleObj>
              </mc:Choice>
              <mc:Fallback>
                <p:oleObj name="Document" r:id="rId4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0015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4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run an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620263"/>
              </p:ext>
            </p:extLst>
          </p:nvPr>
        </p:nvGraphicFramePr>
        <p:xfrm>
          <a:off x="914400" y="11430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Document" r:id="rId4" imgW="7301323" imgH="1357449" progId="Word.Document.12">
                  <p:embed/>
                </p:oleObj>
              </mc:Choice>
              <mc:Fallback>
                <p:oleObj name="Document" r:id="rId4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7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stop an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29695"/>
              </p:ext>
            </p:extLst>
          </p:nvPr>
        </p:nvGraphicFramePr>
        <p:xfrm>
          <a:off x="914400" y="1143000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Document" r:id="rId4" imgW="7301323" imgH="1941836" progId="Word.Document.12">
                  <p:embed/>
                </p:oleObj>
              </mc:Choice>
              <mc:Fallback>
                <p:oleObj name="Document" r:id="rId4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45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Visual Studio with the Error List window </a:t>
            </a:r>
            <a:br>
              <a:rPr lang="en-US" dirty="0"/>
            </a:br>
            <a:r>
              <a:rPr lang="en-US" dirty="0"/>
              <a:t>and browser list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149955" cy="3657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88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fix syntax errors and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468712"/>
              </p:ext>
            </p:extLst>
          </p:nvPr>
        </p:nvGraphicFramePr>
        <p:xfrm>
          <a:off x="914400" y="1143000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Document" r:id="rId4" imgW="7301323" imgH="1941836" progId="Word.Document.12">
                  <p:embed/>
                </p:oleObj>
              </mc:Choice>
              <mc:Fallback>
                <p:oleObj name="Document" r:id="rId4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9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New ASP.NET Project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55" y="1206500"/>
            <a:ext cx="6011545" cy="46609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7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Two ways to view the HTML for a page </a:t>
            </a:r>
            <a:br>
              <a:rPr lang="en-US" dirty="0"/>
            </a:br>
            <a:r>
              <a:rPr lang="en-US" dirty="0"/>
              <a:t>in a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517831"/>
              </p:ext>
            </p:extLst>
          </p:nvPr>
        </p:nvGraphicFramePr>
        <p:xfrm>
          <a:off x="914400" y="1371600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Document" r:id="rId4" imgW="7301323" imgH="1065435" progId="Word.Document.12">
                  <p:embed/>
                </p:oleObj>
              </mc:Choice>
              <mc:Fallback>
                <p:oleObj name="Document" r:id="rId4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6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Some of the HTML for the Future Value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75" y="1143000"/>
            <a:ext cx="63087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2-1	Build the Quotation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08" y="1219200"/>
            <a:ext cx="6098992" cy="3276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491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ASP.NET 4.5.2 / ASP.NET 4.6 templates </a:t>
            </a:r>
            <a:br>
              <a:rPr lang="en-US" dirty="0"/>
            </a:br>
            <a:r>
              <a:rPr lang="en-US" dirty="0"/>
              <a:t>you’ll use in this book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376475"/>
              </p:ext>
            </p:extLst>
          </p:nvPr>
        </p:nvGraphicFramePr>
        <p:xfrm>
          <a:off x="914400" y="1295400"/>
          <a:ext cx="7291387" cy="435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Document" r:id="rId4" imgW="7301323" imgH="4369400" progId="Word.Document.12">
                  <p:embed/>
                </p:oleObj>
              </mc:Choice>
              <mc:Fallback>
                <p:oleObj name="Document" r:id="rId4" imgW="7301323" imgH="436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291387" cy="435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9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Add New Item dialog box </a:t>
            </a:r>
            <a:br>
              <a:rPr lang="en-US" dirty="0"/>
            </a:br>
            <a:r>
              <a:rPr lang="en-US" dirty="0"/>
              <a:t>for adding a new web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086600" cy="379162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79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Two ways to open the Add New Item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182449"/>
              </p:ext>
            </p:extLst>
          </p:nvPr>
        </p:nvGraphicFramePr>
        <p:xfrm>
          <a:off x="914400" y="1157151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Document" r:id="rId4" imgW="7301323" imgH="1357449" progId="Word.Document.12">
                  <p:embed/>
                </p:oleObj>
              </mc:Choice>
              <mc:Fallback>
                <p:oleObj name="Document" r:id="rId4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57151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128</TotalTime>
  <Words>1752</Words>
  <Application>Microsoft Office PowerPoint</Application>
  <PresentationFormat>On-screen Show (4:3)</PresentationFormat>
  <Paragraphs>310</Paragraphs>
  <Slides>62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Master slides_with_titles_logo</vt:lpstr>
      <vt:lpstr>Document</vt:lpstr>
      <vt:lpstr>Chapter 2</vt:lpstr>
      <vt:lpstr>Objectives</vt:lpstr>
      <vt:lpstr>Objectives (cont.)</vt:lpstr>
      <vt:lpstr>The New Project dialog box</vt:lpstr>
      <vt:lpstr>How to start a new web application</vt:lpstr>
      <vt:lpstr>The New ASP.NET Project dialog box</vt:lpstr>
      <vt:lpstr>The ASP.NET 4.5.2 / ASP.NET 4.6 templates  you’ll use in this book</vt:lpstr>
      <vt:lpstr>The Add New Item dialog box  for adding a new web form</vt:lpstr>
      <vt:lpstr>Two ways to open the Add New Item dialog box</vt:lpstr>
      <vt:lpstr>How to add a new web form to a project</vt:lpstr>
      <vt:lpstr>How to add an existing web form to a project</vt:lpstr>
      <vt:lpstr>Visual Studio with the Designer in Source view and three other windows</vt:lpstr>
      <vt:lpstr>The Future Value project  as a new folder is being added</vt:lpstr>
      <vt:lpstr>The Visual Studio Start Page  and the Open Project dialog box</vt:lpstr>
      <vt:lpstr>How to use the Open Project dialog box  to open a web application</vt:lpstr>
      <vt:lpstr>Other ways to open a web application</vt:lpstr>
      <vt:lpstr>How to work with the Start Page</vt:lpstr>
      <vt:lpstr>The Future Value form in Split view  after an img element has been added</vt:lpstr>
      <vt:lpstr>The Future Value form with a table  that has been inserted into it</vt:lpstr>
      <vt:lpstr>How to add a table to a form</vt:lpstr>
      <vt:lpstr>How to format a table after it has been added  to a form</vt:lpstr>
      <vt:lpstr>How to add text to a table and format it</vt:lpstr>
      <vt:lpstr>The Future Value form after six server controls have been added to it</vt:lpstr>
      <vt:lpstr>How to add a web server control to a web form</vt:lpstr>
      <vt:lpstr>How to set the properties for a control</vt:lpstr>
      <vt:lpstr>Common web server control properties</vt:lpstr>
      <vt:lpstr>Common properties of drop-down list  and list box controls</vt:lpstr>
      <vt:lpstr>The validation controls  on the Future Value form</vt:lpstr>
      <vt:lpstr>How to add a validator to a web form</vt:lpstr>
      <vt:lpstr>How to set the properties  for a validation control</vt:lpstr>
      <vt:lpstr>Common validation control properties</vt:lpstr>
      <vt:lpstr>The aspx for a RequiredFieldValidator control</vt:lpstr>
      <vt:lpstr>The aspx code for a RangeValidator control</vt:lpstr>
      <vt:lpstr>Two values for the UnobtrusiveValidationMode setting</vt:lpstr>
      <vt:lpstr>The NuGet Package Manager page</vt:lpstr>
      <vt:lpstr>How to install the NuGet package  for jQuery validation</vt:lpstr>
      <vt:lpstr>A Load event handler that turns off  unobtrusive validation for a page</vt:lpstr>
      <vt:lpstr>A Web.config setting that turns off  unobtrusive validation for an application</vt:lpstr>
      <vt:lpstr>The design of the Future Value form</vt:lpstr>
      <vt:lpstr>The aspx code for the Future Value form</vt:lpstr>
      <vt:lpstr>The aspx code for the Future Value form (cont.)</vt:lpstr>
      <vt:lpstr>The aspx code for the Future Value form (cont.)</vt:lpstr>
      <vt:lpstr>The aspx code for the Future Value form (cont.)</vt:lpstr>
      <vt:lpstr>The Code Editor for a web form</vt:lpstr>
      <vt:lpstr>Two ways to start an event handler</vt:lpstr>
      <vt:lpstr>How to insert a code snippet</vt:lpstr>
      <vt:lpstr>How to use the Quick Actions light bulb feature</vt:lpstr>
      <vt:lpstr>How to comment out a portion of code</vt:lpstr>
      <vt:lpstr>Common ASP.NET page events</vt:lpstr>
      <vt:lpstr>Common ASP.NET control events</vt:lpstr>
      <vt:lpstr>Code for the Click event of the btnClear button</vt:lpstr>
      <vt:lpstr>The C# code for the Future Value form</vt:lpstr>
      <vt:lpstr>The C# code for the Future Value form (cont.)</vt:lpstr>
      <vt:lpstr>The C# code for the Future Value form (cont.)</vt:lpstr>
      <vt:lpstr>The C# code for the Future Value form (cont.)</vt:lpstr>
      <vt:lpstr>How to run an application</vt:lpstr>
      <vt:lpstr>How to stop an application</vt:lpstr>
      <vt:lpstr>Visual Studio with the Error List window  and browser list displayed</vt:lpstr>
      <vt:lpstr>How to fix syntax errors and exceptions</vt:lpstr>
      <vt:lpstr>Two ways to view the HTML for a page  in a browser</vt:lpstr>
      <vt:lpstr>Some of the HTML for the Future Value form</vt:lpstr>
      <vt:lpstr>Extra 2-1 Build the Quotation application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14</cp:revision>
  <cp:lastPrinted>2016-01-14T23:03:16Z</cp:lastPrinted>
  <dcterms:created xsi:type="dcterms:W3CDTF">2016-07-15T21:26:46Z</dcterms:created>
  <dcterms:modified xsi:type="dcterms:W3CDTF">2016-07-26T21:58:19Z</dcterms:modified>
</cp:coreProperties>
</file>