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6"/>
  </p:notesMasterIdLst>
  <p:handoutMasterIdLst>
    <p:handoutMasterId r:id="rId77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1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2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3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5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9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1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2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3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4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5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6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7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9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60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1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2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26327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RadioButton</a:t>
            </a:r>
            <a:r>
              <a:rPr lang="en-US" dirty="0"/>
              <a:t> controls styled to display inline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57715"/>
              </p:ext>
            </p:extLst>
          </p:nvPr>
        </p:nvGraphicFramePr>
        <p:xfrm>
          <a:off x="914400" y="1131887"/>
          <a:ext cx="7289800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4142199" progId="Word.Document.12">
                  <p:embed/>
                </p:oleObj>
              </mc:Choice>
              <mc:Fallback>
                <p:oleObj name="Document" r:id="rId4" imgW="7301323" imgH="4142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1887"/>
                        <a:ext cx="7289800" cy="412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CheckBoxList</a:t>
            </a:r>
            <a:r>
              <a:rPr lang="en-US" dirty="0"/>
              <a:t> control with default styling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83738"/>
              </p:ext>
            </p:extLst>
          </p:nvPr>
        </p:nvGraphicFramePr>
        <p:xfrm>
          <a:off x="914400" y="1143000"/>
          <a:ext cx="7301323" cy="342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3429268" progId="Word.Document.12">
                  <p:embed/>
                </p:oleObj>
              </mc:Choice>
              <mc:Fallback>
                <p:oleObj name="Document" r:id="rId4" imgW="7301323" imgH="34292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29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0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Common CSS classes for working with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31278"/>
              </p:ext>
            </p:extLst>
          </p:nvPr>
        </p:nvGraphicFramePr>
        <p:xfrm>
          <a:off x="914400" y="11430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 elements styled with various </a:t>
            </a:r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05114"/>
              </p:ext>
            </p:extLst>
          </p:nvPr>
        </p:nvGraphicFramePr>
        <p:xfrm>
          <a:off x="914400" y="1143000"/>
          <a:ext cx="7301323" cy="235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2355911" progId="Word.Document.12">
                  <p:embed/>
                </p:oleObj>
              </mc:Choice>
              <mc:Fallback>
                <p:oleObj name="Document" r:id="rId4" imgW="7301323" imgH="2355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5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CSS classes for working </a:t>
            </a:r>
            <a:br>
              <a:rPr lang="en-US" dirty="0"/>
            </a:br>
            <a:r>
              <a:rPr lang="en-US" dirty="0"/>
              <a:t>with ordered and unordered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45338"/>
              </p:ext>
            </p:extLst>
          </p:nvPr>
        </p:nvGraphicFramePr>
        <p:xfrm>
          <a:off x="914400" y="1311275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11275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unordered list element </a:t>
            </a:r>
            <a:br>
              <a:rPr lang="en-US" dirty="0"/>
            </a:br>
            <a:r>
              <a:rPr lang="en-US" dirty="0"/>
              <a:t>with default styling removed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77610"/>
              </p:ext>
            </p:extLst>
          </p:nvPr>
        </p:nvGraphicFramePr>
        <p:xfrm>
          <a:off x="914400" y="1295400"/>
          <a:ext cx="7301323" cy="251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4" imgW="7301323" imgH="2510020" progId="Word.Document.12">
                  <p:embed/>
                </p:oleObj>
              </mc:Choice>
              <mc:Fallback>
                <p:oleObj name="Document" r:id="rId4" imgW="7301323" imgH="2510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51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BulletedList</a:t>
            </a:r>
            <a:r>
              <a:rPr lang="en-US" dirty="0"/>
              <a:t> control styled to display inline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10706"/>
              </p:ext>
            </p:extLst>
          </p:nvPr>
        </p:nvGraphicFramePr>
        <p:xfrm>
          <a:off x="914400" y="1119187"/>
          <a:ext cx="728980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2779709" progId="Word.Document.12">
                  <p:embed/>
                </p:oleObj>
              </mc:Choice>
              <mc:Fallback>
                <p:oleObj name="Document" r:id="rId4" imgW="7301323" imgH="2779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289800" cy="276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0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CSS classes </a:t>
            </a:r>
            <a:br>
              <a:rPr lang="en-US" dirty="0"/>
            </a:br>
            <a:r>
              <a:rPr lang="en-US" dirty="0"/>
              <a:t>for working with HTML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77239"/>
              </p:ext>
            </p:extLst>
          </p:nvPr>
        </p:nvGraphicFramePr>
        <p:xfrm>
          <a:off x="914400" y="12954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3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table with default styling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8907"/>
              </p:ext>
            </p:extLst>
          </p:nvPr>
        </p:nvGraphicFramePr>
        <p:xfrm>
          <a:off x="914400" y="1071563"/>
          <a:ext cx="7291388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4941185" progId="Word.Document.12">
                  <p:embed/>
                </p:oleObj>
              </mc:Choice>
              <mc:Fallback>
                <p:oleObj name="Document" r:id="rId4" imgW="7301323" imgH="4941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491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6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condensed table with a border </a:t>
            </a:r>
            <a:br>
              <a:rPr lang="en-US" dirty="0"/>
            </a:br>
            <a:r>
              <a:rPr lang="en-US" dirty="0"/>
              <a:t>and alternating stripes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47805"/>
              </p:ext>
            </p:extLst>
          </p:nvPr>
        </p:nvGraphicFramePr>
        <p:xfrm>
          <a:off x="914400" y="1295400"/>
          <a:ext cx="7289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4" imgW="7301323" imgH="2983146" progId="Word.Document.12">
                  <p:embed/>
                </p:oleObj>
              </mc:Choice>
              <mc:Fallback>
                <p:oleObj name="Document" r:id="rId4" imgW="7301323" imgH="2983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898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12452"/>
              </p:ext>
            </p:extLst>
          </p:nvPr>
        </p:nvGraphicFramePr>
        <p:xfrm>
          <a:off x="914400" y="990600"/>
          <a:ext cx="7301323" cy="496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7301323" imgH="4966389" progId="Word.Document.12">
                  <p:embed/>
                </p:oleObj>
              </mc:Choice>
              <mc:Fallback>
                <p:oleObj name="Document" r:id="rId4" imgW="7301323" imgH="4966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496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9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26321"/>
              </p:ext>
            </p:extLst>
          </p:nvPr>
        </p:nvGraphicFramePr>
        <p:xfrm>
          <a:off x="914400" y="11430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3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examples of the text CSS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24431"/>
              </p:ext>
            </p:extLst>
          </p:nvPr>
        </p:nvGraphicFramePr>
        <p:xfrm>
          <a:off x="914400" y="1111250"/>
          <a:ext cx="72898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01323" imgH="4923542" progId="Word.Document.12">
                  <p:embed/>
                </p:oleObj>
              </mc:Choice>
              <mc:Fallback>
                <p:oleObj name="Document" r:id="rId4" imgW="7301323" imgH="4923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289800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5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four main contextual classes available </a:t>
            </a:r>
            <a:br>
              <a:rPr lang="en-US" dirty="0"/>
            </a:br>
            <a:r>
              <a:rPr lang="en-US" dirty="0"/>
              <a:t>to most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423336"/>
              </p:ext>
            </p:extLst>
          </p:nvPr>
        </p:nvGraphicFramePr>
        <p:xfrm>
          <a:off x="914400" y="1296988"/>
          <a:ext cx="724535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6988"/>
                        <a:ext cx="724535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3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more contextual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536327"/>
              </p:ext>
            </p:extLst>
          </p:nvPr>
        </p:nvGraphicFramePr>
        <p:xfrm>
          <a:off x="914400" y="1146175"/>
          <a:ext cx="7245350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2495977" progId="Word.Document.12">
                  <p:embed/>
                </p:oleObj>
              </mc:Choice>
              <mc:Fallback>
                <p:oleObj name="Document" r:id="rId4" imgW="7301323" imgH="2495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247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6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Buttons with contextual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701276"/>
              </p:ext>
            </p:extLst>
          </p:nvPr>
        </p:nvGraphicFramePr>
        <p:xfrm>
          <a:off x="914400" y="1066800"/>
          <a:ext cx="7289800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01323" imgH="4523148" progId="Word.Document.12">
                  <p:embed/>
                </p:oleObj>
              </mc:Choice>
              <mc:Fallback>
                <p:oleObj name="Document" r:id="rId4" imgW="7301323" imgH="45231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5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Text with contextual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02934"/>
              </p:ext>
            </p:extLst>
          </p:nvPr>
        </p:nvGraphicFramePr>
        <p:xfrm>
          <a:off x="914400" y="1090372"/>
          <a:ext cx="7301323" cy="233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4" imgW="7301323" imgH="2338628" progId="Word.Document.12">
                  <p:embed/>
                </p:oleObj>
              </mc:Choice>
              <mc:Fallback>
                <p:oleObj name="Document" r:id="rId4" imgW="7301323" imgH="2338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0372"/>
                        <a:ext cx="7301323" cy="2338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table cell with a contextual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82728"/>
              </p:ext>
            </p:extLst>
          </p:nvPr>
        </p:nvGraphicFramePr>
        <p:xfrm>
          <a:off x="914400" y="1066800"/>
          <a:ext cx="7301323" cy="220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301323" imgH="2205044" progId="Word.Document.12">
                  <p:embed/>
                </p:oleObj>
              </mc:Choice>
              <mc:Fallback>
                <p:oleObj name="Document" r:id="rId4" imgW="7301323" imgH="2205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20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URL for the Bootstrap components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61023"/>
              </p:ext>
            </p:extLst>
          </p:nvPr>
        </p:nvGraphicFramePr>
        <p:xfrm>
          <a:off x="914400" y="1295400"/>
          <a:ext cx="7301323" cy="107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01323" imgH="1077677" progId="Word.Document.12">
                  <p:embed/>
                </p:oleObj>
              </mc:Choice>
              <mc:Fallback>
                <p:oleObj name="Document" r:id="rId4" imgW="7301323" imgH="1077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077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1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LinkButton</a:t>
            </a:r>
            <a:r>
              <a:rPr lang="en-US" dirty="0"/>
              <a:t> controls with </a:t>
            </a:r>
            <a:r>
              <a:rPr lang="en-US" dirty="0" err="1"/>
              <a:t>glyphicons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56176"/>
              </p:ext>
            </p:extLst>
          </p:nvPr>
        </p:nvGraphicFramePr>
        <p:xfrm>
          <a:off x="914400" y="1143000"/>
          <a:ext cx="7289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301323" imgH="4812281" progId="Word.Document.12">
                  <p:embed/>
                </p:oleObj>
              </mc:Choice>
              <mc:Fallback>
                <p:oleObj name="Document" r:id="rId4" imgW="7301323" imgH="48122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7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Hyperlink controls with </a:t>
            </a:r>
            <a:r>
              <a:rPr lang="en-US" dirty="0" err="1"/>
              <a:t>glyphicons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6355"/>
              </p:ext>
            </p:extLst>
          </p:nvPr>
        </p:nvGraphicFramePr>
        <p:xfrm>
          <a:off x="914400" y="1066800"/>
          <a:ext cx="72898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301323" imgH="4765833" progId="Word.Document.12">
                  <p:embed/>
                </p:oleObj>
              </mc:Choice>
              <mc:Fallback>
                <p:oleObj name="Document" r:id="rId4" imgW="7301323" imgH="4765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5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15790"/>
              </p:ext>
            </p:extLst>
          </p:nvPr>
        </p:nvGraphicFramePr>
        <p:xfrm>
          <a:off x="914400" y="1147763"/>
          <a:ext cx="72659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01323" imgH="2233849" progId="Word.Document.12">
                  <p:embed/>
                </p:oleObj>
              </mc:Choice>
              <mc:Fallback>
                <p:oleObj name="Document" r:id="rId4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7763"/>
                        <a:ext cx="7265988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1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LinkButton</a:t>
            </a:r>
            <a:r>
              <a:rPr lang="en-US" dirty="0"/>
              <a:t> control with a badge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492967"/>
              </p:ext>
            </p:extLst>
          </p:nvPr>
        </p:nvGraphicFramePr>
        <p:xfrm>
          <a:off x="914400" y="1143000"/>
          <a:ext cx="728980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01323" imgH="3065601" progId="Word.Document.12">
                  <p:embed/>
                </p:oleObj>
              </mc:Choice>
              <mc:Fallback>
                <p:oleObj name="Document" r:id="rId4" imgW="7301323" imgH="30656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305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Common CSS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creating button groups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08337"/>
              </p:ext>
            </p:extLst>
          </p:nvPr>
        </p:nvGraphicFramePr>
        <p:xfrm>
          <a:off x="914400" y="13716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8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basic button group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23761"/>
              </p:ext>
            </p:extLst>
          </p:nvPr>
        </p:nvGraphicFramePr>
        <p:xfrm>
          <a:off x="914400" y="1066800"/>
          <a:ext cx="72898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7301323" imgH="3815259" progId="Word.Document.12">
                  <p:embed/>
                </p:oleObj>
              </mc:Choice>
              <mc:Fallback>
                <p:oleObj name="Document" r:id="rId4" imgW="7301323" imgH="381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380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0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group of justified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31810"/>
              </p:ext>
            </p:extLst>
          </p:nvPr>
        </p:nvGraphicFramePr>
        <p:xfrm>
          <a:off x="914400" y="1143000"/>
          <a:ext cx="72898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301323" imgH="2798793" progId="Word.Document.12">
                  <p:embed/>
                </p:oleObj>
              </mc:Choice>
              <mc:Fallback>
                <p:oleObj name="Document" r:id="rId4" imgW="7301323" imgH="2798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5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toolbar with two button groups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348752"/>
              </p:ext>
            </p:extLst>
          </p:nvPr>
        </p:nvGraphicFramePr>
        <p:xfrm>
          <a:off x="914400" y="1066800"/>
          <a:ext cx="7289800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301323" imgH="4716864" progId="Word.Document.12">
                  <p:embed/>
                </p:oleObj>
              </mc:Choice>
              <mc:Fallback>
                <p:oleObj name="Document" r:id="rId4" imgW="7301323" imgH="47168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70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CSS classes for creating button dropdowns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06116"/>
              </p:ext>
            </p:extLst>
          </p:nvPr>
        </p:nvGraphicFramePr>
        <p:xfrm>
          <a:off x="914400" y="1096963"/>
          <a:ext cx="730091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7301323" imgH="3094767" progId="Word.Document.12">
                  <p:embed/>
                </p:oleObj>
              </mc:Choice>
              <mc:Fallback>
                <p:oleObj name="Document" r:id="rId4" imgW="7301323" imgH="30947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300912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button dropdown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70325"/>
              </p:ext>
            </p:extLst>
          </p:nvPr>
        </p:nvGraphicFramePr>
        <p:xfrm>
          <a:off x="914400" y="1066800"/>
          <a:ext cx="7289800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301323" imgH="4885375" progId="Word.Document.12">
                  <p:embed/>
                </p:oleObj>
              </mc:Choice>
              <mc:Fallback>
                <p:oleObj name="Document" r:id="rId4" imgW="7301323" imgH="48853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87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split button dropdown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40875"/>
              </p:ext>
            </p:extLst>
          </p:nvPr>
        </p:nvGraphicFramePr>
        <p:xfrm>
          <a:off x="914400" y="1111250"/>
          <a:ext cx="728980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7301323" imgH="4005734" progId="Word.Document.12">
                  <p:embed/>
                </p:oleObj>
              </mc:Choice>
              <mc:Fallback>
                <p:oleObj name="Document" r:id="rId4" imgW="7301323" imgH="40057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289800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9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creating list groups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21820"/>
              </p:ext>
            </p:extLst>
          </p:nvPr>
        </p:nvGraphicFramePr>
        <p:xfrm>
          <a:off x="914400" y="1143000"/>
          <a:ext cx="7301323" cy="182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4" imgW="7301323" imgH="1820133" progId="Word.Document.12">
                  <p:embed/>
                </p:oleObj>
              </mc:Choice>
              <mc:Fallback>
                <p:oleObj name="Document" r:id="rId4" imgW="7301323" imgH="1820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2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9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basic list group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45484"/>
              </p:ext>
            </p:extLst>
          </p:nvPr>
        </p:nvGraphicFramePr>
        <p:xfrm>
          <a:off x="914400" y="1143000"/>
          <a:ext cx="7289800" cy="401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Document" r:id="rId4" imgW="7301323" imgH="4037419" progId="Word.Document.12">
                  <p:embed/>
                </p:oleObj>
              </mc:Choice>
              <mc:Fallback>
                <p:oleObj name="Document" r:id="rId4" imgW="7301323" imgH="40374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401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9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URL for the Bootstrap CSS classes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07687"/>
              </p:ext>
            </p:extLst>
          </p:nvPr>
        </p:nvGraphicFramePr>
        <p:xfrm>
          <a:off x="914400" y="1371600"/>
          <a:ext cx="7301323" cy="4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7301323" imgH="498691" progId="Word.Document.12">
                  <p:embed/>
                </p:oleObj>
              </mc:Choice>
              <mc:Fallback>
                <p:oleObj name="Document" r:id="rId4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list group of links with badges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80142"/>
              </p:ext>
            </p:extLst>
          </p:nvPr>
        </p:nvGraphicFramePr>
        <p:xfrm>
          <a:off x="914400" y="1066800"/>
          <a:ext cx="72898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4" imgW="7301323" imgH="4429891" progId="Word.Document.12">
                  <p:embed/>
                </p:oleObj>
              </mc:Choice>
              <mc:Fallback>
                <p:oleObj name="Document" r:id="rId4" imgW="7301323" imgH="4429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creating alerts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34397"/>
              </p:ext>
            </p:extLst>
          </p:nvPr>
        </p:nvGraphicFramePr>
        <p:xfrm>
          <a:off x="914400" y="1066800"/>
          <a:ext cx="7300912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ocument" r:id="rId4" imgW="7301323" imgH="2745143" progId="Word.Document.12">
                  <p:embed/>
                </p:oleObj>
              </mc:Choice>
              <mc:Fallback>
                <p:oleObj name="Document" r:id="rId4" imgW="7301323" imgH="2745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74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dismissible alert with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60977"/>
              </p:ext>
            </p:extLst>
          </p:nvPr>
        </p:nvGraphicFramePr>
        <p:xfrm>
          <a:off x="914400" y="1066800"/>
          <a:ext cx="7300912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4" imgW="7301323" imgH="3332410" progId="Word.Document.12">
                  <p:embed/>
                </p:oleObj>
              </mc:Choice>
              <mc:Fallback>
                <p:oleObj name="Document" r:id="rId4" imgW="7301323" imgH="3332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3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Common CSS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creating breadcrumbs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32847"/>
              </p:ext>
            </p:extLst>
          </p:nvPr>
        </p:nvGraphicFramePr>
        <p:xfrm>
          <a:off x="914400" y="13716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7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breadcrumb with four segments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10167"/>
              </p:ext>
            </p:extLst>
          </p:nvPr>
        </p:nvGraphicFramePr>
        <p:xfrm>
          <a:off x="914400" y="1143000"/>
          <a:ext cx="7301323" cy="285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4" imgW="7301323" imgH="2856043" progId="Word.Document.12">
                  <p:embed/>
                </p:oleObj>
              </mc:Choice>
              <mc:Fallback>
                <p:oleObj name="Document" r:id="rId4" imgW="7301323" imgH="2856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856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creating thumbnails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62978"/>
              </p:ext>
            </p:extLst>
          </p:nvPr>
        </p:nvGraphicFramePr>
        <p:xfrm>
          <a:off x="914400" y="11430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basic thumbnails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766438"/>
              </p:ext>
            </p:extLst>
          </p:nvPr>
        </p:nvGraphicFramePr>
        <p:xfrm>
          <a:off x="914400" y="1066800"/>
          <a:ext cx="7289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Document" r:id="rId4" imgW="7301323" imgH="3675553" progId="Word.Document.12">
                  <p:embed/>
                </p:oleObj>
              </mc:Choice>
              <mc:Fallback>
                <p:oleObj name="Document" r:id="rId4" imgW="7301323" imgH="3675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2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thumbnails with captions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5" y="1219200"/>
            <a:ext cx="5015005" cy="2514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smtClean="0"/>
              <a:t>thumbnails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58527"/>
              </p:ext>
            </p:extLst>
          </p:nvPr>
        </p:nvGraphicFramePr>
        <p:xfrm>
          <a:off x="914400" y="11430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5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creating </a:t>
            </a:r>
            <a:r>
              <a:rPr lang="en-US" dirty="0" err="1"/>
              <a:t>navs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27501"/>
              </p:ext>
            </p:extLst>
          </p:nvPr>
        </p:nvGraphicFramePr>
        <p:xfrm>
          <a:off x="914400" y="1066800"/>
          <a:ext cx="730091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Document" r:id="rId4" imgW="7301323" imgH="2203964" progId="Word.Document.12">
                  <p:embed/>
                </p:oleObj>
              </mc:Choice>
              <mc:Fallback>
                <p:oleObj name="Document" r:id="rId4" imgW="7301323" imgH="2203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Common CSS classes for working with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47467"/>
              </p:ext>
            </p:extLst>
          </p:nvPr>
        </p:nvGraphicFramePr>
        <p:xfrm>
          <a:off x="914400" y="11430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unordered list styled as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06171"/>
              </p:ext>
            </p:extLst>
          </p:nvPr>
        </p:nvGraphicFramePr>
        <p:xfrm>
          <a:off x="914400" y="1066800"/>
          <a:ext cx="7301323" cy="32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Document" r:id="rId4" imgW="7301323" imgH="3278400" progId="Word.Document.12">
                  <p:embed/>
                </p:oleObj>
              </mc:Choice>
              <mc:Fallback>
                <p:oleObj name="Document" r:id="rId4" imgW="7301323" imgH="327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2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unordered list styled as justified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12714"/>
              </p:ext>
            </p:extLst>
          </p:nvPr>
        </p:nvGraphicFramePr>
        <p:xfrm>
          <a:off x="914400" y="1066800"/>
          <a:ext cx="7289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Document" r:id="rId4" imgW="7301323" imgH="2127270" progId="Word.Document.12">
                  <p:embed/>
                </p:oleObj>
              </mc:Choice>
              <mc:Fallback>
                <p:oleObj name="Document" r:id="rId4" imgW="7301323" imgH="2127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4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BulletedList</a:t>
            </a:r>
            <a:r>
              <a:rPr lang="en-US" dirty="0"/>
              <a:t> server control styled as pills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550274"/>
              </p:ext>
            </p:extLst>
          </p:nvPr>
        </p:nvGraphicFramePr>
        <p:xfrm>
          <a:off x="914400" y="1066800"/>
          <a:ext cx="72898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4" imgW="7301323" imgH="4045341" progId="Word.Document.12">
                  <p:embed/>
                </p:oleObj>
              </mc:Choice>
              <mc:Fallback>
                <p:oleObj name="Document" r:id="rId4" imgW="7301323" imgH="4045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2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CSS classes for creating </a:t>
            </a:r>
            <a:r>
              <a:rPr lang="en-US" dirty="0" err="1"/>
              <a:t>navbars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43305"/>
              </p:ext>
            </p:extLst>
          </p:nvPr>
        </p:nvGraphicFramePr>
        <p:xfrm>
          <a:off x="914400" y="1016000"/>
          <a:ext cx="73009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Document" r:id="rId4" imgW="7301323" imgH="4852249" progId="Word.Document.12">
                  <p:embed/>
                </p:oleObj>
              </mc:Choice>
              <mc:Fallback>
                <p:oleObj name="Document" r:id="rId4" imgW="7301323" imgH="48522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16000"/>
                        <a:ext cx="73009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7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default </a:t>
            </a:r>
            <a:r>
              <a:rPr lang="en-US" dirty="0" err="1"/>
              <a:t>navbar</a:t>
            </a:r>
            <a:r>
              <a:rPr lang="en-US" dirty="0"/>
              <a:t> at desktop width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11659"/>
              </p:ext>
            </p:extLst>
          </p:nvPr>
        </p:nvGraphicFramePr>
        <p:xfrm>
          <a:off x="914400" y="1066800"/>
          <a:ext cx="730091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4" imgW="7301323" imgH="3674113" progId="Word.Document.12">
                  <p:embed/>
                </p:oleObj>
              </mc:Choice>
              <mc:Fallback>
                <p:oleObj name="Document" r:id="rId4" imgW="7301323" imgH="36741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7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5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29338"/>
              </p:ext>
            </p:extLst>
          </p:nvPr>
        </p:nvGraphicFramePr>
        <p:xfrm>
          <a:off x="914400" y="1143000"/>
          <a:ext cx="7301323" cy="39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9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9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r>
              <a:rPr lang="en-US" dirty="0"/>
              <a:t>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04564"/>
              </p:ext>
            </p:extLst>
          </p:nvPr>
        </p:nvGraphicFramePr>
        <p:xfrm>
          <a:off x="914400" y="10668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9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More CSS classes for creating </a:t>
            </a:r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40548"/>
              </p:ext>
            </p:extLst>
          </p:nvPr>
        </p:nvGraphicFramePr>
        <p:xfrm>
          <a:off x="914400" y="11430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static </a:t>
            </a:r>
            <a:r>
              <a:rPr lang="en-US" dirty="0" err="1"/>
              <a:t>navbar</a:t>
            </a:r>
            <a:r>
              <a:rPr lang="en-US" dirty="0"/>
              <a:t> at the top of the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9521"/>
              </p:ext>
            </p:extLst>
          </p:nvPr>
        </p:nvGraphicFramePr>
        <p:xfrm>
          <a:off x="914400" y="1143000"/>
          <a:ext cx="7301323" cy="27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Document" r:id="rId4" imgW="7301323" imgH="2794112" progId="Word.Document.12">
                  <p:embed/>
                </p:oleObj>
              </mc:Choice>
              <mc:Fallback>
                <p:oleObj name="Document" r:id="rId4" imgW="7301323" imgH="2794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3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navbar</a:t>
            </a:r>
            <a:r>
              <a:rPr lang="en-US" dirty="0"/>
              <a:t> that’s fixed at the bottom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04333"/>
              </p:ext>
            </p:extLst>
          </p:nvPr>
        </p:nvGraphicFramePr>
        <p:xfrm>
          <a:off x="914400" y="1216025"/>
          <a:ext cx="848042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4" imgW="7301323" imgH="3414865" progId="Word.Document.12">
                  <p:embed/>
                </p:oleObj>
              </mc:Choice>
              <mc:Fallback>
                <p:oleObj name="Document" r:id="rId4" imgW="7301323" imgH="34148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8480425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Anchor and button HTML elements </a:t>
            </a:r>
            <a:br>
              <a:rPr lang="en-US" dirty="0"/>
            </a:br>
            <a:r>
              <a:rPr lang="en-US" dirty="0"/>
              <a:t>and server controls styled as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61794"/>
              </p:ext>
            </p:extLst>
          </p:nvPr>
        </p:nvGraphicFramePr>
        <p:xfrm>
          <a:off x="914400" y="1295400"/>
          <a:ext cx="72898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4" imgW="7301323" imgH="3796175" progId="Word.Document.12">
                  <p:embed/>
                </p:oleObj>
              </mc:Choice>
              <mc:Fallback>
                <p:oleObj name="Document" r:id="rId4" imgW="7301323" imgH="3796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898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inverse </a:t>
            </a:r>
            <a:r>
              <a:rPr lang="en-US" dirty="0" err="1"/>
              <a:t>navbar</a:t>
            </a:r>
            <a:r>
              <a:rPr lang="en-US" dirty="0"/>
              <a:t> that’s fixed at the bottom </a:t>
            </a:r>
            <a:br>
              <a:rPr lang="en-US" dirty="0"/>
            </a:br>
            <a:r>
              <a:rPr lang="en-US" dirty="0"/>
              <a:t>of the screen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96210"/>
              </p:ext>
            </p:extLst>
          </p:nvPr>
        </p:nvGraphicFramePr>
        <p:xfrm>
          <a:off x="914400" y="1295400"/>
          <a:ext cx="7300912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Document" r:id="rId4" imgW="7301323" imgH="1995845" progId="Word.Document.12">
                  <p:embed/>
                </p:oleObj>
              </mc:Choice>
              <mc:Fallback>
                <p:oleObj name="Document" r:id="rId4" imgW="7301323" imgH="1995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99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URL for the bootstrap-theme style sheet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30825"/>
              </p:ext>
            </p:extLst>
          </p:nvPr>
        </p:nvGraphicFramePr>
        <p:xfrm>
          <a:off x="914400" y="1295400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Document" r:id="rId4" imgW="7301323" imgH="498691" progId="Word.Document.12">
                  <p:embed/>
                </p:oleObj>
              </mc:Choice>
              <mc:Fallback>
                <p:oleObj name="Document" r:id="rId4" imgW="7301323" imgH="498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CSS files that are downloaded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Bootstrap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295699"/>
              </p:ext>
            </p:extLst>
          </p:nvPr>
        </p:nvGraphicFramePr>
        <p:xfrm>
          <a:off x="914400" y="1371600"/>
          <a:ext cx="73009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ocument" r:id="rId4" imgW="7301323" imgH="1475190" progId="Word.Document.12">
                  <p:embed/>
                </p:oleObj>
              </mc:Choice>
              <mc:Fallback>
                <p:oleObj name="Document" r:id="rId4" imgW="7301323" imgH="147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47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add the bootstrap-theme style sheet </a:t>
            </a:r>
            <a:br>
              <a:rPr lang="en-US" dirty="0"/>
            </a:br>
            <a:r>
              <a:rPr lang="en-US" dirty="0"/>
              <a:t>to a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57765"/>
              </p:ext>
            </p:extLst>
          </p:nvPr>
        </p:nvGraphicFramePr>
        <p:xfrm>
          <a:off x="914400" y="13716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Styling applied to alerts with the main </a:t>
            </a:r>
            <a:br>
              <a:rPr lang="en-US" dirty="0"/>
            </a:br>
            <a:r>
              <a:rPr lang="en-US" dirty="0"/>
              <a:t>and bootstrap-theme style sheets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371600"/>
            <a:ext cx="2834640" cy="338328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371600"/>
            <a:ext cx="2834640" cy="340106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URL of the </a:t>
            </a:r>
            <a:r>
              <a:rPr lang="en-US" dirty="0" err="1"/>
              <a:t>Bootswatch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363662"/>
              </p:ext>
            </p:extLst>
          </p:nvPr>
        </p:nvGraphicFramePr>
        <p:xfrm>
          <a:off x="914400" y="1066800"/>
          <a:ext cx="7301323" cy="498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Document" r:id="rId4" imgW="7301323" imgH="4982232" progId="Word.Document.12">
                  <p:embed/>
                </p:oleObj>
              </mc:Choice>
              <mc:Fallback>
                <p:oleObj name="Document" r:id="rId4" imgW="7301323" imgH="4982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98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How to set the value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badge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29016"/>
              </p:ext>
            </p:extLst>
          </p:nvPr>
        </p:nvGraphicFramePr>
        <p:xfrm>
          <a:off x="914400" y="1295400"/>
          <a:ext cx="7301323" cy="165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Document" r:id="rId4" imgW="7301323" imgH="1655943" progId="Word.Document.12">
                  <p:embed/>
                </p:oleObj>
              </mc:Choice>
              <mc:Fallback>
                <p:oleObj name="Document" r:id="rId4" imgW="7301323" imgH="16559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655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3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mark the current page in a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a master page as active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6772"/>
              </p:ext>
            </p:extLst>
          </p:nvPr>
        </p:nvGraphicFramePr>
        <p:xfrm>
          <a:off x="914400" y="1245359"/>
          <a:ext cx="7301323" cy="393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Document" r:id="rId4" imgW="7301323" imgH="3936241" progId="Word.Document.12">
                  <p:embed/>
                </p:oleObj>
              </mc:Choice>
              <mc:Fallback>
                <p:oleObj name="Document" r:id="rId4" imgW="7301323" imgH="3936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45359"/>
                        <a:ext cx="7301323" cy="393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mark the current page in a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a master page as active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47647"/>
              </p:ext>
            </p:extLst>
          </p:nvPr>
        </p:nvGraphicFramePr>
        <p:xfrm>
          <a:off x="914400" y="1248684"/>
          <a:ext cx="7301323" cy="347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Document" r:id="rId4" imgW="7301323" imgH="3475716" progId="Word.Document.12">
                  <p:embed/>
                </p:oleObj>
              </mc:Choice>
              <mc:Fallback>
                <p:oleObj name="Document" r:id="rId4" imgW="7301323" imgH="34757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48684"/>
                        <a:ext cx="7301323" cy="3475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mark the current page in a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a master page as active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06125"/>
              </p:ext>
            </p:extLst>
          </p:nvPr>
        </p:nvGraphicFramePr>
        <p:xfrm>
          <a:off x="914400" y="13716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Button server controls styled at various sizes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38679"/>
              </p:ext>
            </p:extLst>
          </p:nvPr>
        </p:nvGraphicFramePr>
        <p:xfrm>
          <a:off x="914400" y="1143000"/>
          <a:ext cx="72898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3754768" progId="Word.Document.12">
                  <p:embed/>
                </p:oleObj>
              </mc:Choice>
              <mc:Fallback>
                <p:oleObj name="Document" r:id="rId4" imgW="7301323" imgH="3754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use a Literal control </a:t>
            </a:r>
            <a:br>
              <a:rPr lang="en-US" dirty="0"/>
            </a:br>
            <a:r>
              <a:rPr lang="en-US" dirty="0"/>
              <a:t>to display breadcrumbs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978250"/>
              </p:ext>
            </p:extLst>
          </p:nvPr>
        </p:nvGraphicFramePr>
        <p:xfrm>
          <a:off x="914400" y="1295400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Document" r:id="rId4" imgW="7301323" imgH="3728123" progId="Word.Document.12">
                  <p:embed/>
                </p:oleObj>
              </mc:Choice>
              <mc:Fallback>
                <p:oleObj name="Document" r:id="rId4" imgW="7301323" imgH="3728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7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use a Literal control </a:t>
            </a:r>
            <a:br>
              <a:rPr lang="en-US" dirty="0"/>
            </a:br>
            <a:r>
              <a:rPr lang="en-US" dirty="0"/>
              <a:t>to display breadcrumbs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47554"/>
              </p:ext>
            </p:extLst>
          </p:nvPr>
        </p:nvGraphicFramePr>
        <p:xfrm>
          <a:off x="914400" y="1219200"/>
          <a:ext cx="728980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Document" r:id="rId4" imgW="7301323" imgH="2418203" progId="Word.Document.12">
                  <p:embed/>
                </p:oleObj>
              </mc:Choice>
              <mc:Fallback>
                <p:oleObj name="Document" r:id="rId4" imgW="7301323" imgH="2418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289800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6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use a Repeater control </a:t>
            </a:r>
            <a:br>
              <a:rPr lang="en-US" dirty="0"/>
            </a:br>
            <a:r>
              <a:rPr lang="en-US" dirty="0"/>
              <a:t>to display a series of thumbnails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08976"/>
              </p:ext>
            </p:extLst>
          </p:nvPr>
        </p:nvGraphicFramePr>
        <p:xfrm>
          <a:off x="914400" y="12954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4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How to use a Repeater control </a:t>
            </a:r>
            <a:br>
              <a:rPr lang="en-US" dirty="0"/>
            </a:br>
            <a:r>
              <a:rPr lang="en-US" dirty="0"/>
              <a:t>to display a series of thumbnails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07426"/>
              </p:ext>
            </p:extLst>
          </p:nvPr>
        </p:nvGraphicFramePr>
        <p:xfrm>
          <a:off x="914400" y="1319213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Document" r:id="rId4" imgW="7301323" imgH="1043111" progId="Word.Document.12">
                  <p:embed/>
                </p:oleObj>
              </mc:Choice>
              <mc:Fallback>
                <p:oleObj name="Document" r:id="rId4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19213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10-1	Use Bootstrap to enhance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Reservation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60" y="1350645"/>
            <a:ext cx="5627040" cy="451675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6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CSS classes for working </a:t>
            </a:r>
            <a:br>
              <a:rPr lang="en-US" dirty="0"/>
            </a:br>
            <a:r>
              <a:rPr lang="en-US" dirty="0"/>
              <a:t>with check boxes and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87991"/>
              </p:ext>
            </p:extLst>
          </p:nvPr>
        </p:nvGraphicFramePr>
        <p:xfrm>
          <a:off x="914400" y="12954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0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 err="1"/>
              <a:t>CheckBox</a:t>
            </a:r>
            <a:r>
              <a:rPr lang="en-US" dirty="0"/>
              <a:t> controls with default styling </a:t>
            </a:r>
            <a:br>
              <a:rPr lang="en-US" dirty="0"/>
            </a:br>
            <a:r>
              <a:rPr lang="en-US" dirty="0"/>
              <a:t>and a “not allowed” cursor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12210"/>
              </p:ext>
            </p:extLst>
          </p:nvPr>
        </p:nvGraphicFramePr>
        <p:xfrm>
          <a:off x="914400" y="1295400"/>
          <a:ext cx="728980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4" imgW="7301323" imgH="4062984" progId="Word.Document.12">
                  <p:embed/>
                </p:oleObj>
              </mc:Choice>
              <mc:Fallback>
                <p:oleObj name="Document" r:id="rId4" imgW="7301323" imgH="4062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89800" cy="404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7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1976</Words>
  <Application>Microsoft Office PowerPoint</Application>
  <PresentationFormat>On-screen Show (4:3)</PresentationFormat>
  <Paragraphs>370</Paragraphs>
  <Slides>74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Master slides_with_titles</vt:lpstr>
      <vt:lpstr>Document</vt:lpstr>
      <vt:lpstr>Chapter 10</vt:lpstr>
      <vt:lpstr>Objectives</vt:lpstr>
      <vt:lpstr>Objectives (cont.)</vt:lpstr>
      <vt:lpstr>The URL for the Bootstrap CSS classes documentation</vt:lpstr>
      <vt:lpstr>Common CSS classes for working with buttons</vt:lpstr>
      <vt:lpstr>Anchor and button HTML elements  and server controls styled as buttons</vt:lpstr>
      <vt:lpstr>Button server controls styled at various sizes</vt:lpstr>
      <vt:lpstr>Common CSS classes for working  with check boxes and radio buttons</vt:lpstr>
      <vt:lpstr>CheckBox controls with default styling  and a “not allowed” cursor</vt:lpstr>
      <vt:lpstr>RadioButton controls styled to display inline</vt:lpstr>
      <vt:lpstr>A CheckBoxList control with default styling</vt:lpstr>
      <vt:lpstr>Common CSS classes for working with images</vt:lpstr>
      <vt:lpstr>Img elements styled with various shapes</vt:lpstr>
      <vt:lpstr>Common CSS classes for working  with ordered and unordered lists</vt:lpstr>
      <vt:lpstr>An unordered list element  with default styling removed</vt:lpstr>
      <vt:lpstr>A BulletedList control styled to display inline</vt:lpstr>
      <vt:lpstr>Common CSS classes  for working with HTML tables</vt:lpstr>
      <vt:lpstr>A table with default styling</vt:lpstr>
      <vt:lpstr>A condensed table with a border  and alternating stripes</vt:lpstr>
      <vt:lpstr>Common CSS classes for text</vt:lpstr>
      <vt:lpstr>Some examples of the text CSS classes</vt:lpstr>
      <vt:lpstr>The four main contextual classes available  to most elements</vt:lpstr>
      <vt:lpstr>Four more contextual classes</vt:lpstr>
      <vt:lpstr>Buttons with contextual classes</vt:lpstr>
      <vt:lpstr>Text with contextual classes</vt:lpstr>
      <vt:lpstr>A table cell with a contextual class</vt:lpstr>
      <vt:lpstr>The URL for the Bootstrap components documentation</vt:lpstr>
      <vt:lpstr>LinkButton controls with glyphicons</vt:lpstr>
      <vt:lpstr>Hyperlink controls with glyphicons</vt:lpstr>
      <vt:lpstr>A LinkButton control with a badge</vt:lpstr>
      <vt:lpstr>Common CSS classes  for creating button groups</vt:lpstr>
      <vt:lpstr>A basic button group</vt:lpstr>
      <vt:lpstr>A group of justified buttons</vt:lpstr>
      <vt:lpstr>A toolbar with two button groups</vt:lpstr>
      <vt:lpstr>CSS classes for creating button dropdowns</vt:lpstr>
      <vt:lpstr>A button dropdown</vt:lpstr>
      <vt:lpstr>A split button dropdown</vt:lpstr>
      <vt:lpstr>Common CSS classes for creating list groups</vt:lpstr>
      <vt:lpstr>A basic list group</vt:lpstr>
      <vt:lpstr>A list group of links with badges</vt:lpstr>
      <vt:lpstr>Common CSS classes for creating alerts</vt:lpstr>
      <vt:lpstr>A dismissible alert with a link</vt:lpstr>
      <vt:lpstr>Common CSS classes  for creating breadcrumbs</vt:lpstr>
      <vt:lpstr>A breadcrumb with four segments</vt:lpstr>
      <vt:lpstr>Common CSS classes for creating thumbnails</vt:lpstr>
      <vt:lpstr>Three basic thumbnails</vt:lpstr>
      <vt:lpstr>Three thumbnails with captions</vt:lpstr>
      <vt:lpstr>The aspx code for the thumbnails</vt:lpstr>
      <vt:lpstr>Common CSS classes for creating navs</vt:lpstr>
      <vt:lpstr>An unordered list styled as tabs</vt:lpstr>
      <vt:lpstr>An unordered list styled as justified tabs</vt:lpstr>
      <vt:lpstr>A BulletedList server control styled as pills</vt:lpstr>
      <vt:lpstr>Common CSS classes for creating navbars</vt:lpstr>
      <vt:lpstr>A default navbar at desktop width</vt:lpstr>
      <vt:lpstr>The aspx code for the navbar</vt:lpstr>
      <vt:lpstr>The aspx code for the navbar (cont.)</vt:lpstr>
      <vt:lpstr>More CSS classes for creating navbars</vt:lpstr>
      <vt:lpstr>A static navbar at the top of the screen</vt:lpstr>
      <vt:lpstr>A navbar that’s fixed at the bottom  of the screen</vt:lpstr>
      <vt:lpstr>An inverse navbar that’s fixed at the bottom  of the screen</vt:lpstr>
      <vt:lpstr>The URL for the bootstrap-theme style sheet documentation</vt:lpstr>
      <vt:lpstr>The CSS files that are downloaded  with the Bootstrap NuGet package</vt:lpstr>
      <vt:lpstr>How to add the bootstrap-theme style sheet  to a web page</vt:lpstr>
      <vt:lpstr>Styling applied to alerts with the main  and bootstrap-theme style sheets</vt:lpstr>
      <vt:lpstr>The URL of the Bootswatch website</vt:lpstr>
      <vt:lpstr>How to set the value that’s displayed  in a badge</vt:lpstr>
      <vt:lpstr>How to mark the current page in a navbar  on a master page as active</vt:lpstr>
      <vt:lpstr>How to mark the current page in a navbar  on a master page as active (cont.)</vt:lpstr>
      <vt:lpstr>How to mark the current page in a navbar  on a master page as active (cont.)</vt:lpstr>
      <vt:lpstr>How to use a Literal control  to display breadcrumbs</vt:lpstr>
      <vt:lpstr>How to use a Literal control  to display breadcrumbs (cont.)</vt:lpstr>
      <vt:lpstr>How to use a Repeater control  to display a series of thumbnails</vt:lpstr>
      <vt:lpstr>How to use a Repeater control  to display a series of thumbnails (cont.)</vt:lpstr>
      <vt:lpstr>Extra 10-1 Use Bootstrap to enhance the    Reservation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16</cp:revision>
  <cp:lastPrinted>2016-01-14T23:03:16Z</cp:lastPrinted>
  <dcterms:created xsi:type="dcterms:W3CDTF">2016-01-14T22:50:19Z</dcterms:created>
  <dcterms:modified xsi:type="dcterms:W3CDTF">2016-07-27T16:13:19Z</dcterms:modified>
</cp:coreProperties>
</file>