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330" r:id="rId2"/>
    <p:sldId id="329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0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8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package" Target="../embeddings/Microsoft_Word_Document29.docx"/><Relationship Id="rId7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5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6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6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1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87844"/>
              </p:ext>
            </p:extLst>
          </p:nvPr>
        </p:nvGraphicFramePr>
        <p:xfrm>
          <a:off x="1066800" y="1638059"/>
          <a:ext cx="686435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6864119" imgH="1786813" progId="Word.Document.12">
                  <p:embed/>
                </p:oleObj>
              </mc:Choice>
              <mc:Fallback>
                <p:oleObj name="Document" r:id="rId3" imgW="6864119" imgH="17868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638059"/>
                        <a:ext cx="6864350" cy="178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Column field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380923"/>
              </p:ext>
            </p:extLst>
          </p:nvPr>
        </p:nvGraphicFramePr>
        <p:xfrm>
          <a:off x="914400" y="1143000"/>
          <a:ext cx="6858000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3" imgW="6864119" imgH="2917415" progId="Word.Document.12">
                  <p:embed/>
                </p:oleObj>
              </mc:Choice>
              <mc:Fallback>
                <p:oleObj name="Document" r:id="rId3" imgW="6864119" imgH="2917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275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4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Style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275395"/>
              </p:ext>
            </p:extLst>
          </p:nvPr>
        </p:nvGraphicFramePr>
        <p:xfrm>
          <a:off x="914400" y="1143000"/>
          <a:ext cx="6858000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3" imgW="6864119" imgH="3405514" progId="Word.Document.12">
                  <p:embed/>
                </p:oleObj>
              </mc:Choice>
              <mc:Fallback>
                <p:oleObj name="Document" r:id="rId3" imgW="6864119" imgH="34055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339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0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control that uses field </a:t>
            </a:r>
            <a:br>
              <a:rPr lang="en-US" dirty="0"/>
            </a:br>
            <a:r>
              <a:rPr lang="en-US" dirty="0"/>
              <a:t>and style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588235"/>
              </p:ext>
            </p:extLst>
          </p:nvPr>
        </p:nvGraphicFramePr>
        <p:xfrm>
          <a:off x="914400" y="1461448"/>
          <a:ext cx="7331075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3" imgW="7336860" imgH="4413460" progId="Word.Document.12">
                  <p:embed/>
                </p:oleObj>
              </mc:Choice>
              <mc:Fallback>
                <p:oleObj name="Document" r:id="rId3" imgW="7336860" imgH="4413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61448"/>
                        <a:ext cx="7331075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5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GridView</a:t>
            </a:r>
            <a:r>
              <a:rPr lang="en-US" dirty="0"/>
              <a:t> control that uses Bootstrap CSS classes for styling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35" y="1574231"/>
            <a:ext cx="6692265" cy="18923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9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6842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65322"/>
              </p:ext>
            </p:extLst>
          </p:nvPr>
        </p:nvGraphicFramePr>
        <p:xfrm>
          <a:off x="914400" y="1129352"/>
          <a:ext cx="7331075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7336860" imgH="4825440" progId="Word.Document.12">
                  <p:embed/>
                </p:oleObj>
              </mc:Choice>
              <mc:Fallback>
                <p:oleObj name="Document" r:id="rId3" imgW="7336860" imgH="48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9352"/>
                        <a:ext cx="7331075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9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PreRender</a:t>
            </a:r>
            <a:r>
              <a:rPr lang="en-US" dirty="0"/>
              <a:t> event handler </a:t>
            </a:r>
            <a:br>
              <a:rPr lang="en-US" dirty="0"/>
            </a:br>
            <a:r>
              <a:rPr lang="en-US" dirty="0"/>
              <a:t>for the </a:t>
            </a:r>
            <a:r>
              <a:rPr lang="en-US" dirty="0" err="1"/>
              <a:t>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432040"/>
              </p:ext>
            </p:extLst>
          </p:nvPr>
        </p:nvGraphicFramePr>
        <p:xfrm>
          <a:off x="914400" y="1600200"/>
          <a:ext cx="686435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3" imgW="6864119" imgH="1624113" progId="Word.Document.12">
                  <p:embed/>
                </p:oleObj>
              </mc:Choice>
              <mc:Fallback>
                <p:oleObj name="Document" r:id="rId3" imgW="6864119" imgH="16241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6864350" cy="162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GridView</a:t>
            </a:r>
            <a:r>
              <a:rPr lang="en-US" dirty="0"/>
              <a:t> control with sorting enabled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45" y="1219200"/>
            <a:ext cx="6599555" cy="3733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GridView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with sorting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506198"/>
              </p:ext>
            </p:extLst>
          </p:nvPr>
        </p:nvGraphicFramePr>
        <p:xfrm>
          <a:off x="914400" y="1502392"/>
          <a:ext cx="754380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3" imgW="7550531" imgH="4413460" progId="Word.Document.12">
                  <p:embed/>
                </p:oleObj>
              </mc:Choice>
              <mc:Fallback>
                <p:oleObj name="Document" r:id="rId3" imgW="7550531" imgH="4413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02392"/>
                        <a:ext cx="7543800" cy="440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5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GridView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with sorting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49926"/>
              </p:ext>
            </p:extLst>
          </p:nvPr>
        </p:nvGraphicFramePr>
        <p:xfrm>
          <a:off x="914400" y="1498600"/>
          <a:ext cx="686435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3" imgW="6864119" imgH="2392518" progId="Word.Document.12">
                  <p:embed/>
                </p:oleObj>
              </mc:Choice>
              <mc:Fallback>
                <p:oleObj name="Document" r:id="rId3" imgW="6864119" imgH="2392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98600"/>
                        <a:ext cx="6864350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6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GridView</a:t>
            </a:r>
            <a:r>
              <a:rPr lang="en-US" dirty="0"/>
              <a:t> control with paging enabled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70" y="1219200"/>
            <a:ext cx="6450330" cy="33655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5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992628"/>
              </p:ext>
            </p:extLst>
          </p:nvPr>
        </p:nvGraphicFramePr>
        <p:xfrm>
          <a:off x="914400" y="1162336"/>
          <a:ext cx="6858000" cy="397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6864119" imgH="3994625" progId="Word.Document.12">
                  <p:embed/>
                </p:oleObj>
              </mc:Choice>
              <mc:Fallback>
                <p:oleObj name="Document" r:id="rId3" imgW="6864119" imgH="39946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62336"/>
                        <a:ext cx="6858000" cy="397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7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GridView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with paging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071729"/>
              </p:ext>
            </p:extLst>
          </p:nvPr>
        </p:nvGraphicFramePr>
        <p:xfrm>
          <a:off x="990600" y="1488744"/>
          <a:ext cx="736123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3" imgW="7367487" imgH="3817495" progId="Word.Document.12">
                  <p:embed/>
                </p:oleObj>
              </mc:Choice>
              <mc:Fallback>
                <p:oleObj name="Document" r:id="rId3" imgW="7367487" imgH="3817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88744"/>
                        <a:ext cx="7361238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6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4344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GridView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with paging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907125"/>
              </p:ext>
            </p:extLst>
          </p:nvPr>
        </p:nvGraphicFramePr>
        <p:xfrm>
          <a:off x="914400" y="1475096"/>
          <a:ext cx="7132638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3" imgW="7138683" imgH="2809549" progId="Word.Document.12">
                  <p:embed/>
                </p:oleObj>
              </mc:Choice>
              <mc:Fallback>
                <p:oleObj name="Document" r:id="rId3" imgW="7138683" imgH="28095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75096"/>
                        <a:ext cx="7132638" cy="280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1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GridView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that affect paging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56836"/>
              </p:ext>
            </p:extLst>
          </p:nvPr>
        </p:nvGraphicFramePr>
        <p:xfrm>
          <a:off x="838200" y="1600200"/>
          <a:ext cx="68580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3" imgW="6864119" imgH="1251815" progId="Word.Document.12">
                  <p:embed/>
                </p:oleObj>
              </mc:Choice>
              <mc:Fallback>
                <p:oleObj name="Document" r:id="rId3" imgW="6864119" imgH="1251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00200"/>
                        <a:ext cx="6858000" cy="1249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3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PagerSettings</a:t>
            </a:r>
            <a:r>
              <a:rPr lang="en-US" dirty="0"/>
              <a:t>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29993"/>
              </p:ext>
            </p:extLst>
          </p:nvPr>
        </p:nvGraphicFramePr>
        <p:xfrm>
          <a:off x="914400" y="1143000"/>
          <a:ext cx="6858000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3" imgW="6864119" imgH="4376302" progId="Word.Document.12">
                  <p:embed/>
                </p:oleObj>
              </mc:Choice>
              <mc:Fallback>
                <p:oleObj name="Document" r:id="rId3" imgW="6864119" imgH="43763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432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5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PagerSettings</a:t>
            </a:r>
            <a:r>
              <a:rPr lang="en-US" dirty="0"/>
              <a:t>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069671"/>
              </p:ext>
            </p:extLst>
          </p:nvPr>
        </p:nvGraphicFramePr>
        <p:xfrm>
          <a:off x="914400" y="1143000"/>
          <a:ext cx="6858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3" imgW="6864119" imgH="1450230" progId="Word.Document.12">
                  <p:embed/>
                </p:oleObj>
              </mc:Choice>
              <mc:Fallback>
                <p:oleObj name="Document" r:id="rId3" imgW="6864119" imgH="1450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2787364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smtClean="0"/>
              <a:t>The resulting pager area</a:t>
            </a:r>
            <a:endParaRPr lang="en-US" kern="0" dirty="0"/>
          </a:p>
        </p:txBody>
      </p:sp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65" y="3263900"/>
            <a:ext cx="6757670" cy="3175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6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079500"/>
            <a:ext cx="6573520" cy="4699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6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477129"/>
              </p:ext>
            </p:extLst>
          </p:nvPr>
        </p:nvGraphicFramePr>
        <p:xfrm>
          <a:off x="990600" y="1111250"/>
          <a:ext cx="737552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3" imgW="7382621" imgH="5222991" progId="Word.Document.12">
                  <p:embed/>
                </p:oleObj>
              </mc:Choice>
              <mc:Fallback>
                <p:oleObj name="Document" r:id="rId3" imgW="7382621" imgH="5222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375525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1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180620"/>
              </p:ext>
            </p:extLst>
          </p:nvPr>
        </p:nvGraphicFramePr>
        <p:xfrm>
          <a:off x="914400" y="1107744"/>
          <a:ext cx="7497763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3" imgW="7504770" imgH="5222991" progId="Word.Document.12">
                  <p:embed/>
                </p:oleObj>
              </mc:Choice>
              <mc:Fallback>
                <p:oleObj name="Document" r:id="rId3" imgW="7504770" imgH="5222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7744"/>
                        <a:ext cx="7497763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5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122275"/>
              </p:ext>
            </p:extLst>
          </p:nvPr>
        </p:nvGraphicFramePr>
        <p:xfrm>
          <a:off x="995363" y="1095375"/>
          <a:ext cx="7062787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3" imgW="7130565" imgH="2808110" progId="Word.Document.12">
                  <p:embed/>
                </p:oleObj>
              </mc:Choice>
              <mc:Fallback>
                <p:oleObj name="Document" r:id="rId3" imgW="7130565" imgH="28081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095375"/>
                        <a:ext cx="7062787" cy="278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7992"/>
            <a:ext cx="7315200" cy="800219"/>
          </a:xfrm>
        </p:spPr>
        <p:txBody>
          <a:bodyPr/>
          <a:lstStyle/>
          <a:p>
            <a:r>
              <a:rPr lang="en-US" dirty="0"/>
              <a:t>The event handler for the </a:t>
            </a:r>
            <a:r>
              <a:rPr lang="en-US" dirty="0" err="1"/>
              <a:t>Prerender</a:t>
            </a:r>
            <a:r>
              <a:rPr lang="en-US" dirty="0"/>
              <a:t> event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28654"/>
              </p:ext>
            </p:extLst>
          </p:nvPr>
        </p:nvGraphicFramePr>
        <p:xfrm>
          <a:off x="914400" y="1504950"/>
          <a:ext cx="68643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3" imgW="6864119" imgH="1393591" progId="Word.Document.12">
                  <p:embed/>
                </p:oleObj>
              </mc:Choice>
              <mc:Fallback>
                <p:oleObj name="Document" r:id="rId3" imgW="6864119" imgH="13935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04950"/>
                        <a:ext cx="6864350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1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13375"/>
              </p:ext>
            </p:extLst>
          </p:nvPr>
        </p:nvGraphicFramePr>
        <p:xfrm>
          <a:off x="914400" y="1143000"/>
          <a:ext cx="68580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6864119" imgH="3906962" progId="Word.Document.12">
                  <p:embed/>
                </p:oleObj>
              </mc:Choice>
              <mc:Fallback>
                <p:oleObj name="Document" r:id="rId3" imgW="6864119" imgH="39069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7992"/>
            <a:ext cx="7315200" cy="800219"/>
          </a:xfrm>
        </p:spPr>
        <p:txBody>
          <a:bodyPr/>
          <a:lstStyle/>
          <a:p>
            <a:r>
              <a:rPr lang="en-US" dirty="0"/>
              <a:t>The Fields dialog box for working </a:t>
            </a:r>
            <a:br>
              <a:rPr lang="en-US" dirty="0"/>
            </a:br>
            <a:r>
              <a:rPr lang="en-US" dirty="0"/>
              <a:t>with a command field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45" y="1464187"/>
            <a:ext cx="5774055" cy="4445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CommandField</a:t>
            </a:r>
            <a:r>
              <a:rPr lang="en-US" dirty="0"/>
              <a:t>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341491"/>
              </p:ext>
            </p:extLst>
          </p:nvPr>
        </p:nvGraphicFramePr>
        <p:xfrm>
          <a:off x="914400" y="1143000"/>
          <a:ext cx="6858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3" imgW="6864119" imgH="1297992" progId="Word.Document.12">
                  <p:embed/>
                </p:oleObj>
              </mc:Choice>
              <mc:Fallback>
                <p:oleObj name="Document" r:id="rId3" imgW="6864119" imgH="12979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9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9341"/>
            <a:ext cx="7315200" cy="800219"/>
          </a:xfrm>
        </p:spPr>
        <p:txBody>
          <a:bodyPr/>
          <a:lstStyle/>
          <a:p>
            <a:r>
              <a:rPr lang="en-US" dirty="0"/>
              <a:t>Properties that show buttons and set the text or images they display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92674"/>
              </p:ext>
            </p:extLst>
          </p:nvPr>
        </p:nvGraphicFramePr>
        <p:xfrm>
          <a:off x="688392" y="1447800"/>
          <a:ext cx="7541208" cy="323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3" imgW="7541208" imgH="3237353" progId="Word.Document.12">
                  <p:embed/>
                </p:oleObj>
              </mc:Choice>
              <mc:Fallback>
                <p:oleObj name="Document" r:id="rId3" imgW="7541208" imgH="32373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392" y="1447800"/>
                        <a:ext cx="7541208" cy="3237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5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defines two command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591974"/>
              </p:ext>
            </p:extLst>
          </p:nvPr>
        </p:nvGraphicFramePr>
        <p:xfrm>
          <a:off x="914400" y="1143000"/>
          <a:ext cx="68580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3" imgW="6864119" imgH="1541861" progId="Word.Document.12">
                  <p:embed/>
                </p:oleObj>
              </mc:Choice>
              <mc:Fallback>
                <p:oleObj name="Document" r:id="rId3" imgW="6864119" imgH="1541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Events raised by the </a:t>
            </a:r>
            <a:r>
              <a:rPr lang="en-US" dirty="0" err="1"/>
              <a:t>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71047"/>
              </p:ext>
            </p:extLst>
          </p:nvPr>
        </p:nvGraphicFramePr>
        <p:xfrm>
          <a:off x="914401" y="1142999"/>
          <a:ext cx="6864119" cy="328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3" imgW="6864119" imgH="3282136" progId="Word.Document.12">
                  <p:embed/>
                </p:oleObj>
              </mc:Choice>
              <mc:Fallback>
                <p:oleObj name="Document" r:id="rId3" imgW="6864119" imgH="3282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1" y="1142999"/>
                        <a:ext cx="6864119" cy="3282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event handler for the </a:t>
            </a:r>
            <a:r>
              <a:rPr lang="en-US" dirty="0" err="1"/>
              <a:t>RowUpdated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286647"/>
              </p:ext>
            </p:extLst>
          </p:nvPr>
        </p:nvGraphicFramePr>
        <p:xfrm>
          <a:off x="914400" y="1143000"/>
          <a:ext cx="6858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3" imgW="6864119" imgH="3970454" progId="Word.Document.12">
                  <p:embed/>
                </p:oleObj>
              </mc:Choice>
              <mc:Fallback>
                <p:oleObj name="Document" r:id="rId3" imgW="6864119" imgH="39704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5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Method of the </a:t>
            </a:r>
            <a:r>
              <a:rPr lang="en-US" dirty="0" err="1"/>
              <a:t>SqlDataSource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for inserting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8948" y="2092656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Properties of the </a:t>
            </a:r>
            <a:r>
              <a:rPr lang="en-US" dirty="0" err="1"/>
              <a:t>SqlDataSource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for inserting rows</a:t>
            </a:r>
            <a:endParaRPr lang="en-US" kern="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12123" y="4024952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Property of the Parameter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inserting rows</a:t>
            </a:r>
            <a:endParaRPr lang="en-US" kern="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375012"/>
              </p:ext>
            </p:extLst>
          </p:nvPr>
        </p:nvGraphicFramePr>
        <p:xfrm>
          <a:off x="891652" y="3083256"/>
          <a:ext cx="68580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Document" r:id="rId3" imgW="6864119" imgH="1038249" progId="Word.Document.12">
                  <p:embed/>
                </p:oleObj>
              </mc:Choice>
              <mc:Fallback>
                <p:oleObj name="Document" r:id="rId3" imgW="6864119" imgH="10382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652" y="3083256"/>
                        <a:ext cx="685800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582436"/>
              </p:ext>
            </p:extLst>
          </p:nvPr>
        </p:nvGraphicFramePr>
        <p:xfrm>
          <a:off x="897338" y="4974608"/>
          <a:ext cx="6873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Document" r:id="rId5" imgW="6864119" imgH="686875" progId="Word.Document.12">
                  <p:embed/>
                </p:oleObj>
              </mc:Choice>
              <mc:Fallback>
                <p:oleObj name="Document" r:id="rId5" imgW="6864119" imgH="686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7338" y="4974608"/>
                        <a:ext cx="68738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36949"/>
              </p:ext>
            </p:extLst>
          </p:nvPr>
        </p:nvGraphicFramePr>
        <p:xfrm>
          <a:off x="898475" y="1524000"/>
          <a:ext cx="6858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Document" r:id="rId7" imgW="6864119" imgH="702027" progId="Word.Document.12">
                  <p:embed/>
                </p:oleObj>
              </mc:Choice>
              <mc:Fallback>
                <p:oleObj name="Document" r:id="rId7" imgW="6864119" imgH="702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8475" y="1524000"/>
                        <a:ext cx="6858000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1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1640"/>
            <a:ext cx="7315200" cy="800219"/>
          </a:xfrm>
        </p:spPr>
        <p:txBody>
          <a:bodyPr/>
          <a:lstStyle/>
          <a:p>
            <a:r>
              <a:rPr lang="en-US" dirty="0"/>
              <a:t>Code that uses a </a:t>
            </a:r>
            <a:r>
              <a:rPr lang="en-US" dirty="0" err="1"/>
              <a:t>SqlDataSource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to insert a 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493001"/>
              </p:ext>
            </p:extLst>
          </p:nvPr>
        </p:nvGraphicFramePr>
        <p:xfrm>
          <a:off x="914400" y="1447800"/>
          <a:ext cx="7239000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3" imgW="7245338" imgH="4413460" progId="Word.Document.12">
                  <p:embed/>
                </p:oleObj>
              </mc:Choice>
              <mc:Fallback>
                <p:oleObj name="Document" r:id="rId3" imgW="7245338" imgH="4413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239000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2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400110"/>
          </a:xfrm>
        </p:spPr>
        <p:txBody>
          <a:bodyPr/>
          <a:lstStyle/>
          <a:p>
            <a:r>
              <a:rPr lang="en-US" dirty="0"/>
              <a:t>The Category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5505450" cy="49403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5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49082"/>
              </p:ext>
            </p:extLst>
          </p:nvPr>
        </p:nvGraphicFramePr>
        <p:xfrm>
          <a:off x="914400" y="1107744"/>
          <a:ext cx="6858000" cy="47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3" imgW="6864119" imgH="4764834" progId="Word.Document.12">
                  <p:embed/>
                </p:oleObj>
              </mc:Choice>
              <mc:Fallback>
                <p:oleObj name="Document" r:id="rId3" imgW="6864119" imgH="4764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7744"/>
                        <a:ext cx="6858000" cy="475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2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GridView</a:t>
            </a:r>
            <a:r>
              <a:rPr lang="en-US" dirty="0"/>
              <a:t> control that provides </a:t>
            </a:r>
            <a:br>
              <a:rPr lang="en-US" dirty="0"/>
            </a:br>
            <a:r>
              <a:rPr lang="en-US" dirty="0"/>
              <a:t>for updating a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1"/>
            <a:ext cx="7315200" cy="1570616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48387"/>
              </p:ext>
            </p:extLst>
          </p:nvPr>
        </p:nvGraphicFramePr>
        <p:xfrm>
          <a:off x="990600" y="1112837"/>
          <a:ext cx="6858000" cy="505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3" imgW="6864119" imgH="5070031" progId="Word.Document.12">
                  <p:embed/>
                </p:oleObj>
              </mc:Choice>
              <mc:Fallback>
                <p:oleObj name="Document" r:id="rId3" imgW="6864119" imgH="5070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2837"/>
                        <a:ext cx="6858000" cy="505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62585"/>
              </p:ext>
            </p:extLst>
          </p:nvPr>
        </p:nvGraphicFramePr>
        <p:xfrm>
          <a:off x="914400" y="1097602"/>
          <a:ext cx="7680325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3" imgW="7687813" imgH="5070031" progId="Word.Document.12">
                  <p:embed/>
                </p:oleObj>
              </mc:Choice>
              <mc:Fallback>
                <p:oleObj name="Document" r:id="rId3" imgW="7687813" imgH="5070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7602"/>
                        <a:ext cx="7680325" cy="506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4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47905"/>
              </p:ext>
            </p:extLst>
          </p:nvPr>
        </p:nvGraphicFramePr>
        <p:xfrm>
          <a:off x="914400" y="1129352"/>
          <a:ext cx="7497763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3" imgW="7504770" imgH="3390363" progId="Word.Document.12">
                  <p:embed/>
                </p:oleObj>
              </mc:Choice>
              <mc:Fallback>
                <p:oleObj name="Document" r:id="rId3" imgW="7504770" imgH="339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9352"/>
                        <a:ext cx="7497763" cy="338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8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41486"/>
              </p:ext>
            </p:extLst>
          </p:nvPr>
        </p:nvGraphicFramePr>
        <p:xfrm>
          <a:off x="914400" y="1094096"/>
          <a:ext cx="7299325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3" imgW="7306593" imgH="4825440" progId="Word.Document.12">
                  <p:embed/>
                </p:oleObj>
              </mc:Choice>
              <mc:Fallback>
                <p:oleObj name="Document" r:id="rId3" imgW="7306593" imgH="48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4096"/>
                        <a:ext cx="7299325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5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73093"/>
              </p:ext>
            </p:extLst>
          </p:nvPr>
        </p:nvGraphicFramePr>
        <p:xfrm>
          <a:off x="914400" y="1111250"/>
          <a:ext cx="7483475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3" imgW="7489636" imgH="4000758" progId="Word.Document.12">
                  <p:embed/>
                </p:oleObj>
              </mc:Choice>
              <mc:Fallback>
                <p:oleObj name="Document" r:id="rId3" imgW="7489636" imgH="40007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483475" cy="399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body of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56294"/>
              </p:ext>
            </p:extLst>
          </p:nvPr>
        </p:nvGraphicFramePr>
        <p:xfrm>
          <a:off x="914400" y="1115704"/>
          <a:ext cx="686435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3" imgW="6864119" imgH="4212520" progId="Word.Document.12">
                  <p:embed/>
                </p:oleObj>
              </mc:Choice>
              <mc:Fallback>
                <p:oleObj name="Document" r:id="rId3" imgW="6864119" imgH="4212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5704"/>
                        <a:ext cx="686435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9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Default.aspx.cs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907986"/>
              </p:ext>
            </p:extLst>
          </p:nvPr>
        </p:nvGraphicFramePr>
        <p:xfrm>
          <a:off x="914400" y="1143000"/>
          <a:ext cx="6864350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3" imgW="6864119" imgH="4010498" progId="Word.Document.12">
                  <p:embed/>
                </p:oleObj>
              </mc:Choice>
              <mc:Fallback>
                <p:oleObj name="Document" r:id="rId3" imgW="6864119" imgH="4010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40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7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Default.aspx.cs</a:t>
            </a:r>
            <a:r>
              <a:rPr lang="en-US" dirty="0"/>
              <a:t>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29891"/>
              </p:ext>
            </p:extLst>
          </p:nvPr>
        </p:nvGraphicFramePr>
        <p:xfrm>
          <a:off x="914400" y="1143000"/>
          <a:ext cx="686435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3" imgW="6864119" imgH="2594540" progId="Word.Document.12">
                  <p:embed/>
                </p:oleObj>
              </mc:Choice>
              <mc:Fallback>
                <p:oleObj name="Document" r:id="rId3" imgW="6864119" imgH="25945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258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9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Default.aspx.cs</a:t>
            </a:r>
            <a:r>
              <a:rPr lang="en-US" dirty="0"/>
              <a:t>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23444"/>
              </p:ext>
            </p:extLst>
          </p:nvPr>
        </p:nvGraphicFramePr>
        <p:xfrm>
          <a:off x="914400" y="1133475"/>
          <a:ext cx="686435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3" imgW="6864119" imgH="4820029" progId="Word.Document.12">
                  <p:embed/>
                </p:oleObj>
              </mc:Choice>
              <mc:Fallback>
                <p:oleObj name="Document" r:id="rId3" imgW="6864119" imgH="48200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3475"/>
                        <a:ext cx="6864350" cy="481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1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Default.aspx.cs</a:t>
            </a:r>
            <a:r>
              <a:rPr lang="en-US" dirty="0"/>
              <a:t>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21017"/>
              </p:ext>
            </p:extLst>
          </p:nvPr>
        </p:nvGraphicFramePr>
        <p:xfrm>
          <a:off x="914400" y="1143000"/>
          <a:ext cx="765016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3" imgW="7665113" imgH="2382417" progId="Word.Document.12">
                  <p:embed/>
                </p:oleObj>
              </mc:Choice>
              <mc:Fallback>
                <p:oleObj name="Document" r:id="rId3" imgW="7665113" imgH="2382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50163" cy="237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5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64486"/>
              </p:ext>
            </p:extLst>
          </p:nvPr>
        </p:nvGraphicFramePr>
        <p:xfrm>
          <a:off x="914400" y="1171575"/>
          <a:ext cx="686435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3" imgW="6864119" imgH="4629190" progId="Word.Document.12">
                  <p:embed/>
                </p:oleObj>
              </mc:Choice>
              <mc:Fallback>
                <p:oleObj name="Document" r:id="rId3" imgW="6864119" imgH="4629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71575"/>
                        <a:ext cx="6864350" cy="461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5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edit templates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1168400"/>
            <a:ext cx="5768340" cy="2032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9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GridView</a:t>
            </a:r>
            <a:r>
              <a:rPr lang="en-US" dirty="0"/>
              <a:t> template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486241"/>
              </p:ext>
            </p:extLst>
          </p:nvPr>
        </p:nvGraphicFramePr>
        <p:xfrm>
          <a:off x="914400" y="1143000"/>
          <a:ext cx="685800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3" imgW="6864119" imgH="1823610" progId="Word.Document.12">
                  <p:embed/>
                </p:oleObj>
              </mc:Choice>
              <mc:Fallback>
                <p:oleObj name="Document" r:id="rId3" imgW="6864119" imgH="1823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8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A template field that includes a validation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11306"/>
              </p:ext>
            </p:extLst>
          </p:nvPr>
        </p:nvGraphicFramePr>
        <p:xfrm>
          <a:off x="914400" y="1143000"/>
          <a:ext cx="7421563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Document" r:id="rId3" imgW="7428382" imgH="4611874" progId="Word.Document.12">
                  <p:embed/>
                </p:oleObj>
              </mc:Choice>
              <mc:Fallback>
                <p:oleObj name="Document" r:id="rId3" imgW="7428382" imgH="4611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21563" cy="460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3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096"/>
            <a:ext cx="7315200" cy="800219"/>
          </a:xfrm>
        </p:spPr>
        <p:txBody>
          <a:bodyPr/>
          <a:lstStyle/>
          <a:p>
            <a:r>
              <a:rPr lang="en-US" dirty="0"/>
              <a:t>The Category Maintenance application </a:t>
            </a:r>
            <a:br>
              <a:rPr lang="en-US" dirty="0"/>
            </a:br>
            <a:r>
              <a:rPr lang="en-US" dirty="0"/>
              <a:t>with template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95" y="1295400"/>
            <a:ext cx="4383405" cy="45085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1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16267"/>
              </p:ext>
            </p:extLst>
          </p:nvPr>
        </p:nvGraphicFramePr>
        <p:xfrm>
          <a:off x="914400" y="1143000"/>
          <a:ext cx="68643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3" imgW="6864119" imgH="4414542" progId="Word.Document.12">
                  <p:embed/>
                </p:oleObj>
              </mc:Choice>
              <mc:Fallback>
                <p:oleObj name="Document" r:id="rId3" imgW="6864119" imgH="4414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440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8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48698"/>
              </p:ext>
            </p:extLst>
          </p:nvPr>
        </p:nvGraphicFramePr>
        <p:xfrm>
          <a:off x="914400" y="1121392"/>
          <a:ext cx="745172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Document" r:id="rId3" imgW="7459009" imgH="5222991" progId="Word.Document.12">
                  <p:embed/>
                </p:oleObj>
              </mc:Choice>
              <mc:Fallback>
                <p:oleObj name="Document" r:id="rId3" imgW="7459009" imgH="5222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1392"/>
                        <a:ext cx="7451725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8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034991"/>
              </p:ext>
            </p:extLst>
          </p:nvPr>
        </p:nvGraphicFramePr>
        <p:xfrm>
          <a:off x="914400" y="1129352"/>
          <a:ext cx="6864350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3" imgW="6864119" imgH="2998584" progId="Word.Document.12">
                  <p:embed/>
                </p:oleObj>
              </mc:Choice>
              <mc:Fallback>
                <p:oleObj name="Document" r:id="rId3" imgW="6864119" imgH="29985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9352"/>
                        <a:ext cx="6864350" cy="299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7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</a:t>
            </a:r>
            <a:r>
              <a:rPr lang="en-US" dirty="0" smtClean="0"/>
              <a:t>file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0919"/>
              </p:ext>
            </p:extLst>
          </p:nvPr>
        </p:nvGraphicFramePr>
        <p:xfrm>
          <a:off x="914400" y="1143000"/>
          <a:ext cx="6864350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ocument" r:id="rId3" imgW="6864119" imgH="4002201" progId="Word.Document.12">
                  <p:embed/>
                </p:oleObj>
              </mc:Choice>
              <mc:Fallback>
                <p:oleObj name="Document" r:id="rId3" imgW="6864119" imgH="40022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40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14-1	Create a Product Receipt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72" y="1362710"/>
            <a:ext cx="5434428" cy="458089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31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GridView</a:t>
            </a:r>
            <a:r>
              <a:rPr lang="en-US" dirty="0"/>
              <a:t> control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307617"/>
              </p:ext>
            </p:extLst>
          </p:nvPr>
        </p:nvGraphicFramePr>
        <p:xfrm>
          <a:off x="914400" y="1219200"/>
          <a:ext cx="6858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6864119" imgH="2061346" progId="Word.Document.12">
                  <p:embed/>
                </p:oleObj>
              </mc:Choice>
              <mc:Fallback>
                <p:oleObj name="Document" r:id="rId3" imgW="6864119" imgH="2061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580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9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Basic properties of the </a:t>
            </a:r>
            <a:r>
              <a:rPr lang="en-US" dirty="0" err="1"/>
              <a:t>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173387"/>
              </p:ext>
            </p:extLst>
          </p:nvPr>
        </p:nvGraphicFramePr>
        <p:xfrm>
          <a:off x="914400" y="1219200"/>
          <a:ext cx="6853094" cy="145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6853094" imgH="1459347" progId="Word.Document.12">
                  <p:embed/>
                </p:oleObj>
              </mc:Choice>
              <mc:Fallback>
                <p:oleObj name="Document" r:id="rId3" imgW="6853094" imgH="1459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53094" cy="1459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1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Fields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5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8819"/>
            <a:ext cx="6016667" cy="4632381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Commonly used field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241553"/>
              </p:ext>
            </p:extLst>
          </p:nvPr>
        </p:nvGraphicFramePr>
        <p:xfrm>
          <a:off x="914400" y="1219199"/>
          <a:ext cx="6864350" cy="291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3" imgW="6864119" imgH="2917415" progId="Word.Document.12">
                  <p:embed/>
                </p:oleObj>
              </mc:Choice>
              <mc:Fallback>
                <p:oleObj name="Document" r:id="rId3" imgW="6864119" imgH="2917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199"/>
                        <a:ext cx="6864350" cy="291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7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1577</Words>
  <Application>Microsoft Office PowerPoint</Application>
  <PresentationFormat>On-screen Show (4:3)</PresentationFormat>
  <Paragraphs>293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Arial Narrow</vt:lpstr>
      <vt:lpstr>Times New Roman</vt:lpstr>
      <vt:lpstr>Master slides_with_titles</vt:lpstr>
      <vt:lpstr>Document</vt:lpstr>
      <vt:lpstr>Microsoft Word Document</vt:lpstr>
      <vt:lpstr>Chapter 14</vt:lpstr>
      <vt:lpstr>Objectives</vt:lpstr>
      <vt:lpstr>Objectives (cont.)</vt:lpstr>
      <vt:lpstr>A GridView control that provides  for updating a table</vt:lpstr>
      <vt:lpstr>The aspx code for the GridView control</vt:lpstr>
      <vt:lpstr>The aspx code for the GridView control (cont.)</vt:lpstr>
      <vt:lpstr>Basic properties of the GridView control</vt:lpstr>
      <vt:lpstr>The Fields dialog box</vt:lpstr>
      <vt:lpstr>Commonly used field properties</vt:lpstr>
      <vt:lpstr>Column field elements</vt:lpstr>
      <vt:lpstr>Style elements</vt:lpstr>
      <vt:lpstr>The aspx code for a control that uses field  and style elements</vt:lpstr>
      <vt:lpstr>A GridView control that uses Bootstrap CSS classes for styling</vt:lpstr>
      <vt:lpstr>The aspx code for the control</vt:lpstr>
      <vt:lpstr>The PreRender event handler  for the GridView control</vt:lpstr>
      <vt:lpstr>A GridView control with sorting enabled</vt:lpstr>
      <vt:lpstr>The aspx code for the GridView control  with sorting</vt:lpstr>
      <vt:lpstr>The aspx code for the GridView control  with sorting (cont.)</vt:lpstr>
      <vt:lpstr>A GridView control with paging enabled</vt:lpstr>
      <vt:lpstr>The aspx code for the GridView control  with paging</vt:lpstr>
      <vt:lpstr>The aspx code for the GridView control  with paging (cont.)</vt:lpstr>
      <vt:lpstr>Properties of the GridView control  that affect paging</vt:lpstr>
      <vt:lpstr>Properties of the PagerSettings element</vt:lpstr>
      <vt:lpstr>A PagerSettings element</vt:lpstr>
      <vt:lpstr>The Product List application</vt:lpstr>
      <vt:lpstr>The body of the Default.aspx file</vt:lpstr>
      <vt:lpstr>The body of the Default.aspx file (cont.)</vt:lpstr>
      <vt:lpstr>The body of the Default.aspx file (cont.)</vt:lpstr>
      <vt:lpstr>The event handler for the Prerender event  of the GridView control</vt:lpstr>
      <vt:lpstr>The Fields dialog box for working  with a command field</vt:lpstr>
      <vt:lpstr>Properties of the CommandField element</vt:lpstr>
      <vt:lpstr>Properties that show buttons and set the text or images they display</vt:lpstr>
      <vt:lpstr>Code that defines two command fields</vt:lpstr>
      <vt:lpstr>Events raised by the GridView control</vt:lpstr>
      <vt:lpstr>An event handler for the RowUpdated event</vt:lpstr>
      <vt:lpstr>Method of the SqlDataSource class  for inserting rows</vt:lpstr>
      <vt:lpstr>Code that uses a SqlDataSource control  to insert a row</vt:lpstr>
      <vt:lpstr>The Category Maintenance application</vt:lpstr>
      <vt:lpstr>The body of the Default.aspx file</vt:lpstr>
      <vt:lpstr>The body of the Default.aspx file (cont.)</vt:lpstr>
      <vt:lpstr>The body of the Default.aspx file (cont.)</vt:lpstr>
      <vt:lpstr>The body of the Default.aspx file (cont.)</vt:lpstr>
      <vt:lpstr>The body of the Default.aspx file (cont.)</vt:lpstr>
      <vt:lpstr>The body of the Default.aspx file (cont.)</vt:lpstr>
      <vt:lpstr>The body of the Default.aspx file (cont.)</vt:lpstr>
      <vt:lpstr>The Default.aspx.cs file</vt:lpstr>
      <vt:lpstr>The Default.aspx.cs file (cont.)</vt:lpstr>
      <vt:lpstr>The Default.aspx.cs file (cont.)</vt:lpstr>
      <vt:lpstr>The Default.aspx.cs file (cont.)</vt:lpstr>
      <vt:lpstr>How to edit templates</vt:lpstr>
      <vt:lpstr>GridView template elements</vt:lpstr>
      <vt:lpstr>A template field that includes a validation control</vt:lpstr>
      <vt:lpstr>The Category Maintenance application  with template fields</vt:lpstr>
      <vt:lpstr>The Default.aspx file</vt:lpstr>
      <vt:lpstr>The Default.aspx file (cont.)</vt:lpstr>
      <vt:lpstr>The Default.aspx file (cont.)</vt:lpstr>
      <vt:lpstr>The Default.aspx file (cont.)</vt:lpstr>
      <vt:lpstr>Extra 14-1 Create a Product Receipt    application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20</cp:revision>
  <cp:lastPrinted>2016-01-14T23:03:16Z</cp:lastPrinted>
  <dcterms:created xsi:type="dcterms:W3CDTF">2016-01-14T22:50:19Z</dcterms:created>
  <dcterms:modified xsi:type="dcterms:W3CDTF">2016-07-27T18:40:01Z</dcterms:modified>
</cp:coreProperties>
</file>