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4"/>
  </p:notesMasterIdLst>
  <p:handoutMasterIdLst>
    <p:handoutMasterId r:id="rId65"/>
  </p:handout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91" r:id="rId62"/>
    <p:sldId id="392" r:id="rId6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5" autoAdjust="0"/>
    <p:restoredTop sz="86452" autoAdjust="0"/>
  </p:normalViewPr>
  <p:slideViewPr>
    <p:cSldViewPr>
      <p:cViewPr varScale="1">
        <p:scale>
          <a:sx n="100" d="100"/>
          <a:sy n="100" d="100"/>
        </p:scale>
        <p:origin x="8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7/27/2016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9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0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1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2.doc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3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4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5.docx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6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7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8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9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0.docx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1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2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3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4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5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6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7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8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29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0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1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2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3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4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5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6.docx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37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38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39.docx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0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4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1.docx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42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43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44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45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46.docx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47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48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49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62.emf"/><Relationship Id="rId4" Type="http://schemas.openxmlformats.org/officeDocument/2006/relationships/package" Target="../embeddings/Microsoft_Word_Document50.docx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6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7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/>
              <a:t>Chapter 15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150115"/>
              </p:ext>
            </p:extLst>
          </p:nvPr>
        </p:nvGraphicFramePr>
        <p:xfrm>
          <a:off x="1139825" y="1632858"/>
          <a:ext cx="6864350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4" imgW="6864119" imgH="3191587" progId="Word.Document.12">
                  <p:embed/>
                </p:oleObj>
              </mc:Choice>
              <mc:Fallback>
                <p:oleObj name="Document" r:id="rId4" imgW="6864119" imgH="31915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9825" y="1632858"/>
                        <a:ext cx="6864350" cy="319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87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DetailsView</a:t>
            </a:r>
            <a:r>
              <a:rPr lang="en-US" dirty="0"/>
              <a:t> control that allows paging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25" y="1219200"/>
            <a:ext cx="6254750" cy="34036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10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DetailsView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186014"/>
              </p:ext>
            </p:extLst>
          </p:nvPr>
        </p:nvGraphicFramePr>
        <p:xfrm>
          <a:off x="914400" y="1143000"/>
          <a:ext cx="7407275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Document" r:id="rId4" imgW="7413248" imgH="4611874" progId="Word.Document.12">
                  <p:embed/>
                </p:oleObj>
              </mc:Choice>
              <mc:Fallback>
                <p:oleObj name="Document" r:id="rId4" imgW="7413248" imgH="46118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407275" cy="460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32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5952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DetailsView</a:t>
            </a:r>
            <a:r>
              <a:rPr lang="en-US" dirty="0"/>
              <a:t> control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911748"/>
              </p:ext>
            </p:extLst>
          </p:nvPr>
        </p:nvGraphicFramePr>
        <p:xfrm>
          <a:off x="914400" y="1600200"/>
          <a:ext cx="6858000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Document" r:id="rId4" imgW="6864119" imgH="2504352" progId="Word.Document.12">
                  <p:embed/>
                </p:oleObj>
              </mc:Choice>
              <mc:Fallback>
                <p:oleObj name="Document" r:id="rId4" imgW="6864119" imgH="2504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6858000" cy="249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58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Master/Detail page typically contains: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257359"/>
              </p:ext>
            </p:extLst>
          </p:nvPr>
        </p:nvGraphicFramePr>
        <p:xfrm>
          <a:off x="914400" y="1121392"/>
          <a:ext cx="6858000" cy="431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Document" r:id="rId4" imgW="6864119" imgH="4321828" progId="Word.Document.12">
                  <p:embed/>
                </p:oleObj>
              </mc:Choice>
              <mc:Fallback>
                <p:oleObj name="Document" r:id="rId4" imgW="6864119" imgH="43218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1392"/>
                        <a:ext cx="6858000" cy="431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2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SqlDataSource</a:t>
            </a:r>
            <a:r>
              <a:rPr lang="en-US" dirty="0"/>
              <a:t> control with a parameter </a:t>
            </a:r>
            <a:br>
              <a:rPr lang="en-US" dirty="0"/>
            </a:br>
            <a:r>
              <a:rPr lang="en-US" dirty="0"/>
              <a:t>that’s bound to a drop-down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328698"/>
              </p:ext>
            </p:extLst>
          </p:nvPr>
        </p:nvGraphicFramePr>
        <p:xfrm>
          <a:off x="914400" y="1600200"/>
          <a:ext cx="7285038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Document" r:id="rId4" imgW="7291099" imgH="3390363" progId="Word.Document.12">
                  <p:embed/>
                </p:oleObj>
              </mc:Choice>
              <mc:Fallback>
                <p:oleObj name="Document" r:id="rId4" imgW="7291099" imgH="3390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285038" cy="338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60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8960"/>
            <a:ext cx="7620000" cy="120032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DetailsView</a:t>
            </a:r>
            <a:r>
              <a:rPr lang="en-US" dirty="0"/>
              <a:t> control </a:t>
            </a:r>
            <a:br>
              <a:rPr lang="en-US" dirty="0"/>
            </a:br>
            <a:r>
              <a:rPr lang="en-US" dirty="0"/>
              <a:t>with automatically generated command buttons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980" y="1588252"/>
            <a:ext cx="5471160" cy="29718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8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 err="1"/>
              <a:t>DetailsView</a:t>
            </a:r>
            <a:r>
              <a:rPr lang="en-US" dirty="0"/>
              <a:t> control command buttons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83064"/>
              </p:ext>
            </p:extLst>
          </p:nvPr>
        </p:nvGraphicFramePr>
        <p:xfrm>
          <a:off x="914400" y="1219200"/>
          <a:ext cx="68580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Document" r:id="rId4" imgW="6864119" imgH="2519503" progId="Word.Document.12">
                  <p:embed/>
                </p:oleObj>
              </mc:Choice>
              <mc:Fallback>
                <p:oleObj name="Document" r:id="rId4" imgW="6864119" imgH="25195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6858000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6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Properties that generate command buttons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63485"/>
              </p:ext>
            </p:extLst>
          </p:nvPr>
        </p:nvGraphicFramePr>
        <p:xfrm>
          <a:off x="914400" y="1128712"/>
          <a:ext cx="6858000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Document" r:id="rId4" imgW="6864119" imgH="1389623" progId="Word.Document.12">
                  <p:embed/>
                </p:oleObj>
              </mc:Choice>
              <mc:Fallback>
                <p:oleObj name="Document" r:id="rId4" imgW="6864119" imgH="13896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8712"/>
                        <a:ext cx="6858000" cy="138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2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6616"/>
            <a:ext cx="7315200" cy="8002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DetailsView</a:t>
            </a:r>
            <a:r>
              <a:rPr lang="en-US" dirty="0"/>
              <a:t> element that automatically generates command buttons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159242"/>
              </p:ext>
            </p:extLst>
          </p:nvPr>
        </p:nvGraphicFramePr>
        <p:xfrm>
          <a:off x="914400" y="1600200"/>
          <a:ext cx="68580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Document" r:id="rId4" imgW="6864119" imgH="2061346" progId="Word.Document.12">
                  <p:embed/>
                </p:oleObj>
              </mc:Choice>
              <mc:Fallback>
                <p:oleObj name="Document" r:id="rId4" imgW="6864119" imgH="20613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685800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50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4344"/>
            <a:ext cx="7315200" cy="1600438"/>
          </a:xfrm>
        </p:spPr>
        <p:txBody>
          <a:bodyPr/>
          <a:lstStyle/>
          <a:p>
            <a:r>
              <a:rPr lang="en-US" dirty="0"/>
              <a:t>The Add Field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dialog </a:t>
            </a:r>
            <a:r>
              <a:rPr lang="en-US" dirty="0"/>
              <a:t>box </a:t>
            </a:r>
            <a:br>
              <a:rPr lang="en-US" dirty="0"/>
            </a:br>
            <a:r>
              <a:rPr lang="en-US" dirty="0"/>
              <a:t>for adding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command </a:t>
            </a:r>
            <a:r>
              <a:rPr lang="en-US" dirty="0"/>
              <a:t>field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8" y="685797"/>
            <a:ext cx="3545715" cy="5359048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74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877943"/>
              </p:ext>
            </p:extLst>
          </p:nvPr>
        </p:nvGraphicFramePr>
        <p:xfrm>
          <a:off x="914400" y="990600"/>
          <a:ext cx="6858000" cy="3868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4" imgW="6864119" imgH="3868722" progId="Word.Document.12">
                  <p:embed/>
                </p:oleObj>
              </mc:Choice>
              <mc:Fallback>
                <p:oleObj name="Document" r:id="rId4" imgW="6864119" imgH="38687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6858000" cy="3868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69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generated by the Add Field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510883"/>
              </p:ext>
            </p:extLst>
          </p:nvPr>
        </p:nvGraphicFramePr>
        <p:xfrm>
          <a:off x="914400" y="1143000"/>
          <a:ext cx="6858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Document" r:id="rId4" imgW="6864119" imgH="1450230" progId="Word.Document.12">
                  <p:embed/>
                </p:oleObj>
              </mc:Choice>
              <mc:Fallback>
                <p:oleObj name="Document" r:id="rId4" imgW="6864119" imgH="14502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1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Events raised by the </a:t>
            </a:r>
            <a:r>
              <a:rPr lang="en-US" dirty="0" err="1"/>
              <a:t>DetailsView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446086"/>
              </p:ext>
            </p:extLst>
          </p:nvPr>
        </p:nvGraphicFramePr>
        <p:xfrm>
          <a:off x="914400" y="1143000"/>
          <a:ext cx="6858000" cy="374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Document" r:id="rId4" imgW="6864119" imgH="3756888" progId="Word.Document.12">
                  <p:embed/>
                </p:oleObj>
              </mc:Choice>
              <mc:Fallback>
                <p:oleObj name="Document" r:id="rId4" imgW="6864119" imgH="37568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374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6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event handler for the </a:t>
            </a:r>
            <a:r>
              <a:rPr lang="en-US" dirty="0" err="1"/>
              <a:t>ItemUpdated</a:t>
            </a:r>
            <a:r>
              <a:rPr lang="en-US" dirty="0"/>
              <a:t> event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843818"/>
              </p:ext>
            </p:extLst>
          </p:nvPr>
        </p:nvGraphicFramePr>
        <p:xfrm>
          <a:off x="914400" y="1111250"/>
          <a:ext cx="7712075" cy="506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Document" r:id="rId4" imgW="7718440" imgH="5070031" progId="Word.Document.12">
                  <p:embed/>
                </p:oleObj>
              </mc:Choice>
              <mc:Fallback>
                <p:oleObj name="Document" r:id="rId4" imgW="7718440" imgH="50700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1250"/>
                        <a:ext cx="7712075" cy="506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DetailsView</a:t>
            </a:r>
            <a:r>
              <a:rPr lang="en-US" dirty="0"/>
              <a:t> control in Edit mode </a:t>
            </a:r>
            <a:br>
              <a:rPr lang="en-US" dirty="0"/>
            </a:br>
            <a:r>
              <a:rPr lang="en-US" dirty="0"/>
              <a:t>without and with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0" y="1600200"/>
            <a:ext cx="3117850" cy="230378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15" y="1590362"/>
            <a:ext cx="3090545" cy="3328035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7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 err="1"/>
              <a:t>DetailsView</a:t>
            </a:r>
            <a:r>
              <a:rPr lang="en-US" dirty="0"/>
              <a:t> template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696716"/>
              </p:ext>
            </p:extLst>
          </p:nvPr>
        </p:nvGraphicFramePr>
        <p:xfrm>
          <a:off x="914400" y="1219199"/>
          <a:ext cx="6858000" cy="182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Document" r:id="rId4" imgW="6864119" imgH="1823610" progId="Word.Document.12">
                  <p:embed/>
                </p:oleObj>
              </mc:Choice>
              <mc:Fallback>
                <p:oleObj name="Document" r:id="rId4" imgW="6864119" imgH="18236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199"/>
                        <a:ext cx="6858000" cy="1823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68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a custom template field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983006"/>
              </p:ext>
            </p:extLst>
          </p:nvPr>
        </p:nvGraphicFramePr>
        <p:xfrm>
          <a:off x="914400" y="1121392"/>
          <a:ext cx="6858000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Document" r:id="rId4" imgW="6864119" imgH="4688354" progId="Word.Document.12">
                  <p:embed/>
                </p:oleObj>
              </mc:Choice>
              <mc:Fallback>
                <p:oleObj name="Document" r:id="rId4" imgW="6864119" imgH="46883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1392"/>
                        <a:ext cx="6858000" cy="467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19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Product Maintenance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35" y="1155700"/>
            <a:ext cx="5815965" cy="47879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181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604628"/>
              </p:ext>
            </p:extLst>
          </p:nvPr>
        </p:nvGraphicFramePr>
        <p:xfrm>
          <a:off x="914400" y="1143000"/>
          <a:ext cx="68580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Document" r:id="rId4" imgW="6864119" imgH="3588777" progId="Word.Document.12">
                  <p:embed/>
                </p:oleObj>
              </mc:Choice>
              <mc:Fallback>
                <p:oleObj name="Document" r:id="rId4" imgW="6864119" imgH="35887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91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075462"/>
              </p:ext>
            </p:extLst>
          </p:nvPr>
        </p:nvGraphicFramePr>
        <p:xfrm>
          <a:off x="914400" y="1094096"/>
          <a:ext cx="7391400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Document" r:id="rId4" imgW="7398115" imgH="5008703" progId="Word.Document.12">
                  <p:embed/>
                </p:oleObj>
              </mc:Choice>
              <mc:Fallback>
                <p:oleObj name="Document" r:id="rId4" imgW="7398115" imgH="50087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94096"/>
                        <a:ext cx="7391400" cy="499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720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388121"/>
              </p:ext>
            </p:extLst>
          </p:nvPr>
        </p:nvGraphicFramePr>
        <p:xfrm>
          <a:off x="914400" y="1107744"/>
          <a:ext cx="7437438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Document" r:id="rId4" imgW="7443875" imgH="5008703" progId="Word.Document.12">
                  <p:embed/>
                </p:oleObj>
              </mc:Choice>
              <mc:Fallback>
                <p:oleObj name="Document" r:id="rId4" imgW="7443875" imgH="50087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7744"/>
                        <a:ext cx="7437438" cy="499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9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963156"/>
              </p:ext>
            </p:extLst>
          </p:nvPr>
        </p:nvGraphicFramePr>
        <p:xfrm>
          <a:off x="914400" y="990600"/>
          <a:ext cx="6858000" cy="4644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ocument" r:id="rId4" imgW="6864119" imgH="4644703" progId="Word.Document.12">
                  <p:embed/>
                </p:oleObj>
              </mc:Choice>
              <mc:Fallback>
                <p:oleObj name="Document" r:id="rId4" imgW="6864119" imgH="46447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6858000" cy="4644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91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666164"/>
              </p:ext>
            </p:extLst>
          </p:nvPr>
        </p:nvGraphicFramePr>
        <p:xfrm>
          <a:off x="914400" y="1094096"/>
          <a:ext cx="7102475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Document" r:id="rId4" imgW="7108056" imgH="4611874" progId="Word.Document.12">
                  <p:embed/>
                </p:oleObj>
              </mc:Choice>
              <mc:Fallback>
                <p:oleObj name="Document" r:id="rId4" imgW="7108056" imgH="46118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94096"/>
                        <a:ext cx="7102475" cy="460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3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628666"/>
              </p:ext>
            </p:extLst>
          </p:nvPr>
        </p:nvGraphicFramePr>
        <p:xfrm>
          <a:off x="914400" y="1129352"/>
          <a:ext cx="7437438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Document" r:id="rId4" imgW="7443875" imgH="4413460" progId="Word.Document.12">
                  <p:embed/>
                </p:oleObj>
              </mc:Choice>
              <mc:Fallback>
                <p:oleObj name="Document" r:id="rId4" imgW="7443875" imgH="44134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9352"/>
                        <a:ext cx="7437438" cy="440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20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407128"/>
              </p:ext>
            </p:extLst>
          </p:nvPr>
        </p:nvGraphicFramePr>
        <p:xfrm>
          <a:off x="990600" y="1129352"/>
          <a:ext cx="7208838" cy="399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Document" r:id="rId4" imgW="7215072" imgH="4000758" progId="Word.Document.12">
                  <p:embed/>
                </p:oleObj>
              </mc:Choice>
              <mc:Fallback>
                <p:oleObj name="Document" r:id="rId4" imgW="7215072" imgH="40007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29352"/>
                        <a:ext cx="7208838" cy="399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91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668477"/>
              </p:ext>
            </p:extLst>
          </p:nvPr>
        </p:nvGraphicFramePr>
        <p:xfrm>
          <a:off x="914400" y="1094096"/>
          <a:ext cx="7162800" cy="521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ocument" r:id="rId4" imgW="7169311" imgH="5222991" progId="Word.Document.12">
                  <p:embed/>
                </p:oleObj>
              </mc:Choice>
              <mc:Fallback>
                <p:oleObj name="Document" r:id="rId4" imgW="7169311" imgH="52229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94096"/>
                        <a:ext cx="7162800" cy="521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71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711749"/>
              </p:ext>
            </p:extLst>
          </p:nvPr>
        </p:nvGraphicFramePr>
        <p:xfrm>
          <a:off x="914400" y="1107744"/>
          <a:ext cx="7483475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Document" r:id="rId4" imgW="7489636" imgH="5008703" progId="Word.Document.12">
                  <p:embed/>
                </p:oleObj>
              </mc:Choice>
              <mc:Fallback>
                <p:oleObj name="Document" r:id="rId4" imgW="7489636" imgH="50087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7744"/>
                        <a:ext cx="7483475" cy="499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140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682576"/>
              </p:ext>
            </p:extLst>
          </p:nvPr>
        </p:nvGraphicFramePr>
        <p:xfrm>
          <a:off x="914400" y="1107744"/>
          <a:ext cx="7467600" cy="539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Document" r:id="rId4" imgW="7474142" imgH="5406254" progId="Word.Document.12">
                  <p:embed/>
                </p:oleObj>
              </mc:Choice>
              <mc:Fallback>
                <p:oleObj name="Document" r:id="rId4" imgW="7474142" imgH="54062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7744"/>
                        <a:ext cx="7467600" cy="539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7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663880"/>
              </p:ext>
            </p:extLst>
          </p:nvPr>
        </p:nvGraphicFramePr>
        <p:xfrm>
          <a:off x="914400" y="1107744"/>
          <a:ext cx="7178675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Document" r:id="rId4" imgW="7184444" imgH="4611874" progId="Word.Document.12">
                  <p:embed/>
                </p:oleObj>
              </mc:Choice>
              <mc:Fallback>
                <p:oleObj name="Document" r:id="rId4" imgW="7184444" imgH="46118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7744"/>
                        <a:ext cx="7178675" cy="460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95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387902"/>
              </p:ext>
            </p:extLst>
          </p:nvPr>
        </p:nvGraphicFramePr>
        <p:xfrm>
          <a:off x="914400" y="1115704"/>
          <a:ext cx="7437438" cy="539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Document" r:id="rId4" imgW="7443875" imgH="5406254" progId="Word.Document.12">
                  <p:embed/>
                </p:oleObj>
              </mc:Choice>
              <mc:Fallback>
                <p:oleObj name="Document" r:id="rId4" imgW="7443875" imgH="54062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5704"/>
                        <a:ext cx="7437438" cy="539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85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379064"/>
              </p:ext>
            </p:extLst>
          </p:nvPr>
        </p:nvGraphicFramePr>
        <p:xfrm>
          <a:off x="914400" y="1129352"/>
          <a:ext cx="7269163" cy="399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Document" r:id="rId4" imgW="7275966" imgH="4000758" progId="Word.Document.12">
                  <p:embed/>
                </p:oleObj>
              </mc:Choice>
              <mc:Fallback>
                <p:oleObj name="Document" r:id="rId4" imgW="7275966" imgH="40007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9352"/>
                        <a:ext cx="7269163" cy="399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98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717272"/>
              </p:ext>
            </p:extLst>
          </p:nvPr>
        </p:nvGraphicFramePr>
        <p:xfrm>
          <a:off x="914400" y="1143000"/>
          <a:ext cx="6864350" cy="359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Document" r:id="rId4" imgW="6864119" imgH="3606454" progId="Word.Document.12">
                  <p:embed/>
                </p:oleObj>
              </mc:Choice>
              <mc:Fallback>
                <p:oleObj name="Document" r:id="rId4" imgW="6864119" imgH="36064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64350" cy="359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90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7992"/>
            <a:ext cx="7315200" cy="8002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DetailsView</a:t>
            </a:r>
            <a:r>
              <a:rPr lang="en-US" dirty="0"/>
              <a:t> control that displays data </a:t>
            </a:r>
            <a:br>
              <a:rPr lang="en-US" dirty="0"/>
            </a:br>
            <a:r>
              <a:rPr lang="en-US" dirty="0"/>
              <a:t>for a selected product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10" y="1562100"/>
            <a:ext cx="4784090" cy="25527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80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Default.aspx.cs</a:t>
            </a:r>
            <a:r>
              <a:rPr lang="en-US" dirty="0"/>
              <a:t>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44527"/>
              </p:ext>
            </p:extLst>
          </p:nvPr>
        </p:nvGraphicFramePr>
        <p:xfrm>
          <a:off x="914400" y="1127125"/>
          <a:ext cx="7162800" cy="481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Document" r:id="rId4" imgW="7169311" imgH="4825440" progId="Word.Document.12">
                  <p:embed/>
                </p:oleObj>
              </mc:Choice>
              <mc:Fallback>
                <p:oleObj name="Document" r:id="rId4" imgW="7169311" imgH="48254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7125"/>
                        <a:ext cx="7162800" cy="481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30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Default.aspx.cs</a:t>
            </a:r>
            <a:r>
              <a:rPr lang="en-US" dirty="0"/>
              <a:t> </a:t>
            </a:r>
            <a:r>
              <a:rPr lang="en-US" dirty="0" smtClean="0"/>
              <a:t>file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82825"/>
              </p:ext>
            </p:extLst>
          </p:nvPr>
        </p:nvGraphicFramePr>
        <p:xfrm>
          <a:off x="914400" y="1143000"/>
          <a:ext cx="6864350" cy="501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Document" r:id="rId4" imgW="6864119" imgH="5022051" progId="Word.Document.12">
                  <p:embed/>
                </p:oleObj>
              </mc:Choice>
              <mc:Fallback>
                <p:oleObj name="Document" r:id="rId4" imgW="6864119" imgH="50220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64350" cy="501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43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Default.aspx.cs</a:t>
            </a:r>
            <a:r>
              <a:rPr lang="en-US" dirty="0"/>
              <a:t> file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013799"/>
              </p:ext>
            </p:extLst>
          </p:nvPr>
        </p:nvGraphicFramePr>
        <p:xfrm>
          <a:off x="914400" y="1127125"/>
          <a:ext cx="7375525" cy="420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Document" r:id="rId4" imgW="7382621" imgH="4215045" progId="Word.Document.12">
                  <p:embed/>
                </p:oleObj>
              </mc:Choice>
              <mc:Fallback>
                <p:oleObj name="Document" r:id="rId4" imgW="7382621" imgH="42150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7125"/>
                        <a:ext cx="7375525" cy="420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13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6616"/>
            <a:ext cx="7315200" cy="8002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FormView</a:t>
            </a:r>
            <a:r>
              <a:rPr lang="en-US" dirty="0"/>
              <a:t> control after a data source </a:t>
            </a:r>
            <a:br>
              <a:rPr lang="en-US" dirty="0"/>
            </a:br>
            <a:r>
              <a:rPr lang="en-US" dirty="0"/>
              <a:t>has been assigned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87690"/>
            <a:ext cx="2661429" cy="28800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787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FormView</a:t>
            </a:r>
            <a:r>
              <a:rPr lang="en-US" dirty="0"/>
              <a:t> control in template-editing mode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10" y="1249144"/>
            <a:ext cx="5431155" cy="37592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86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7992"/>
            <a:ext cx="7315200" cy="800219"/>
          </a:xfrm>
        </p:spPr>
        <p:txBody>
          <a:bodyPr/>
          <a:lstStyle/>
          <a:p>
            <a:r>
              <a:rPr lang="en-US" dirty="0"/>
              <a:t>How the </a:t>
            </a:r>
            <a:r>
              <a:rPr lang="en-US" dirty="0" err="1"/>
              <a:t>FormView</a:t>
            </a:r>
            <a:r>
              <a:rPr lang="en-US" dirty="0"/>
              <a:t> control differs </a:t>
            </a:r>
            <a:br>
              <a:rPr lang="en-US" dirty="0"/>
            </a:br>
            <a:r>
              <a:rPr lang="en-US" dirty="0"/>
              <a:t>from the </a:t>
            </a:r>
            <a:r>
              <a:rPr lang="en-US" dirty="0" err="1"/>
              <a:t>DetailsView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94096"/>
              </p:ext>
            </p:extLst>
          </p:nvPr>
        </p:nvGraphicFramePr>
        <p:xfrm>
          <a:off x="914400" y="1600200"/>
          <a:ext cx="6864350" cy="3503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Document" r:id="rId4" imgW="6864119" imgH="3503278" progId="Word.Document.12">
                  <p:embed/>
                </p:oleObj>
              </mc:Choice>
              <mc:Fallback>
                <p:oleObj name="Document" r:id="rId4" imgW="6864119" imgH="35032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6864350" cy="3503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239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2304"/>
            <a:ext cx="7315200" cy="800219"/>
          </a:xfrm>
        </p:spPr>
        <p:txBody>
          <a:bodyPr/>
          <a:lstStyle/>
          <a:p>
            <a:r>
              <a:rPr lang="en-US" dirty="0"/>
              <a:t>The Item template generated </a:t>
            </a:r>
            <a:br>
              <a:rPr lang="en-US" dirty="0"/>
            </a:br>
            <a:r>
              <a:rPr lang="en-US" dirty="0"/>
              <a:t>for a </a:t>
            </a:r>
            <a:r>
              <a:rPr lang="en-US" dirty="0" err="1"/>
              <a:t>FormView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708909"/>
              </p:ext>
            </p:extLst>
          </p:nvPr>
        </p:nvGraphicFramePr>
        <p:xfrm>
          <a:off x="914400" y="1573544"/>
          <a:ext cx="6864350" cy="440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Document" r:id="rId4" imgW="6864119" imgH="4414542" progId="Word.Document.12">
                  <p:embed/>
                </p:oleObj>
              </mc:Choice>
              <mc:Fallback>
                <p:oleObj name="Document" r:id="rId4" imgW="6864119" imgH="44145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73544"/>
                        <a:ext cx="6864350" cy="440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726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2304"/>
            <a:ext cx="7315200" cy="800219"/>
          </a:xfrm>
        </p:spPr>
        <p:txBody>
          <a:bodyPr/>
          <a:lstStyle/>
          <a:p>
            <a:r>
              <a:rPr lang="en-US" dirty="0"/>
              <a:t>The Item template generated </a:t>
            </a:r>
            <a:br>
              <a:rPr lang="en-US" dirty="0"/>
            </a:br>
            <a:r>
              <a:rPr lang="en-US" dirty="0"/>
              <a:t>for a </a:t>
            </a:r>
            <a:r>
              <a:rPr lang="en-US" dirty="0" err="1"/>
              <a:t>FormView</a:t>
            </a:r>
            <a:r>
              <a:rPr lang="en-US" dirty="0"/>
              <a:t> control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620885"/>
              </p:ext>
            </p:extLst>
          </p:nvPr>
        </p:nvGraphicFramePr>
        <p:xfrm>
          <a:off x="914400" y="1600200"/>
          <a:ext cx="686435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Document" r:id="rId4" imgW="6864119" imgH="2392518" progId="Word.Document.12">
                  <p:embed/>
                </p:oleObj>
              </mc:Choice>
              <mc:Fallback>
                <p:oleObj name="Document" r:id="rId4" imgW="6864119" imgH="23925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6864350" cy="238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9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generated </a:t>
            </a:r>
            <a:r>
              <a:rPr lang="en-US" dirty="0" err="1"/>
              <a:t>EditItem</a:t>
            </a:r>
            <a:r>
              <a:rPr lang="en-US" dirty="0"/>
              <a:t> template in a browser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95400"/>
            <a:ext cx="3543935" cy="25273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0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EditItem</a:t>
            </a:r>
            <a:r>
              <a:rPr lang="en-US" dirty="0"/>
              <a:t>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829349"/>
              </p:ext>
            </p:extLst>
          </p:nvPr>
        </p:nvGraphicFramePr>
        <p:xfrm>
          <a:off x="914400" y="1143000"/>
          <a:ext cx="6864350" cy="400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Document" r:id="rId4" imgW="6864119" imgH="4010498" progId="Word.Document.12">
                  <p:embed/>
                </p:oleObj>
              </mc:Choice>
              <mc:Fallback>
                <p:oleObj name="Document" r:id="rId4" imgW="6864119" imgH="40104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64350" cy="400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9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DetailsView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113938"/>
              </p:ext>
            </p:extLst>
          </p:nvPr>
        </p:nvGraphicFramePr>
        <p:xfrm>
          <a:off x="914400" y="1143000"/>
          <a:ext cx="7208838" cy="481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ocument" r:id="rId4" imgW="7215072" imgH="4825440" progId="Word.Document.12">
                  <p:embed/>
                </p:oleObj>
              </mc:Choice>
              <mc:Fallback>
                <p:oleObj name="Document" r:id="rId4" imgW="7215072" imgH="48254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08838" cy="481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7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4676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EditItem</a:t>
            </a:r>
            <a:r>
              <a:rPr lang="en-US" dirty="0"/>
              <a:t> template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773177"/>
              </p:ext>
            </p:extLst>
          </p:nvPr>
        </p:nvGraphicFramePr>
        <p:xfrm>
          <a:off x="914400" y="1143000"/>
          <a:ext cx="686435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Document" r:id="rId4" imgW="6864119" imgH="1582987" progId="Word.Document.12">
                  <p:embed/>
                </p:oleObj>
              </mc:Choice>
              <mc:Fallback>
                <p:oleObj name="Document" r:id="rId4" imgW="6864119" imgH="15829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64350" cy="157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20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077200" cy="800219"/>
          </a:xfrm>
        </p:spPr>
        <p:txBody>
          <a:bodyPr/>
          <a:lstStyle/>
          <a:p>
            <a:r>
              <a:rPr lang="en-US" dirty="0"/>
              <a:t>The Order page of the Shopping Cart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0" y="1078856"/>
            <a:ext cx="5016500" cy="489204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0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Order.aspx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614571"/>
              </p:ext>
            </p:extLst>
          </p:nvPr>
        </p:nvGraphicFramePr>
        <p:xfrm>
          <a:off x="914400" y="1143000"/>
          <a:ext cx="7451725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Document" r:id="rId4" imgW="7459009" imgH="4413460" progId="Word.Document.12">
                  <p:embed/>
                </p:oleObj>
              </mc:Choice>
              <mc:Fallback>
                <p:oleObj name="Document" r:id="rId4" imgW="7459009" imgH="44134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451725" cy="440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9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Order.aspx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860210"/>
              </p:ext>
            </p:extLst>
          </p:nvPr>
        </p:nvGraphicFramePr>
        <p:xfrm>
          <a:off x="914400" y="1143000"/>
          <a:ext cx="7391400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Document" r:id="rId4" imgW="7398115" imgH="5008703" progId="Word.Document.12">
                  <p:embed/>
                </p:oleObj>
              </mc:Choice>
              <mc:Fallback>
                <p:oleObj name="Document" r:id="rId4" imgW="7398115" imgH="50087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91400" cy="499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55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Order.aspx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662574"/>
              </p:ext>
            </p:extLst>
          </p:nvPr>
        </p:nvGraphicFramePr>
        <p:xfrm>
          <a:off x="914400" y="1143000"/>
          <a:ext cx="7331075" cy="521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Document" r:id="rId4" imgW="7336860" imgH="5222991" progId="Word.Document.12">
                  <p:embed/>
                </p:oleObj>
              </mc:Choice>
              <mc:Fallback>
                <p:oleObj name="Document" r:id="rId4" imgW="7336860" imgH="52229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31075" cy="521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55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Order.aspx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565622"/>
              </p:ext>
            </p:extLst>
          </p:nvPr>
        </p:nvGraphicFramePr>
        <p:xfrm>
          <a:off x="914400" y="1143000"/>
          <a:ext cx="7513638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Document" r:id="rId4" imgW="7519903" imgH="3390363" progId="Word.Document.12">
                  <p:embed/>
                </p:oleObj>
              </mc:Choice>
              <mc:Fallback>
                <p:oleObj name="Document" r:id="rId4" imgW="7519903" imgH="3390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513638" cy="338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1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Order.aspx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352530"/>
              </p:ext>
            </p:extLst>
          </p:nvPr>
        </p:nvGraphicFramePr>
        <p:xfrm>
          <a:off x="914400" y="1143000"/>
          <a:ext cx="7467600" cy="539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Document" r:id="rId4" imgW="7474142" imgH="5406254" progId="Word.Document.12">
                  <p:embed/>
                </p:oleObj>
              </mc:Choice>
              <mc:Fallback>
                <p:oleObj name="Document" r:id="rId4" imgW="7474142" imgH="54062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467600" cy="539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21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Order.aspx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417608"/>
              </p:ext>
            </p:extLst>
          </p:nvPr>
        </p:nvGraphicFramePr>
        <p:xfrm>
          <a:off x="914400" y="1143000"/>
          <a:ext cx="7543800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Document" r:id="rId4" imgW="7550531" imgH="3390363" progId="Word.Document.12">
                  <p:embed/>
                </p:oleObj>
              </mc:Choice>
              <mc:Fallback>
                <p:oleObj name="Document" r:id="rId4" imgW="7550531" imgH="3390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543800" cy="338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3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Order.aspx.cs</a:t>
            </a:r>
            <a:r>
              <a:rPr lang="en-US" dirty="0"/>
              <a:t>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766049"/>
              </p:ext>
            </p:extLst>
          </p:nvPr>
        </p:nvGraphicFramePr>
        <p:xfrm>
          <a:off x="914400" y="1143000"/>
          <a:ext cx="686435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Document" r:id="rId4" imgW="6864119" imgH="2392518" progId="Word.Document.12">
                  <p:embed/>
                </p:oleObj>
              </mc:Choice>
              <mc:Fallback>
                <p:oleObj name="Document" r:id="rId4" imgW="6864119" imgH="23925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64350" cy="238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04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Order.aspx.cs</a:t>
            </a:r>
            <a:r>
              <a:rPr lang="en-US" dirty="0"/>
              <a:t>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503441"/>
              </p:ext>
            </p:extLst>
          </p:nvPr>
        </p:nvGraphicFramePr>
        <p:xfrm>
          <a:off x="914400" y="1174750"/>
          <a:ext cx="7345363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Document" r:id="rId4" imgW="7352354" imgH="5008703" progId="Word.Document.12">
                  <p:embed/>
                </p:oleObj>
              </mc:Choice>
              <mc:Fallback>
                <p:oleObj name="Document" r:id="rId4" imgW="7352354" imgH="50087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74750"/>
                        <a:ext cx="7345363" cy="499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88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Three modes of the </a:t>
            </a:r>
            <a:r>
              <a:rPr lang="en-US" dirty="0" err="1"/>
              <a:t>DetailsView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427303"/>
              </p:ext>
            </p:extLst>
          </p:nvPr>
        </p:nvGraphicFramePr>
        <p:xfrm>
          <a:off x="914400" y="1143000"/>
          <a:ext cx="68580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Document" r:id="rId4" imgW="6864119" imgH="1343446" progId="Word.Document.12">
                  <p:embed/>
                </p:oleObj>
              </mc:Choice>
              <mc:Fallback>
                <p:oleObj name="Document" r:id="rId4" imgW="6864119" imgH="13434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3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Order.aspx.cs</a:t>
            </a:r>
            <a:r>
              <a:rPr lang="en-US" dirty="0"/>
              <a:t>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682439"/>
              </p:ext>
            </p:extLst>
          </p:nvPr>
        </p:nvGraphicFramePr>
        <p:xfrm>
          <a:off x="914400" y="1143000"/>
          <a:ext cx="7315200" cy="399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Document" r:id="rId4" imgW="7321727" imgH="4000758" progId="Word.Document.12">
                  <p:embed/>
                </p:oleObj>
              </mc:Choice>
              <mc:Fallback>
                <p:oleObj name="Document" r:id="rId4" imgW="7321727" imgH="40007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5200" cy="399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86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Extra 15-1	Use a </a:t>
            </a:r>
            <a:r>
              <a:rPr lang="en-US" dirty="0" err="1"/>
              <a:t>DetailsView</a:t>
            </a:r>
            <a:r>
              <a:rPr lang="en-US" dirty="0"/>
              <a:t> control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to </a:t>
            </a:r>
            <a:r>
              <a:rPr lang="en-US" dirty="0"/>
              <a:t>insert rows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399"/>
            <a:ext cx="5029200" cy="4648981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05505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Extra 15-2	Format the 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in </a:t>
            </a:r>
            <a:r>
              <a:rPr lang="en-US" dirty="0"/>
              <a:t>a </a:t>
            </a:r>
            <a:r>
              <a:rPr lang="en-US" dirty="0" err="1"/>
              <a:t>FormView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71599"/>
            <a:ext cx="5638800" cy="4588209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124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 err="1"/>
              <a:t>DetailsView</a:t>
            </a:r>
            <a:r>
              <a:rPr lang="en-US" dirty="0"/>
              <a:t> control properties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970848"/>
              </p:ext>
            </p:extLst>
          </p:nvPr>
        </p:nvGraphicFramePr>
        <p:xfrm>
          <a:off x="914400" y="1219200"/>
          <a:ext cx="6858000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Document" r:id="rId4" imgW="6864119" imgH="1954563" progId="Word.Document.12">
                  <p:embed/>
                </p:oleObj>
              </mc:Choice>
              <mc:Fallback>
                <p:oleObj name="Document" r:id="rId4" imgW="6864119" imgH="1954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6858000" cy="1951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56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 err="1"/>
              <a:t>DetailsView</a:t>
            </a:r>
            <a:r>
              <a:rPr lang="en-US" dirty="0"/>
              <a:t> child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641966"/>
              </p:ext>
            </p:extLst>
          </p:nvPr>
        </p:nvGraphicFramePr>
        <p:xfrm>
          <a:off x="914400" y="838200"/>
          <a:ext cx="7321550" cy="351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Document" r:id="rId4" imgW="7321727" imgH="3526727" progId="Word.Document.12">
                  <p:embed/>
                </p:oleObj>
              </mc:Choice>
              <mc:Fallback>
                <p:oleObj name="Document" r:id="rId4" imgW="7321727" imgH="35267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838200"/>
                        <a:ext cx="7321550" cy="351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870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Fields child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602797"/>
              </p:ext>
            </p:extLst>
          </p:nvPr>
        </p:nvGraphicFramePr>
        <p:xfrm>
          <a:off x="914400" y="1143000"/>
          <a:ext cx="6858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Document" r:id="rId4" imgW="6864119" imgH="2595983" progId="Word.Document.12">
                  <p:embed/>
                </p:oleObj>
              </mc:Choice>
              <mc:Fallback>
                <p:oleObj name="Document" r:id="rId4" imgW="6864119" imgH="25959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65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1637</Words>
  <Application>Microsoft Office PowerPoint</Application>
  <PresentationFormat>On-screen Show (4:3)</PresentationFormat>
  <Paragraphs>310</Paragraphs>
  <Slides>62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Arial Narrow</vt:lpstr>
      <vt:lpstr>Times New Roman</vt:lpstr>
      <vt:lpstr>Master slides_with_titles</vt:lpstr>
      <vt:lpstr>Document</vt:lpstr>
      <vt:lpstr>Chapter 15</vt:lpstr>
      <vt:lpstr>Objectives</vt:lpstr>
      <vt:lpstr>Objectives (cont.)</vt:lpstr>
      <vt:lpstr>A DetailsView control that displays data  for a selected product</vt:lpstr>
      <vt:lpstr>The aspx code for the DetailsView control</vt:lpstr>
      <vt:lpstr>Three modes of the DetailsView control</vt:lpstr>
      <vt:lpstr>DetailsView control properties</vt:lpstr>
      <vt:lpstr>DetailsView child elements</vt:lpstr>
      <vt:lpstr>Fields child elements</vt:lpstr>
      <vt:lpstr>A DetailsView control that allows paging</vt:lpstr>
      <vt:lpstr>The aspx code for the DetailsView control</vt:lpstr>
      <vt:lpstr>The aspx code for the DetailsView control (cont.)</vt:lpstr>
      <vt:lpstr>A Master/Detail page typically contains:</vt:lpstr>
      <vt:lpstr>A SqlDataSource control with a parameter  that’s bound to a drop-down list</vt:lpstr>
      <vt:lpstr>A DetailsView control  with automatically generated command buttons</vt:lpstr>
      <vt:lpstr>DetailsView control command buttons</vt:lpstr>
      <vt:lpstr>Properties that generate command buttons</vt:lpstr>
      <vt:lpstr>A DetailsView element that automatically generates command buttons</vt:lpstr>
      <vt:lpstr>The Add Field  dialog box  for adding a  command field</vt:lpstr>
      <vt:lpstr>Code generated by the Add Field dialog box</vt:lpstr>
      <vt:lpstr>Events raised by the DetailsView control</vt:lpstr>
      <vt:lpstr>An event handler for the ItemUpdated event</vt:lpstr>
      <vt:lpstr>A DetailsView control in Edit mode  without and with templates</vt:lpstr>
      <vt:lpstr>DetailsView template elements</vt:lpstr>
      <vt:lpstr>The aspx code for a custom template field</vt:lpstr>
      <vt:lpstr>The Product Maintenance application</vt:lpstr>
      <vt:lpstr>The Default.aspx file</vt:lpstr>
      <vt:lpstr>The Default.aspx file (cont.)</vt:lpstr>
      <vt:lpstr>The Default.aspx file (cont.)</vt:lpstr>
      <vt:lpstr>The Default.aspx file (cont.)</vt:lpstr>
      <vt:lpstr>The Default.aspx file (cont.)</vt:lpstr>
      <vt:lpstr>The Default.aspx file (cont.)</vt:lpstr>
      <vt:lpstr>The Default.aspx file (cont.)</vt:lpstr>
      <vt:lpstr>The Default.aspx file (cont.)</vt:lpstr>
      <vt:lpstr>The Default.aspx file (cont.)</vt:lpstr>
      <vt:lpstr>The Default.aspx file (cont.)</vt:lpstr>
      <vt:lpstr>The Default.aspx file (cont.)</vt:lpstr>
      <vt:lpstr>The Default.aspx file (cont.)</vt:lpstr>
      <vt:lpstr>The Default.aspx file (cont.)</vt:lpstr>
      <vt:lpstr>The Default.aspx.cs file</vt:lpstr>
      <vt:lpstr>The Default.aspx.cs file (cont.)</vt:lpstr>
      <vt:lpstr>The Default.aspx.cs file (cont.)</vt:lpstr>
      <vt:lpstr>A FormView control after a data source  has been assigned</vt:lpstr>
      <vt:lpstr>A FormView control in template-editing mode</vt:lpstr>
      <vt:lpstr>How the FormView control differs  from the DetailsView control</vt:lpstr>
      <vt:lpstr>The Item template generated  for a FormView control</vt:lpstr>
      <vt:lpstr>The Item template generated  for a FormView control (cont.)</vt:lpstr>
      <vt:lpstr>A generated EditItem template in a browser</vt:lpstr>
      <vt:lpstr>The aspx code for the EditItem template</vt:lpstr>
      <vt:lpstr>The aspx code for the EditItem template (cont.)</vt:lpstr>
      <vt:lpstr>The Order page of the Shopping Cart application</vt:lpstr>
      <vt:lpstr>The Order.aspx file</vt:lpstr>
      <vt:lpstr>The Order.aspx file (cont.)</vt:lpstr>
      <vt:lpstr>The Order.aspx file (cont.)</vt:lpstr>
      <vt:lpstr>The Order.aspx file (cont.)</vt:lpstr>
      <vt:lpstr>The Order.aspx file (cont.)</vt:lpstr>
      <vt:lpstr>The Order.aspx file (cont.)</vt:lpstr>
      <vt:lpstr>The Order.aspx.cs file</vt:lpstr>
      <vt:lpstr>The Order.aspx.cs file (cont.)</vt:lpstr>
      <vt:lpstr>The Order.aspx.cs file (cont.)</vt:lpstr>
      <vt:lpstr>Extra 15-1 Use a DetailsView control    to insert rows</vt:lpstr>
      <vt:lpstr>Extra 15-2 Format the data    in a FormView control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20</cp:revision>
  <cp:lastPrinted>2016-01-14T23:03:16Z</cp:lastPrinted>
  <dcterms:created xsi:type="dcterms:W3CDTF">2016-01-14T22:50:19Z</dcterms:created>
  <dcterms:modified xsi:type="dcterms:W3CDTF">2016-07-27T18:53:56Z</dcterms:modified>
</cp:coreProperties>
</file>