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325" r:id="rId2"/>
    <p:sldId id="324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0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5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7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0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1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2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3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4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5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6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7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8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9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0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1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2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3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4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5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6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7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8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9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0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1.docx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88552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2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menu for changing the starting page, renaming files, and deleting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7950"/>
            <a:ext cx="7223269" cy="433705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change the starting page </a:t>
            </a:r>
            <a:br>
              <a:rPr lang="en-US" dirty="0"/>
            </a:br>
            <a:r>
              <a:rPr lang="en-US" dirty="0"/>
              <a:t>for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28544"/>
              </p:ext>
            </p:extLst>
          </p:nvPr>
        </p:nvGraphicFramePr>
        <p:xfrm>
          <a:off x="914400" y="1302794"/>
          <a:ext cx="7301323" cy="418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4183606" progId="Word.Document.12">
                  <p:embed/>
                </p:oleObj>
              </mc:Choice>
              <mc:Fallback>
                <p:oleObj name="Document" r:id="rId4" imgW="7301323" imgH="4183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02794"/>
                        <a:ext cx="7301323" cy="418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7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delete a file from the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64070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1649822" progId="Word.Document.12">
                  <p:embed/>
                </p:oleObj>
              </mc:Choice>
              <mc:Fallback>
                <p:oleObj name="Document" r:id="rId4" imgW="7301323" imgH="1649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9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dialog box for adding a new class </a:t>
            </a:r>
            <a:br>
              <a:rPr lang="en-US" dirty="0"/>
            </a:br>
            <a:r>
              <a:rPr lang="en-US" dirty="0"/>
              <a:t>to the Models folder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599"/>
            <a:ext cx="7086600" cy="398898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6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Transfer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HttpServerUtility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57745"/>
              </p:ext>
            </p:extLst>
          </p:nvPr>
        </p:nvGraphicFramePr>
        <p:xfrm>
          <a:off x="914400" y="1296988"/>
          <a:ext cx="724535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2002327" progId="Word.Document.12">
                  <p:embed/>
                </p:oleObj>
              </mc:Choice>
              <mc:Fallback>
                <p:oleObj name="Document" r:id="rId4" imgW="7301323" imgH="2002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6988"/>
                        <a:ext cx="7245350" cy="197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transfers control to another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49434"/>
              </p:ext>
            </p:extLst>
          </p:nvPr>
        </p:nvGraphicFramePr>
        <p:xfrm>
          <a:off x="914400" y="1143000"/>
          <a:ext cx="7301323" cy="235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2353031" progId="Word.Document.12">
                  <p:embed/>
                </p:oleObj>
              </mc:Choice>
              <mc:Fallback>
                <p:oleObj name="Document" r:id="rId4" imgW="7301323" imgH="2353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53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PostBackUrl</a:t>
            </a:r>
            <a:r>
              <a:rPr lang="en-US" dirty="0"/>
              <a:t> property of the Button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68102"/>
              </p:ext>
            </p:extLst>
          </p:nvPr>
        </p:nvGraphicFramePr>
        <p:xfrm>
          <a:off x="914400" y="1066800"/>
          <a:ext cx="7300912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2894570" progId="Word.Document.12">
                  <p:embed/>
                </p:oleObj>
              </mc:Choice>
              <mc:Fallback>
                <p:oleObj name="Document" r:id="rId4" imgW="7301323" imgH="289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1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button </a:t>
            </a:r>
            <a:br>
              <a:rPr lang="en-US" dirty="0"/>
            </a:br>
            <a:r>
              <a:rPr lang="en-US" dirty="0"/>
              <a:t>that posts to a different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95339"/>
              </p:ext>
            </p:extLst>
          </p:nvPr>
        </p:nvGraphicFramePr>
        <p:xfrm>
          <a:off x="914400" y="1295400"/>
          <a:ext cx="7301323" cy="304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3040757" progId="Word.Document.12">
                  <p:embed/>
                </p:oleObj>
              </mc:Choice>
              <mc:Fallback>
                <p:oleObj name="Document" r:id="rId4" imgW="7301323" imgH="30407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04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sets a property in the previous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58090"/>
              </p:ext>
            </p:extLst>
          </p:nvPr>
        </p:nvGraphicFramePr>
        <p:xfrm>
          <a:off x="914400" y="1143000"/>
          <a:ext cx="7301323" cy="296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4" imgW="7301323" imgH="2966583" progId="Word.Document.12">
                  <p:embed/>
                </p:oleObj>
              </mc:Choice>
              <mc:Fallback>
                <p:oleObj name="Document" r:id="rId4" imgW="7301323" imgH="2966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6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9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use absolute URLs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25356"/>
              </p:ext>
            </p:extLst>
          </p:nvPr>
        </p:nvGraphicFramePr>
        <p:xfrm>
          <a:off x="914400" y="1066800"/>
          <a:ext cx="7301323" cy="377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3777452" progId="Word.Document.12">
                  <p:embed/>
                </p:oleObj>
              </mc:Choice>
              <mc:Fallback>
                <p:oleObj name="Document" r:id="rId4" imgW="7301323" imgH="37774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7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9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06966"/>
              </p:ext>
            </p:extLst>
          </p:nvPr>
        </p:nvGraphicFramePr>
        <p:xfrm>
          <a:off x="914400" y="1063625"/>
          <a:ext cx="7265988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13400" imgH="4746984" progId="Word.Document.12">
                  <p:embed/>
                </p:oleObj>
              </mc:Choice>
              <mc:Fallback>
                <p:oleObj name="Document" r:id="rId4" imgW="7313400" imgH="4746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3625"/>
                        <a:ext cx="7265988" cy="472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491"/>
            <a:ext cx="7696200" cy="1200329"/>
          </a:xfrm>
        </p:spPr>
        <p:txBody>
          <a:bodyPr/>
          <a:lstStyle/>
          <a:p>
            <a:r>
              <a:rPr lang="en-US" dirty="0"/>
              <a:t>Server control properties with URLs based </a:t>
            </a:r>
            <a:r>
              <a:rPr lang="en-US" dirty="0" smtClean="0"/>
              <a:t>on the </a:t>
            </a:r>
            <a:r>
              <a:rPr lang="en-US" dirty="0"/>
              <a:t>root directory of the current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45223"/>
              </p:ext>
            </p:extLst>
          </p:nvPr>
        </p:nvGraphicFramePr>
        <p:xfrm>
          <a:off x="914400" y="1371600"/>
          <a:ext cx="7301323" cy="5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562063" progId="Word.Document.12">
                  <p:embed/>
                </p:oleObj>
              </mc:Choice>
              <mc:Fallback>
                <p:oleObj name="Document" r:id="rId4" imgW="7301323" imgH="5620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5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Page 1 of the Configure Data Source wizard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5886450" cy="4711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Page 2 of the Configure Data Source wizard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5953125" cy="4775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SQL data source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44525"/>
              </p:ext>
            </p:extLst>
          </p:nvPr>
        </p:nvGraphicFramePr>
        <p:xfrm>
          <a:off x="914400" y="1143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Data Source Configuration Wizard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5" y="1219200"/>
            <a:ext cx="6388735" cy="4699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2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drop-down list </a:t>
            </a:r>
            <a:br>
              <a:rPr lang="en-US" dirty="0"/>
            </a:br>
            <a:r>
              <a:rPr lang="en-US" dirty="0"/>
              <a:t>that’s bound to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88219"/>
              </p:ext>
            </p:extLst>
          </p:nvPr>
        </p:nvGraphicFramePr>
        <p:xfrm>
          <a:off x="914400" y="12954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1457547" progId="Word.Document.12">
                  <p:embed/>
                </p:oleObj>
              </mc:Choice>
              <mc:Fallback>
                <p:oleObj name="Document" r:id="rId4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for binding a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98306"/>
              </p:ext>
            </p:extLst>
          </p:nvPr>
        </p:nvGraphicFramePr>
        <p:xfrm>
          <a:off x="914400" y="11430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9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Select method of the </a:t>
            </a:r>
            <a:r>
              <a:rPr lang="en-US" dirty="0" err="1"/>
              <a:t>SqlDataSource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68540"/>
              </p:ext>
            </p:extLst>
          </p:nvPr>
        </p:nvGraphicFramePr>
        <p:xfrm>
          <a:off x="914400" y="1066800"/>
          <a:ext cx="7300912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3813818" progId="Word.Document.12">
                  <p:embed/>
                </p:oleObj>
              </mc:Choice>
              <mc:Fallback>
                <p:oleObj name="Document" r:id="rId4" imgW="7301323" imgH="3813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81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Code that gets product information </a:t>
            </a:r>
            <a:br>
              <a:rPr lang="en-US" dirty="0"/>
            </a:br>
            <a:r>
              <a:rPr lang="en-US" dirty="0"/>
              <a:t>for the selected product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02251"/>
              </p:ext>
            </p:extLst>
          </p:nvPr>
        </p:nvGraphicFramePr>
        <p:xfrm>
          <a:off x="914400" y="13716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5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ASP.NET maintains the state of a session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71" y="1219200"/>
            <a:ext cx="67625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27487"/>
              </p:ext>
            </p:extLst>
          </p:nvPr>
        </p:nvGraphicFramePr>
        <p:xfrm>
          <a:off x="914400" y="1219200"/>
          <a:ext cx="7292975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7301323" imgH="4547273" progId="Word.Document.12">
                  <p:embed/>
                </p:oleObj>
              </mc:Choice>
              <mc:Fallback>
                <p:oleObj name="Document" r:id="rId4" imgW="7301323" imgH="454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292975" cy="452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7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Typical uses for session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96166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Common properties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HttpSessionState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51618"/>
              </p:ext>
            </p:extLst>
          </p:nvPr>
        </p:nvGraphicFramePr>
        <p:xfrm>
          <a:off x="914400" y="12954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3285242" progId="Word.Document.12">
                  <p:embed/>
                </p:oleObj>
              </mc:Choice>
              <mc:Fallback>
                <p:oleObj name="Document" r:id="rId4" imgW="7301323" imgH="3285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2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statement that adds or updates </a:t>
            </a:r>
            <a:br>
              <a:rPr lang="en-US" dirty="0"/>
            </a:br>
            <a:r>
              <a:rPr lang="en-US" dirty="0"/>
              <a:t>a session state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0059"/>
              </p:ext>
            </p:extLst>
          </p:nvPr>
        </p:nvGraphicFramePr>
        <p:xfrm>
          <a:off x="914400" y="1295400"/>
          <a:ext cx="7301323" cy="355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3550250" progId="Word.Document.12">
                  <p:embed/>
                </p:oleObj>
              </mc:Choice>
              <mc:Fallback>
                <p:oleObj name="Document" r:id="rId4" imgW="7301323" imgH="3550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55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example that gets the value </a:t>
            </a:r>
            <a:br>
              <a:rPr lang="en-US" dirty="0"/>
            </a:br>
            <a:r>
              <a:rPr lang="en-US" dirty="0"/>
              <a:t>of a session state item from a non-page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56751"/>
              </p:ext>
            </p:extLst>
          </p:nvPr>
        </p:nvGraphicFramePr>
        <p:xfrm>
          <a:off x="914400" y="1295400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498691" progId="Word.Document.12">
                  <p:embed/>
                </p:oleObj>
              </mc:Choice>
              <mc:Fallback>
                <p:oleObj name="Document" r:id="rId4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80214"/>
              </p:ext>
            </p:extLst>
          </p:nvPr>
        </p:nvGraphicFramePr>
        <p:xfrm>
          <a:off x="914400" y="11430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6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CartItem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53218"/>
              </p:ext>
            </p:extLst>
          </p:nvPr>
        </p:nvGraphicFramePr>
        <p:xfrm>
          <a:off x="914400" y="10668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3285242" progId="Word.Document.12">
                  <p:embed/>
                </p:oleObj>
              </mc:Choice>
              <mc:Fallback>
                <p:oleObj name="Document" r:id="rId4" imgW="7301323" imgH="3285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7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Constructor of the </a:t>
            </a:r>
            <a:r>
              <a:rPr lang="en-US" dirty="0" err="1"/>
              <a:t>CartItemList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162532"/>
              </p:ext>
            </p:extLst>
          </p:nvPr>
        </p:nvGraphicFramePr>
        <p:xfrm>
          <a:off x="914400" y="1143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1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80181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CartItem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53182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5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CartItem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11244"/>
              </p:ext>
            </p:extLst>
          </p:nvPr>
        </p:nvGraphicFramePr>
        <p:xfrm>
          <a:off x="914400" y="11430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2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72" y="1143000"/>
            <a:ext cx="6506722" cy="4724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7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CartItemList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04037"/>
              </p:ext>
            </p:extLst>
          </p:nvPr>
        </p:nvGraphicFramePr>
        <p:xfrm>
          <a:off x="914400" y="1143000"/>
          <a:ext cx="7301323" cy="425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7301323" imgH="4259220" progId="Word.Document.12">
                  <p:embed/>
                </p:oleObj>
              </mc:Choice>
              <mc:Fallback>
                <p:oleObj name="Document" r:id="rId4" imgW="7301323" imgH="4259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5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4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CartItemList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11086"/>
              </p:ext>
            </p:extLst>
          </p:nvPr>
        </p:nvGraphicFramePr>
        <p:xfrm>
          <a:off x="914400" y="11430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1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CartItemList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86660"/>
              </p:ext>
            </p:extLst>
          </p:nvPr>
        </p:nvGraphicFramePr>
        <p:xfrm>
          <a:off x="914400" y="1146175"/>
          <a:ext cx="7245350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4854049" progId="Word.Document.12">
                  <p:embed/>
                </p:oleObj>
              </mc:Choice>
              <mc:Fallback>
                <p:oleObj name="Document" r:id="rId4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480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(Order.aspx)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17021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6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63014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5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66738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43208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7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81513"/>
              </p:ext>
            </p:extLst>
          </p:nvPr>
        </p:nvGraphicFramePr>
        <p:xfrm>
          <a:off x="914400" y="10668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2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08874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33834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6781800" cy="454276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5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692214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4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23836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Cart page (Cart.aspx)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1144"/>
              </p:ext>
            </p:extLst>
          </p:nvPr>
        </p:nvGraphicFramePr>
        <p:xfrm>
          <a:off x="914400" y="1371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1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file for the Cart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42089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6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file for the Cart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051428"/>
              </p:ext>
            </p:extLst>
          </p:nvPr>
        </p:nvGraphicFramePr>
        <p:xfrm>
          <a:off x="9144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2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Cart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45213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3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Cart page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974213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1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Cart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20300"/>
              </p:ext>
            </p:extLst>
          </p:nvPr>
        </p:nvGraphicFramePr>
        <p:xfrm>
          <a:off x="914400" y="1143000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7301323" imgH="4834965" progId="Word.Document.12">
                  <p:embed/>
                </p:oleObj>
              </mc:Choice>
              <mc:Fallback>
                <p:oleObj name="Document" r:id="rId4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9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the Cart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61842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CSS file for the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6280"/>
              </p:ext>
            </p:extLst>
          </p:nvPr>
        </p:nvGraphicFramePr>
        <p:xfrm>
          <a:off x="914400" y="11430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8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Solution Explorer </a:t>
            </a:r>
            <a:br>
              <a:rPr lang="en-US" dirty="0"/>
            </a:br>
            <a:r>
              <a:rPr lang="en-US" dirty="0"/>
              <a:t>for the Shopping Cart application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799"/>
            <a:ext cx="2514600" cy="33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CSS file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01456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7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4-1	Enhance the </a:t>
            </a:r>
            <a:r>
              <a:rPr lang="en-US" dirty="0" smtClean="0"/>
              <a:t>Quotation </a:t>
            </a:r>
            <a:br>
              <a:rPr lang="en-US" dirty="0" smtClean="0"/>
            </a:br>
            <a:r>
              <a:rPr lang="en-US" dirty="0" smtClean="0"/>
              <a:t>		application (Default.aspx)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42" y="1371600"/>
            <a:ext cx="6324358" cy="3733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5891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Extra 4-1	Enhance the Quotation </a:t>
            </a:r>
            <a:br>
              <a:rPr lang="en-US" dirty="0"/>
            </a:br>
            <a:r>
              <a:rPr lang="en-US" dirty="0"/>
              <a:t>		application </a:t>
            </a:r>
            <a:r>
              <a:rPr lang="en-US" dirty="0" smtClean="0"/>
              <a:t>(Confirm.aspx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638800" cy="402108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1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Folders in the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389366"/>
              </p:ext>
            </p:extLst>
          </p:nvPr>
        </p:nvGraphicFramePr>
        <p:xfrm>
          <a:off x="914401" y="1143000"/>
          <a:ext cx="7301323" cy="280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807074" progId="Word.Document.12">
                  <p:embed/>
                </p:oleObj>
              </mc:Choice>
              <mc:Fallback>
                <p:oleObj name="Document" r:id="rId4" imgW="7301323" imgH="2807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1" y="1143000"/>
                        <a:ext cx="7301323" cy="280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Files in the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58991"/>
              </p:ext>
            </p:extLst>
          </p:nvPr>
        </p:nvGraphicFramePr>
        <p:xfrm>
          <a:off x="914400" y="1066800"/>
          <a:ext cx="7301323" cy="492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4928583" progId="Word.Document.12">
                  <p:embed/>
                </p:oleObj>
              </mc:Choice>
              <mc:Fallback>
                <p:oleObj name="Document" r:id="rId4" imgW="7301323" imgH="4928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928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0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Files in the Shopping Cart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43291"/>
              </p:ext>
            </p:extLst>
          </p:nvPr>
        </p:nvGraphicFramePr>
        <p:xfrm>
          <a:off x="914400" y="1042987"/>
          <a:ext cx="7291387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5065408" progId="Word.Document.12">
                  <p:embed/>
                </p:oleObj>
              </mc:Choice>
              <mc:Fallback>
                <p:oleObj name="Document" r:id="rId4" imgW="7301323" imgH="5065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42987"/>
                        <a:ext cx="7291387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1746</Words>
  <Application>Microsoft Office PowerPoint</Application>
  <PresentationFormat>On-screen Show (4:3)</PresentationFormat>
  <Paragraphs>310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Master slides_with_titles</vt:lpstr>
      <vt:lpstr>Document</vt:lpstr>
      <vt:lpstr>Chapter 4</vt:lpstr>
      <vt:lpstr>Objectives</vt:lpstr>
      <vt:lpstr>Objectives (cont.)</vt:lpstr>
      <vt:lpstr>The Order page</vt:lpstr>
      <vt:lpstr>The Cart page</vt:lpstr>
      <vt:lpstr>The Solution Explorer  for the Shopping Cart application </vt:lpstr>
      <vt:lpstr>Folders in the Shopping Cart application</vt:lpstr>
      <vt:lpstr>Files in the Shopping Cart application</vt:lpstr>
      <vt:lpstr>Files in the Shopping Cart application (cont.)</vt:lpstr>
      <vt:lpstr>The menu for changing the starting page, renaming files, and deleting files</vt:lpstr>
      <vt:lpstr>How to change the starting page  for a web application</vt:lpstr>
      <vt:lpstr>How to delete a file from the web application</vt:lpstr>
      <vt:lpstr>The dialog box for adding a new class  to the Models folder</vt:lpstr>
      <vt:lpstr>The Transfer method  of the HttpServerUtility class</vt:lpstr>
      <vt:lpstr>Code that transfers control to another page</vt:lpstr>
      <vt:lpstr>The PostBackUrl property of the Button control</vt:lpstr>
      <vt:lpstr>The aspx code for a button  that posts to a different page</vt:lpstr>
      <vt:lpstr>Code that sets a property in the previous page</vt:lpstr>
      <vt:lpstr>Statements that use absolute URLs</vt:lpstr>
      <vt:lpstr>Server control properties with URLs based on the root directory of the current web application</vt:lpstr>
      <vt:lpstr>Page 1 of the Configure Data Source wizard</vt:lpstr>
      <vt:lpstr>Page 2 of the Configure Data Source wizard</vt:lpstr>
      <vt:lpstr>The aspx code for a SQL data source control</vt:lpstr>
      <vt:lpstr>The Data Source Configuration Wizard dialog box</vt:lpstr>
      <vt:lpstr>The aspx code for a drop-down list  that’s bound to a data source</vt:lpstr>
      <vt:lpstr>Properties for binding a drop-down list</vt:lpstr>
      <vt:lpstr>The Select method of the SqlDataSource class</vt:lpstr>
      <vt:lpstr>Code that gets product information  for the selected product</vt:lpstr>
      <vt:lpstr>How ASP.NET maintains the state of a session</vt:lpstr>
      <vt:lpstr>Typical uses for session state</vt:lpstr>
      <vt:lpstr>Common properties  of the HttpSessionState class</vt:lpstr>
      <vt:lpstr>A statement that adds or updates  a session state item</vt:lpstr>
      <vt:lpstr>An example that gets the value  of a session state item from a non-page class</vt:lpstr>
      <vt:lpstr>Properties of the Product class</vt:lpstr>
      <vt:lpstr>Constructors of the CartItem class</vt:lpstr>
      <vt:lpstr>Constructor of the CartItemList class</vt:lpstr>
      <vt:lpstr>The code for the Product class</vt:lpstr>
      <vt:lpstr>The code for the CartItem class</vt:lpstr>
      <vt:lpstr>The code for the CartItem class (cont.)</vt:lpstr>
      <vt:lpstr>The code for the CartItemList class</vt:lpstr>
      <vt:lpstr>The code for the CartItemList class (cont.)</vt:lpstr>
      <vt:lpstr>The code for the CartItemList class (cont.)</vt:lpstr>
      <vt:lpstr>The aspx file for the Order page (Order.aspx)</vt:lpstr>
      <vt:lpstr>The aspx file for the Order page (cont.)</vt:lpstr>
      <vt:lpstr>The aspx file for the Order page (cont.)</vt:lpstr>
      <vt:lpstr>The aspx file for the Order page (cont.)</vt:lpstr>
      <vt:lpstr>The aspx file for the Order page (cont.)</vt:lpstr>
      <vt:lpstr>The aspx file for the Order page (cont.)</vt:lpstr>
      <vt:lpstr>The code-behind file for the Order page</vt:lpstr>
      <vt:lpstr>The code-behind file for the Order page (cont.)</vt:lpstr>
      <vt:lpstr>The code-behind file for the Order page (cont.)</vt:lpstr>
      <vt:lpstr>Some of the aspx file  for the Cart page (Cart.aspx)</vt:lpstr>
      <vt:lpstr>Some of the aspx file for the Cart page (cont.)</vt:lpstr>
      <vt:lpstr>Some of the aspx file for the Cart page (cont.)</vt:lpstr>
      <vt:lpstr>The code-behind file for the Cart page</vt:lpstr>
      <vt:lpstr>The code-behind file for the Cart page (cont.)</vt:lpstr>
      <vt:lpstr>The code-behind file for the Cart page (cont.)</vt:lpstr>
      <vt:lpstr>The code-behind file for the Cart page (cont.)</vt:lpstr>
      <vt:lpstr>The CSS file for the Shopping Cart application</vt:lpstr>
      <vt:lpstr>The CSS file for the application (cont.)</vt:lpstr>
      <vt:lpstr>Extra 4-1 Enhance the Quotation    application (Default.aspx)</vt:lpstr>
      <vt:lpstr>Extra 4-1 Enhance the Quotation    application (Confirm.aspx)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14</cp:revision>
  <cp:lastPrinted>2016-01-14T23:03:16Z</cp:lastPrinted>
  <dcterms:created xsi:type="dcterms:W3CDTF">2016-01-14T22:50:19Z</dcterms:created>
  <dcterms:modified xsi:type="dcterms:W3CDTF">2016-07-26T22:09:39Z</dcterms:modified>
</cp:coreProperties>
</file>