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8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9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0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3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0.doc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612401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1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RouteConfig</a:t>
            </a:r>
            <a:r>
              <a:rPr lang="en-US" dirty="0"/>
              <a:t> class that’s added </a:t>
            </a:r>
            <a:br>
              <a:rPr lang="en-US" dirty="0"/>
            </a:br>
            <a:r>
              <a:rPr lang="en-US" dirty="0"/>
              <a:t>to the </a:t>
            </a:r>
            <a:r>
              <a:rPr lang="en-US" dirty="0" err="1"/>
              <a:t>App_Start</a:t>
            </a:r>
            <a:r>
              <a:rPr lang="en-US" dirty="0"/>
              <a:t> folder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9718"/>
              </p:ext>
            </p:extLst>
          </p:nvPr>
        </p:nvGraphicFramePr>
        <p:xfrm>
          <a:off x="914400" y="13716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2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code you must add to the </a:t>
            </a:r>
            <a:r>
              <a:rPr lang="en-US" dirty="0" err="1"/>
              <a:t>Global.asax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to make </a:t>
            </a:r>
            <a:r>
              <a:rPr lang="en-US" dirty="0" err="1"/>
              <a:t>FriendlyUrls</a:t>
            </a:r>
            <a:r>
              <a:rPr lang="en-US" dirty="0"/>
              <a:t>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0239"/>
              </p:ext>
            </p:extLst>
          </p:nvPr>
        </p:nvGraphicFramePr>
        <p:xfrm>
          <a:off x="914400" y="13716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default functionality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FriendlyUrls</a:t>
            </a:r>
            <a:r>
              <a:rPr lang="en-US" dirty="0"/>
              <a:t> feature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69533"/>
              </p:ext>
            </p:extLst>
          </p:nvPr>
        </p:nvGraphicFramePr>
        <p:xfrm>
          <a:off x="914400" y="1371600"/>
          <a:ext cx="7301323" cy="272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2723179" progId="Word.Document.12">
                  <p:embed/>
                </p:oleObj>
              </mc:Choice>
              <mc:Fallback>
                <p:oleObj name="Document" r:id="rId4" imgW="7301323" imgH="2723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72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8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924800" cy="800219"/>
          </a:xfrm>
        </p:spPr>
        <p:txBody>
          <a:bodyPr/>
          <a:lstStyle/>
          <a:p>
            <a:r>
              <a:rPr lang="en-US" dirty="0"/>
              <a:t>A using directive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/>
              <a:t>FriendlyUrls</a:t>
            </a:r>
            <a:r>
              <a:rPr lang="en-US" dirty="0"/>
              <a:t> namespace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47124"/>
              </p:ext>
            </p:extLst>
          </p:nvPr>
        </p:nvGraphicFramePr>
        <p:xfrm>
          <a:off x="914400" y="1295400"/>
          <a:ext cx="728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3041837" progId="Word.Document.12">
                  <p:embed/>
                </p:oleObj>
              </mc:Choice>
              <mc:Fallback>
                <p:oleObj name="Document" r:id="rId4" imgW="7301323" imgH="3041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89800" cy="303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statement that creates a friendly URL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74701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1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Three ways to code a file path that’s relative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521571"/>
              </p:ext>
            </p:extLst>
          </p:nvPr>
        </p:nvGraphicFramePr>
        <p:xfrm>
          <a:off x="990600" y="1219200"/>
          <a:ext cx="7301323" cy="289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2891329" progId="Word.Document.12">
                  <p:embed/>
                </p:oleObj>
              </mc:Choice>
              <mc:Fallback>
                <p:oleObj name="Document" r:id="rId4" imgW="7301323" imgH="28913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891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9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methods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WebFormsFriendlyUrlResolver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18549"/>
              </p:ext>
            </p:extLst>
          </p:nvPr>
        </p:nvGraphicFramePr>
        <p:xfrm>
          <a:off x="914400" y="1295400"/>
          <a:ext cx="7301323" cy="22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2214045" progId="Word.Document.12">
                  <p:embed/>
                </p:oleObj>
              </mc:Choice>
              <mc:Fallback>
                <p:oleObj name="Document" r:id="rId4" imgW="7301323" imgH="2214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2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8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Code that keeps the application </a:t>
            </a:r>
            <a:br>
              <a:rPr lang="en-US" dirty="0"/>
            </a:br>
            <a:r>
              <a:rPr lang="en-US" dirty="0"/>
              <a:t>from changing to the mobile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89318"/>
              </p:ext>
            </p:extLst>
          </p:nvPr>
        </p:nvGraphicFramePr>
        <p:xfrm>
          <a:off x="914400" y="1356821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6821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6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RegisterRoutes</a:t>
            </a:r>
            <a:r>
              <a:rPr lang="en-US" dirty="0"/>
              <a:t> method that uses </a:t>
            </a:r>
            <a:br>
              <a:rPr lang="en-US" dirty="0"/>
            </a:br>
            <a:r>
              <a:rPr lang="en-US" dirty="0"/>
              <a:t>the custom resolver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22652"/>
              </p:ext>
            </p:extLst>
          </p:nvPr>
        </p:nvGraphicFramePr>
        <p:xfrm>
          <a:off x="914400" y="12954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6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the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26043"/>
              </p:ext>
            </p:extLst>
          </p:nvPr>
        </p:nvGraphicFramePr>
        <p:xfrm>
          <a:off x="914400" y="1345365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3683835" progId="Word.Document.12">
                  <p:embed/>
                </p:oleObj>
              </mc:Choice>
              <mc:Fallback>
                <p:oleObj name="Document" r:id="rId4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45365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1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349882"/>
              </p:ext>
            </p:extLst>
          </p:nvPr>
        </p:nvGraphicFramePr>
        <p:xfrm>
          <a:off x="914400" y="1066800"/>
          <a:ext cx="7300912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301323" imgH="4693459" progId="Word.Document.12">
                  <p:embed/>
                </p:oleObj>
              </mc:Choice>
              <mc:Fallback>
                <p:oleObj name="Document" r:id="rId4" imgW="7301323" imgH="4693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3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Go to Cart button </a:t>
            </a:r>
            <a:br>
              <a:rPr lang="en-US" dirty="0"/>
            </a:br>
            <a:r>
              <a:rPr lang="en-US" dirty="0"/>
              <a:t>on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98004"/>
              </p:ext>
            </p:extLst>
          </p:nvPr>
        </p:nvGraphicFramePr>
        <p:xfrm>
          <a:off x="914400" y="1295400"/>
          <a:ext cx="7301323" cy="227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2273096" progId="Word.Document.12">
                  <p:embed/>
                </p:oleObj>
              </mc:Choice>
              <mc:Fallback>
                <p:oleObj name="Document" r:id="rId4" imgW="7301323" imgH="22730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273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9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Repeater control </a:t>
            </a:r>
            <a:br>
              <a:rPr lang="en-US" dirty="0"/>
            </a:br>
            <a:r>
              <a:rPr lang="en-US" dirty="0"/>
              <a:t>on the Products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12132"/>
              </p:ext>
            </p:extLst>
          </p:nvPr>
        </p:nvGraphicFramePr>
        <p:xfrm>
          <a:off x="914400" y="12954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5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drop-down list </a:t>
            </a:r>
            <a:br>
              <a:rPr lang="en-US" dirty="0"/>
            </a:br>
            <a:r>
              <a:rPr lang="en-US" dirty="0"/>
              <a:t>on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87557"/>
              </p:ext>
            </p:extLst>
          </p:nvPr>
        </p:nvGraphicFramePr>
        <p:xfrm>
          <a:off x="914400" y="13716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1244748" progId="Word.Document.12">
                  <p:embed/>
                </p:oleObj>
              </mc:Choice>
              <mc:Fallback>
                <p:oleObj name="Document" r:id="rId4" imgW="7301323" imgH="12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0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C# code for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03968"/>
              </p:ext>
            </p:extLst>
          </p:nvPr>
        </p:nvGraphicFramePr>
        <p:xfrm>
          <a:off x="914400" y="1143000"/>
          <a:ext cx="7301323" cy="305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4" imgW="7301323" imgH="3050479" progId="Word.Document.12">
                  <p:embed/>
                </p:oleObj>
              </mc:Choice>
              <mc:Fallback>
                <p:oleObj name="Document" r:id="rId4" imgW="7301323" imgH="30504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050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7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Some of the C# code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85572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3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Friendly URLs in a Shopping Cart application </a:t>
            </a:r>
            <a:br>
              <a:rPr lang="en-US" dirty="0"/>
            </a:br>
            <a:r>
              <a:rPr lang="en-US" dirty="0"/>
              <a:t>that uses ASP.NET routing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5330825" cy="289814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43200"/>
            <a:ext cx="5367020" cy="310896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4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Friendly URLs in the Shopping Cart application and their actual file 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742509"/>
              </p:ext>
            </p:extLst>
          </p:nvPr>
        </p:nvGraphicFramePr>
        <p:xfrm>
          <a:off x="914400" y="1371600"/>
          <a:ext cx="7301323" cy="230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4" imgW="7301323" imgH="2302622" progId="Word.Document.12">
                  <p:embed/>
                </p:oleObj>
              </mc:Choice>
              <mc:Fallback>
                <p:oleObj name="Document" r:id="rId4" imgW="7301323" imgH="23026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30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parameters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MapPageRoute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11145"/>
              </p:ext>
            </p:extLst>
          </p:nvPr>
        </p:nvGraphicFramePr>
        <p:xfrm>
          <a:off x="914400" y="1295400"/>
          <a:ext cx="73009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RegisterRoutes</a:t>
            </a:r>
            <a:r>
              <a:rPr lang="en-US" dirty="0"/>
              <a:t> method with custom routes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100255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4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retrieve a route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54889"/>
              </p:ext>
            </p:extLst>
          </p:nvPr>
        </p:nvGraphicFramePr>
        <p:xfrm>
          <a:off x="914400" y="1066800"/>
          <a:ext cx="7301323" cy="349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3497680" progId="Word.Document.12">
                  <p:embed/>
                </p:oleObj>
              </mc:Choice>
              <mc:Fallback>
                <p:oleObj name="Document" r:id="rId4" imgW="7301323" imgH="34976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49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5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477169"/>
              </p:ext>
            </p:extLst>
          </p:nvPr>
        </p:nvGraphicFramePr>
        <p:xfrm>
          <a:off x="914400" y="1147763"/>
          <a:ext cx="7265988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7301323" imgH="3962886" progId="Word.Document.12">
                  <p:embed/>
                </p:oleObj>
              </mc:Choice>
              <mc:Fallback>
                <p:oleObj name="Document" r:id="rId4" imgW="7301323" imgH="39628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7763"/>
                        <a:ext cx="7265988" cy="39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6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491"/>
            <a:ext cx="7543800" cy="1200329"/>
          </a:xfrm>
        </p:spPr>
        <p:txBody>
          <a:bodyPr/>
          <a:lstStyle/>
          <a:p>
            <a:r>
              <a:rPr lang="en-US" dirty="0"/>
              <a:t>How to use a route parameter as the parameter </a:t>
            </a:r>
            <a:br>
              <a:rPr lang="en-US" dirty="0"/>
            </a:br>
            <a:r>
              <a:rPr lang="en-US" dirty="0"/>
              <a:t>for a SQL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03283"/>
              </p:ext>
            </p:extLst>
          </p:nvPr>
        </p:nvGraphicFramePr>
        <p:xfrm>
          <a:off x="914400" y="13716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5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navbar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the master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2446"/>
              </p:ext>
            </p:extLst>
          </p:nvPr>
        </p:nvGraphicFramePr>
        <p:xfrm>
          <a:off x="914400" y="12954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9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Go to Cart button </a:t>
            </a:r>
            <a:br>
              <a:rPr lang="en-US" dirty="0"/>
            </a:br>
            <a:r>
              <a:rPr lang="en-US" dirty="0"/>
              <a:t>on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25525"/>
              </p:ext>
            </p:extLst>
          </p:nvPr>
        </p:nvGraphicFramePr>
        <p:xfrm>
          <a:off x="914400" y="1295400"/>
          <a:ext cx="7301323" cy="234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2349070" progId="Word.Document.12">
                  <p:embed/>
                </p:oleObj>
              </mc:Choice>
              <mc:Fallback>
                <p:oleObj name="Document" r:id="rId4" imgW="7301323" imgH="2349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34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4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Some of the </a:t>
            </a:r>
            <a:r>
              <a:rPr lang="en-US" dirty="0" err="1"/>
              <a:t>aspx</a:t>
            </a:r>
            <a:r>
              <a:rPr lang="en-US" dirty="0"/>
              <a:t> code for the Repeater control on the Products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285653"/>
              </p:ext>
            </p:extLst>
          </p:nvPr>
        </p:nvGraphicFramePr>
        <p:xfrm>
          <a:off x="914400" y="1295400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4" imgW="7301323" imgH="2049855" progId="Word.Document.12">
                  <p:embed/>
                </p:oleObj>
              </mc:Choice>
              <mc:Fallback>
                <p:oleObj name="Document" r:id="rId4" imgW="7301323" imgH="204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6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C# code for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6274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1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Some of the C# code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96176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RegisterRoutes</a:t>
            </a:r>
            <a:r>
              <a:rPr lang="en-US" dirty="0"/>
              <a:t> method for </a:t>
            </a:r>
            <a:r>
              <a:rPr lang="en-US" dirty="0" err="1"/>
              <a:t>FriendlyUrls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ASP.NET routing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43626"/>
              </p:ext>
            </p:extLst>
          </p:nvPr>
        </p:nvGraphicFramePr>
        <p:xfrm>
          <a:off x="914400" y="13716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1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C# code that retrieves a URL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88073"/>
              </p:ext>
            </p:extLst>
          </p:nvPr>
        </p:nvGraphicFramePr>
        <p:xfrm>
          <a:off x="914400" y="12192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9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Three URLs that map to Order.aspx </a:t>
            </a:r>
            <a:br>
              <a:rPr lang="en-US" dirty="0"/>
            </a:br>
            <a:r>
              <a:rPr lang="en-US" dirty="0"/>
              <a:t>but are handled differently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02314"/>
              </p:ext>
            </p:extLst>
          </p:nvPr>
        </p:nvGraphicFramePr>
        <p:xfrm>
          <a:off x="914400" y="1295400"/>
          <a:ext cx="7301323" cy="184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01323" imgH="1849659" progId="Word.Document.12">
                  <p:embed/>
                </p:oleObj>
              </mc:Choice>
              <mc:Fallback>
                <p:oleObj name="Document" r:id="rId4" imgW="7301323" imgH="18496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849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7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A custom resolver that causes ASP.NET routing to handle the third URL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148700"/>
              </p:ext>
            </p:extLst>
          </p:nvPr>
        </p:nvGraphicFramePr>
        <p:xfrm>
          <a:off x="914400" y="13716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Friendly URLs in a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449570" cy="310896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21280"/>
            <a:ext cx="5449570" cy="310896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3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A custom resolver that causes ASP.NET routing to handle all URLs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128845"/>
              </p:ext>
            </p:extLst>
          </p:nvPr>
        </p:nvGraphicFramePr>
        <p:xfrm>
          <a:off x="914400" y="12954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Some of the C# code for the Order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41213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3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Some of the C# code for the Order page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97700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3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overridden </a:t>
            </a:r>
            <a:r>
              <a:rPr lang="en-US" dirty="0" err="1"/>
              <a:t>ConvertToFriendlyUrl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in the custom resolver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63635"/>
              </p:ext>
            </p:extLst>
          </p:nvPr>
        </p:nvGraphicFramePr>
        <p:xfrm>
          <a:off x="914400" y="13716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9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11-1	Add friendly URLs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Reservation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31" y="1371600"/>
            <a:ext cx="5756969" cy="4419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URL with a query string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2922"/>
              </p:ext>
            </p:extLst>
          </p:nvPr>
        </p:nvGraphicFramePr>
        <p:xfrm>
          <a:off x="914400" y="1143000"/>
          <a:ext cx="7301323" cy="107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4" imgW="7301323" imgH="1077677" progId="Word.Document.12">
                  <p:embed/>
                </p:oleObj>
              </mc:Choice>
              <mc:Fallback>
                <p:oleObj name="Document" r:id="rId4" imgW="7301323" imgH="1077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77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1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benefits of friendly URLs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94918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0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Friendly URLs in the Shopping Cart application and their actual file 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85592"/>
              </p:ext>
            </p:extLst>
          </p:nvPr>
        </p:nvGraphicFramePr>
        <p:xfrm>
          <a:off x="914400" y="1371600"/>
          <a:ext cx="7301323" cy="230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4" imgW="7301323" imgH="2302622" progId="Word.Document.12">
                  <p:embed/>
                </p:oleObj>
              </mc:Choice>
              <mc:Fallback>
                <p:oleObj name="Document" r:id="rId4" imgW="7301323" imgH="23026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30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3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Two ways to provide friendly URLs </a:t>
            </a:r>
            <a:br>
              <a:rPr lang="en-US" dirty="0"/>
            </a:br>
            <a:r>
              <a:rPr lang="en-US" dirty="0"/>
              <a:t>in ASP.NET Web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2684"/>
              </p:ext>
            </p:extLst>
          </p:nvPr>
        </p:nvGraphicFramePr>
        <p:xfrm>
          <a:off x="914400" y="1371600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7301323" imgH="773062" progId="Word.Document.12">
                  <p:embed/>
                </p:oleObj>
              </mc:Choice>
              <mc:Fallback>
                <p:oleObj name="Document" r:id="rId4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2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Package Manager page </a:t>
            </a:r>
            <a:br>
              <a:rPr lang="en-US" dirty="0"/>
            </a:br>
            <a:r>
              <a:rPr lang="en-US" dirty="0"/>
              <a:t>for installing </a:t>
            </a:r>
            <a:r>
              <a:rPr lang="en-US" dirty="0" err="1"/>
              <a:t>FriendlyUrls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46200"/>
            <a:ext cx="7169280" cy="2311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5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1243</Words>
  <Application>Microsoft Office PowerPoint</Application>
  <PresentationFormat>On-screen Show (4:3)</PresentationFormat>
  <Paragraphs>220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Master slides_with_titles</vt:lpstr>
      <vt:lpstr>Document</vt:lpstr>
      <vt:lpstr>Chapter 11</vt:lpstr>
      <vt:lpstr>Objectives</vt:lpstr>
      <vt:lpstr>Objectives (cont.)</vt:lpstr>
      <vt:lpstr>Friendly URLs in a Shopping Cart application</vt:lpstr>
      <vt:lpstr>A URL with a query string parameter</vt:lpstr>
      <vt:lpstr>Two benefits of friendly URLs</vt:lpstr>
      <vt:lpstr>Friendly URLs in the Shopping Cart application and their actual file paths</vt:lpstr>
      <vt:lpstr>Two ways to provide friendly URLs  in ASP.NET Web Forms</vt:lpstr>
      <vt:lpstr>The NuGet Package Manager page  for installing FriendlyUrls</vt:lpstr>
      <vt:lpstr>The RouteConfig class that’s added  to the App_Start folder</vt:lpstr>
      <vt:lpstr>The code you must add to the Global.asax file  to make FriendlyUrls work</vt:lpstr>
      <vt:lpstr>The default functionality  of the FriendlyUrls feature</vt:lpstr>
      <vt:lpstr>A using directive  for the FriendlyUrls namespace</vt:lpstr>
      <vt:lpstr>A statement that creates a friendly URL</vt:lpstr>
      <vt:lpstr>Three ways to code a file path that’s relative  to the root directory</vt:lpstr>
      <vt:lpstr>Some of the methods  of the WebFormsFriendlyUrlResolver class</vt:lpstr>
      <vt:lpstr>Code that keeps the application  from changing to the mobile master page</vt:lpstr>
      <vt:lpstr>A RegisterRoutes method that uses  the custom resolver</vt:lpstr>
      <vt:lpstr>Some of the aspx code for the navbar  on the master page</vt:lpstr>
      <vt:lpstr>The aspx code for the Go to Cart button  on the Order page</vt:lpstr>
      <vt:lpstr>The aspx code for the Repeater control  on the Products page</vt:lpstr>
      <vt:lpstr>The aspx code for the drop-down list  on the Order page</vt:lpstr>
      <vt:lpstr>Some of the C# code for the Order page</vt:lpstr>
      <vt:lpstr>Some of the C# code for the Order page (cont.)</vt:lpstr>
      <vt:lpstr>Friendly URLs in a Shopping Cart application  that uses ASP.NET routing</vt:lpstr>
      <vt:lpstr>Friendly URLs in the Shopping Cart application and their actual file paths</vt:lpstr>
      <vt:lpstr>Common parameters  of the MapPageRoute method</vt:lpstr>
      <vt:lpstr>A RegisterRoutes method with custom routes</vt:lpstr>
      <vt:lpstr>How to retrieve a route parameter</vt:lpstr>
      <vt:lpstr>How to use a route parameter as the parameter  for a SQL data source</vt:lpstr>
      <vt:lpstr>Some of the aspx code for the navbar  on the master page</vt:lpstr>
      <vt:lpstr>The aspx code for the Go to Cart button  on the Order page</vt:lpstr>
      <vt:lpstr>Some of the aspx code for the Repeater control on the Products page</vt:lpstr>
      <vt:lpstr>Some of the C# code for the Order page</vt:lpstr>
      <vt:lpstr>Some of the C# code for the Order page (cont.)</vt:lpstr>
      <vt:lpstr>A RegisterRoutes method for FriendlyUrls  and ASP.NET routing</vt:lpstr>
      <vt:lpstr>C# code that retrieves a URL parameter</vt:lpstr>
      <vt:lpstr>Three URLs that map to Order.aspx  but are handled differently</vt:lpstr>
      <vt:lpstr>A custom resolver that causes ASP.NET routing to handle the third URL</vt:lpstr>
      <vt:lpstr>A custom resolver that causes ASP.NET routing to handle all URLs</vt:lpstr>
      <vt:lpstr>Some of the C# code for the Order page</vt:lpstr>
      <vt:lpstr>Some of the C# code for the Order page (cont.)</vt:lpstr>
      <vt:lpstr>The overridden ConvertToFriendlyUrl method  in the custom resolver</vt:lpstr>
      <vt:lpstr>Extra 11-1 Add friendly URLs to the    Reservation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15</cp:revision>
  <cp:lastPrinted>2016-01-14T23:03:16Z</cp:lastPrinted>
  <dcterms:created xsi:type="dcterms:W3CDTF">2016-01-14T22:50:19Z</dcterms:created>
  <dcterms:modified xsi:type="dcterms:W3CDTF">2016-07-27T16:14:18Z</dcterms:modified>
</cp:coreProperties>
</file>