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4"/>
  </p:notesMasterIdLst>
  <p:handoutMasterIdLst>
    <p:handoutMasterId r:id="rId75"/>
  </p:handoutMasterIdLst>
  <p:sldIdLst>
    <p:sldId id="32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0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3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4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5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6.docx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7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49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0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1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2.docx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53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4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55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56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57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58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59.docx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06438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3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64532"/>
              </p:ext>
            </p:extLst>
          </p:nvPr>
        </p:nvGraphicFramePr>
        <p:xfrm>
          <a:off x="914400" y="12192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7301323" imgH="3683835" progId="Word.Document.12">
                  <p:embed/>
                </p:oleObj>
              </mc:Choice>
              <mc:Fallback>
                <p:oleObj name="Document" r:id="rId4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5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external style sheet </a:t>
            </a:r>
            <a:br>
              <a:rPr lang="en-US" dirty="0"/>
            </a:br>
            <a:r>
              <a:rPr lang="en-US" dirty="0"/>
              <a:t>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15736"/>
              </p:ext>
            </p:extLst>
          </p:nvPr>
        </p:nvGraphicFramePr>
        <p:xfrm>
          <a:off x="914400" y="13716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1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external style sheet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24052"/>
              </p:ext>
            </p:extLst>
          </p:nvPr>
        </p:nvGraphicFramePr>
        <p:xfrm>
          <a:off x="914400" y="12192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01323" imgH="3683835" progId="Word.Document.12">
                  <p:embed/>
                </p:oleObj>
              </mc:Choice>
              <mc:Fallback>
                <p:oleObj name="Document" r:id="rId4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5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external style sheet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25102"/>
              </p:ext>
            </p:extLst>
          </p:nvPr>
        </p:nvGraphicFramePr>
        <p:xfrm>
          <a:off x="914400" y="12192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7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805891"/>
              </p:ext>
            </p:extLst>
          </p:nvPr>
        </p:nvGraphicFramePr>
        <p:xfrm>
          <a:off x="914400" y="1066800"/>
          <a:ext cx="7301323" cy="435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4" imgW="7301323" imgH="4353917" progId="Word.Document.12">
                  <p:embed/>
                </p:oleObj>
              </mc:Choice>
              <mc:Fallback>
                <p:oleObj name="Document" r:id="rId4" imgW="7301323" imgH="435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35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code HTML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18523"/>
              </p:ext>
            </p:extLst>
          </p:nvPr>
        </p:nvGraphicFramePr>
        <p:xfrm>
          <a:off x="914400" y="1066800"/>
          <a:ext cx="7301323" cy="18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1886385" progId="Word.Document.12">
                  <p:embed/>
                </p:oleObj>
              </mc:Choice>
              <mc:Fallback>
                <p:oleObj name="Document" r:id="rId4" imgW="7301323" imgH="188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8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code the attributes for HTML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61868"/>
              </p:ext>
            </p:extLst>
          </p:nvPr>
        </p:nvGraphicFramePr>
        <p:xfrm>
          <a:off x="914400" y="11430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3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code an HTML comment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62120"/>
              </p:ext>
            </p:extLst>
          </p:nvPr>
        </p:nvGraphicFramePr>
        <p:xfrm>
          <a:off x="914400" y="1143000"/>
          <a:ext cx="7301323" cy="107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1077677" progId="Word.Document.12">
                  <p:embed/>
                </p:oleObj>
              </mc:Choice>
              <mc:Fallback>
                <p:oleObj name="Document" r:id="rId4" imgW="7301323" imgH="1077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77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primary HTML5 semantic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13790"/>
              </p:ext>
            </p:extLst>
          </p:nvPr>
        </p:nvGraphicFramePr>
        <p:xfrm>
          <a:off x="914400" y="1143000"/>
          <a:ext cx="7300912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2930937" progId="Word.Document.12">
                  <p:embed/>
                </p:oleObj>
              </mc:Choice>
              <mc:Fallback>
                <p:oleObj name="Document" r:id="rId4" imgW="7301323" imgH="2930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93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2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page that’s structured with header, main, </a:t>
            </a:r>
            <a:br>
              <a:rPr lang="en-US" dirty="0"/>
            </a:br>
            <a:r>
              <a:rPr lang="en-US" dirty="0"/>
              <a:t>and footer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87639"/>
              </p:ext>
            </p:extLst>
          </p:nvPr>
        </p:nvGraphicFramePr>
        <p:xfrm>
          <a:off x="914400" y="1371600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90933"/>
              </p:ext>
            </p:extLst>
          </p:nvPr>
        </p:nvGraphicFramePr>
        <p:xfrm>
          <a:off x="914400" y="914400"/>
          <a:ext cx="7301323" cy="511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301323" imgH="5118697" progId="Word.Document.12">
                  <p:embed/>
                </p:oleObj>
              </mc:Choice>
              <mc:Fallback>
                <p:oleObj name="Document" r:id="rId4" imgW="7301323" imgH="5118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301323" cy="5118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2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page displayed in a web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-0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2711" y="1219200"/>
            <a:ext cx="624728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div and span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01561"/>
              </p:ext>
            </p:extLst>
          </p:nvPr>
        </p:nvGraphicFramePr>
        <p:xfrm>
          <a:off x="914400" y="1143000"/>
          <a:ext cx="7301323" cy="184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1846418" progId="Word.Document.12">
                  <p:embed/>
                </p:oleObj>
              </mc:Choice>
              <mc:Fallback>
                <p:oleObj name="Document" r:id="rId4" imgW="7301323" imgH="18464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4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way div elements were used before HTML5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2344"/>
              </p:ext>
            </p:extLst>
          </p:nvPr>
        </p:nvGraphicFramePr>
        <p:xfrm>
          <a:off x="914400" y="1201096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1096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4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Span elements in the HTML </a:t>
            </a:r>
            <a:br>
              <a:rPr lang="en-US" dirty="0"/>
            </a:br>
            <a:r>
              <a:rPr lang="en-US" dirty="0"/>
              <a:t>for a JavaScript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53899"/>
              </p:ext>
            </p:extLst>
          </p:nvPr>
        </p:nvGraphicFramePr>
        <p:xfrm>
          <a:off x="914400" y="13716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Span elements generated by ASP.NET </a:t>
            </a:r>
            <a:br>
              <a:rPr lang="en-US" dirty="0"/>
            </a:br>
            <a:r>
              <a:rPr lang="en-US" dirty="0"/>
              <a:t>for two validators and a label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22609"/>
              </p:ext>
            </p:extLst>
          </p:nvPr>
        </p:nvGraphicFramePr>
        <p:xfrm>
          <a:off x="914400" y="13716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4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ways to provide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07019"/>
              </p:ext>
            </p:extLst>
          </p:nvPr>
        </p:nvGraphicFramePr>
        <p:xfrm>
          <a:off x="914400" y="1066800"/>
          <a:ext cx="7301323" cy="363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3635946" progId="Word.Document.12">
                  <p:embed/>
                </p:oleObj>
              </mc:Choice>
              <mc:Fallback>
                <p:oleObj name="Document" r:id="rId4" imgW="7301323" imgH="3635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63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4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ways to provide styles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05414"/>
              </p:ext>
            </p:extLst>
          </p:nvPr>
        </p:nvGraphicFramePr>
        <p:xfrm>
          <a:off x="914400" y="990600"/>
          <a:ext cx="7301323" cy="301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3012312" progId="Word.Document.12">
                  <p:embed/>
                </p:oleObj>
              </mc:Choice>
              <mc:Fallback>
                <p:oleObj name="Document" r:id="rId4" imgW="7301323" imgH="3012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301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4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head element that includes </a:t>
            </a:r>
            <a:br>
              <a:rPr lang="en-US" dirty="0"/>
            </a:br>
            <a:r>
              <a:rPr lang="en-US" dirty="0"/>
              <a:t>two external style sheets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83710"/>
              </p:ext>
            </p:extLst>
          </p:nvPr>
        </p:nvGraphicFramePr>
        <p:xfrm>
          <a:off x="914400" y="1295400"/>
          <a:ext cx="7301323" cy="215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2154995" progId="Word.Document.12">
                  <p:embed/>
                </p:oleObj>
              </mc:Choice>
              <mc:Fallback>
                <p:oleObj name="Document" r:id="rId4" imgW="7301323" imgH="215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15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7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generate a link element </a:t>
            </a:r>
            <a:br>
              <a:rPr lang="en-US" dirty="0"/>
            </a:br>
            <a:r>
              <a:rPr lang="en-US" dirty="0"/>
              <a:t>for an external style sheet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32057"/>
              </p:ext>
            </p:extLst>
          </p:nvPr>
        </p:nvGraphicFramePr>
        <p:xfrm>
          <a:off x="914400" y="13716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4" imgW="7301323" imgH="1649822" progId="Word.Document.12">
                  <p:embed/>
                </p:oleObj>
              </mc:Choice>
              <mc:Fallback>
                <p:oleObj name="Document" r:id="rId4" imgW="7301323" imgH="1649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8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543800" cy="800219"/>
          </a:xfrm>
        </p:spPr>
        <p:txBody>
          <a:bodyPr/>
          <a:lstStyle/>
          <a:p>
            <a:r>
              <a:rPr lang="en-US" dirty="0"/>
              <a:t>HTML that can be selected by type, class, or 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034736"/>
              </p:ext>
            </p:extLst>
          </p:nvPr>
        </p:nvGraphicFramePr>
        <p:xfrm>
          <a:off x="914400" y="11430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78277"/>
              </p:ext>
            </p:extLst>
          </p:nvPr>
        </p:nvGraphicFramePr>
        <p:xfrm>
          <a:off x="914400" y="1214438"/>
          <a:ext cx="7265988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7313400" imgH="3861557" progId="Word.Document.12">
                  <p:embed/>
                </p:oleObj>
              </mc:Choice>
              <mc:Fallback>
                <p:oleObj name="Document" r:id="rId4" imgW="7313400" imgH="38615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4438"/>
                        <a:ext cx="7265988" cy="384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5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rule sets with type selectors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57571"/>
              </p:ext>
            </p:extLst>
          </p:nvPr>
        </p:nvGraphicFramePr>
        <p:xfrm>
          <a:off x="914400" y="11430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7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rule sets with class selectors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98478"/>
              </p:ext>
            </p:extLst>
          </p:nvPr>
        </p:nvGraphicFramePr>
        <p:xfrm>
          <a:off x="914400" y="1066800"/>
          <a:ext cx="7301323" cy="130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1308120" progId="Word.Document.12">
                  <p:embed/>
                </p:oleObj>
              </mc:Choice>
              <mc:Fallback>
                <p:oleObj name="Document" r:id="rId4" imgW="7301323" imgH="1308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30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5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elements displayed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5" y="1295400"/>
            <a:ext cx="5706806" cy="1981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2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styles in the external style sheet </a:t>
            </a:r>
            <a:br>
              <a:rPr lang="en-US" dirty="0"/>
            </a:br>
            <a:r>
              <a:rPr lang="en-US" dirty="0"/>
              <a:t>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569630"/>
              </p:ext>
            </p:extLst>
          </p:nvPr>
        </p:nvGraphicFramePr>
        <p:xfrm>
          <a:off x="914400" y="1371600"/>
          <a:ext cx="7301323" cy="437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4" imgW="7301323" imgH="4374441" progId="Word.Document.12">
                  <p:embed/>
                </p:oleObj>
              </mc:Choice>
              <mc:Fallback>
                <p:oleObj name="Document" r:id="rId4" imgW="7301323" imgH="43744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437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4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Some of the styles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32290"/>
              </p:ext>
            </p:extLst>
          </p:nvPr>
        </p:nvGraphicFramePr>
        <p:xfrm>
          <a:off x="914400" y="1371600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7301323" imgH="3453392" progId="Word.Document.12">
                  <p:embed/>
                </p:oleObj>
              </mc:Choice>
              <mc:Fallback>
                <p:oleObj name="Document" r:id="rId4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current browsers and their HTML5 ratings</a:t>
            </a:r>
            <a:br>
              <a:rPr lang="en-US" dirty="0"/>
            </a:br>
            <a:r>
              <a:rPr lang="en-US" dirty="0"/>
              <a:t>(perfect score is 555)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10917"/>
              </p:ext>
            </p:extLst>
          </p:nvPr>
        </p:nvGraphicFramePr>
        <p:xfrm>
          <a:off x="914400" y="1295400"/>
          <a:ext cx="7301323" cy="309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4" imgW="7301323" imgH="3095847" progId="Word.Document.12">
                  <p:embed/>
                </p:oleObj>
              </mc:Choice>
              <mc:Fallback>
                <p:oleObj name="Document" r:id="rId4" imgW="7301323" imgH="3095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095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4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code that includes the JavaScript shiv </a:t>
            </a:r>
            <a:br>
              <a:rPr lang="en-US" dirty="0"/>
            </a:br>
            <a:r>
              <a:rPr lang="en-US" dirty="0"/>
              <a:t>for HTML5 compatibility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605961"/>
              </p:ext>
            </p:extLst>
          </p:nvPr>
        </p:nvGraphicFramePr>
        <p:xfrm>
          <a:off x="914400" y="1295400"/>
          <a:ext cx="7301323" cy="354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4" imgW="7301323" imgH="3541969" progId="Word.Document.12">
                  <p:embed/>
                </p:oleObj>
              </mc:Choice>
              <mc:Fallback>
                <p:oleObj name="Document" r:id="rId4" imgW="7301323" imgH="35419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541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URL for downloading the normalize.css </a:t>
            </a:r>
            <a:br>
              <a:rPr lang="en-US" dirty="0"/>
            </a:br>
            <a:r>
              <a:rPr lang="en-US" dirty="0"/>
              <a:t>style sheet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648536"/>
              </p:ext>
            </p:extLst>
          </p:nvPr>
        </p:nvGraphicFramePr>
        <p:xfrm>
          <a:off x="914400" y="1295400"/>
          <a:ext cx="7301323" cy="337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4" imgW="7301323" imgH="3373458" progId="Word.Document.12">
                  <p:embed/>
                </p:oleObj>
              </mc:Choice>
              <mc:Fallback>
                <p:oleObj name="Document" r:id="rId4" imgW="7301323" imgH="33734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373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2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IntelliSense as an HTML element is entered </a:t>
            </a:r>
            <a:br>
              <a:rPr lang="en-US" dirty="0"/>
            </a:br>
            <a:r>
              <a:rPr lang="en-US" dirty="0"/>
              <a:t>in Source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8490"/>
              </p:ext>
            </p:extLst>
          </p:nvPr>
        </p:nvGraphicFramePr>
        <p:xfrm>
          <a:off x="914400" y="1219200"/>
          <a:ext cx="7300912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4" imgW="7301323" imgH="4230055" progId="Word.Document.12">
                  <p:embed/>
                </p:oleObj>
              </mc:Choice>
              <mc:Fallback>
                <p:oleObj name="Document" r:id="rId4" imgW="7301323" imgH="4230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0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smart indent feature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29674"/>
              </p:ext>
            </p:extLst>
          </p:nvPr>
        </p:nvGraphicFramePr>
        <p:xfrm>
          <a:off x="914400" y="1003300"/>
          <a:ext cx="7300912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4" imgW="7301323" imgH="3645668" progId="Word.Document.12">
                  <p:embed/>
                </p:oleObj>
              </mc:Choice>
              <mc:Fallback>
                <p:oleObj name="Document" r:id="rId4" imgW="7301323" imgH="364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03300"/>
                        <a:ext cx="7300912" cy="364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4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user interface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858000" cy="3863474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5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Other Video Studio features for entering HTML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15388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4" imgW="7301323" imgH="2328186" progId="Word.Document.12">
                  <p:embed/>
                </p:oleObj>
              </mc:Choice>
              <mc:Fallback>
                <p:oleObj name="Document" r:id="rId4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5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Types of disabilities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51497"/>
              </p:ext>
            </p:extLst>
          </p:nvPr>
        </p:nvGraphicFramePr>
        <p:xfrm>
          <a:off x="914400" y="11430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4" imgW="7301323" imgH="1546483" progId="Word.Document.12">
                  <p:embed/>
                </p:oleObj>
              </mc:Choice>
              <mc:Fallback>
                <p:oleObj name="Document" r:id="rId4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IntelliSense with a list of WAI-ARIA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95349"/>
              </p:ext>
            </p:extLst>
          </p:nvPr>
        </p:nvGraphicFramePr>
        <p:xfrm>
          <a:off x="914400" y="1128712"/>
          <a:ext cx="730091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4" imgW="7301323" imgH="4739548" progId="Word.Document.12">
                  <p:embed/>
                </p:oleObj>
              </mc:Choice>
              <mc:Fallback>
                <p:oleObj name="Document" r:id="rId4" imgW="7301323" imgH="4739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8712"/>
                        <a:ext cx="7300912" cy="473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4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external style sheet in Visual Studio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23070" cy="3810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7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create an external style sheet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642437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2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enter and edit the styles </a:t>
            </a:r>
            <a:br>
              <a:rPr lang="en-US" dirty="0"/>
            </a:br>
            <a:r>
              <a:rPr lang="en-US" dirty="0"/>
              <a:t>for an external style sheet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89197"/>
              </p:ext>
            </p:extLst>
          </p:nvPr>
        </p:nvGraphicFramePr>
        <p:xfrm>
          <a:off x="914400" y="12954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4" imgW="7301323" imgH="2328186" progId="Word.Document.12">
                  <p:embed/>
                </p:oleObj>
              </mc:Choice>
              <mc:Fallback>
                <p:oleObj name="Document" r:id="rId4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2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How to comment 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uncomment CSS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71128"/>
              </p:ext>
            </p:extLst>
          </p:nvPr>
        </p:nvGraphicFramePr>
        <p:xfrm>
          <a:off x="914400" y="12954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4" imgW="7301323" imgH="1357449" progId="Word.Document.12">
                  <p:embed/>
                </p:oleObj>
              </mc:Choice>
              <mc:Fallback>
                <p:oleObj name="Document" r:id="rId4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1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responsive Future Value application </a:t>
            </a:r>
            <a:br>
              <a:rPr lang="en-US" dirty="0"/>
            </a:br>
            <a:r>
              <a:rPr lang="en-US" dirty="0"/>
              <a:t>at desktop width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52550"/>
            <a:ext cx="7183729" cy="428625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responsive Future Value application </a:t>
            </a:r>
            <a:br>
              <a:rPr lang="en-US" dirty="0"/>
            </a:br>
            <a:r>
              <a:rPr lang="en-US" dirty="0"/>
              <a:t>at tablet width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74" y="1371600"/>
            <a:ext cx="6384526" cy="4191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responsive Future Value application </a:t>
            </a:r>
            <a:br>
              <a:rPr lang="en-US" dirty="0"/>
            </a:br>
            <a:r>
              <a:rPr lang="en-US" dirty="0"/>
              <a:t>at smart phone width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1981200" cy="4426412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9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HTML that’s generated for a new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612384"/>
              </p:ext>
            </p:extLst>
          </p:nvPr>
        </p:nvGraphicFramePr>
        <p:xfrm>
          <a:off x="914400" y="1219200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NuGet</a:t>
            </a:r>
            <a:r>
              <a:rPr lang="en-US" dirty="0"/>
              <a:t> Package Manager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9685"/>
            <a:ext cx="7162800" cy="284891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0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add the Bootstrap </a:t>
            </a:r>
            <a:r>
              <a:rPr lang="en-US" dirty="0" err="1"/>
              <a:t>Nuget</a:t>
            </a:r>
            <a:r>
              <a:rPr lang="en-US" dirty="0"/>
              <a:t> package </a:t>
            </a:r>
            <a:br>
              <a:rPr lang="en-US" dirty="0"/>
            </a:br>
            <a:r>
              <a:rPr lang="en-US" dirty="0"/>
              <a:t>to your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30653"/>
              </p:ext>
            </p:extLst>
          </p:nvPr>
        </p:nvGraphicFramePr>
        <p:xfrm>
          <a:off x="914400" y="1371600"/>
          <a:ext cx="7301323" cy="278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4" imgW="7301323" imgH="2781509" progId="Word.Document.12">
                  <p:embed/>
                </p:oleObj>
              </mc:Choice>
              <mc:Fallback>
                <p:oleObj name="Document" r:id="rId4" imgW="7301323" imgH="27815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781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2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Bootstrap to a web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386351"/>
              </p:ext>
            </p:extLst>
          </p:nvPr>
        </p:nvGraphicFramePr>
        <p:xfrm>
          <a:off x="914400" y="11430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5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CSS classes </a:t>
            </a:r>
            <a:br>
              <a:rPr lang="en-US" dirty="0"/>
            </a:br>
            <a:r>
              <a:rPr lang="en-US" dirty="0"/>
              <a:t>of the Bootstrap grid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600675"/>
              </p:ext>
            </p:extLst>
          </p:nvPr>
        </p:nvGraphicFramePr>
        <p:xfrm>
          <a:off x="914400" y="1295400"/>
          <a:ext cx="7300912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4" imgW="7301323" imgH="3836142" progId="Word.Document.12">
                  <p:embed/>
                </p:oleObj>
              </mc:Choice>
              <mc:Fallback>
                <p:oleObj name="Document" r:id="rId4" imgW="7301323" imgH="3836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83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3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 element that spans four columns </a:t>
            </a:r>
            <a:br>
              <a:rPr lang="en-US" dirty="0"/>
            </a:br>
            <a:r>
              <a:rPr lang="en-US" dirty="0"/>
              <a:t>on medium and large screens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05932"/>
              </p:ext>
            </p:extLst>
          </p:nvPr>
        </p:nvGraphicFramePr>
        <p:xfrm>
          <a:off x="914400" y="1295400"/>
          <a:ext cx="7301323" cy="331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4" imgW="7301323" imgH="3316927" progId="Word.Document.12">
                  <p:embed/>
                </p:oleObj>
              </mc:Choice>
              <mc:Fallback>
                <p:oleObj name="Document" r:id="rId4" imgW="7301323" imgH="3316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316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7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Bootstrap grid on a medium screen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7170159" cy="2209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8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Bootstrap grid on a small screen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065655" cy="2667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0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Bootstrap grid on an extra small screen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6835"/>
            <a:ext cx="1905000" cy="289796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4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HTML for the grid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543018"/>
              </p:ext>
            </p:extLst>
          </p:nvPr>
        </p:nvGraphicFramePr>
        <p:xfrm>
          <a:off x="914400" y="11430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6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CSS that augments </a:t>
            </a:r>
            <a:br>
              <a:rPr lang="en-US" dirty="0"/>
            </a:br>
            <a:r>
              <a:rPr lang="en-US" dirty="0"/>
              <a:t>the Bootstrap CSS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58006"/>
              </p:ext>
            </p:extLst>
          </p:nvPr>
        </p:nvGraphicFramePr>
        <p:xfrm>
          <a:off x="914400" y="13716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0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HTML after it has been modified </a:t>
            </a:r>
            <a:br>
              <a:rPr lang="en-US" dirty="0"/>
            </a:br>
            <a:r>
              <a:rPr lang="en-US" dirty="0"/>
              <a:t>for this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2664"/>
              </p:ext>
            </p:extLst>
          </p:nvPr>
        </p:nvGraphicFramePr>
        <p:xfrm>
          <a:off x="914400" y="13716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2762786" progId="Word.Document.12">
                  <p:embed/>
                </p:oleObj>
              </mc:Choice>
              <mc:Fallback>
                <p:oleObj name="Document" r:id="rId4" imgW="7301323" imgH="2762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0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Bootstrap CSS classes </a:t>
            </a:r>
            <a:br>
              <a:rPr lang="en-US" dirty="0"/>
            </a:br>
            <a:r>
              <a:rPr lang="en-US" dirty="0"/>
              <a:t>for working with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89769"/>
              </p:ext>
            </p:extLst>
          </p:nvPr>
        </p:nvGraphicFramePr>
        <p:xfrm>
          <a:off x="914400" y="1371600"/>
          <a:ext cx="73009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1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with two text boxes in vertical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49426"/>
              </p:ext>
            </p:extLst>
          </p:nvPr>
        </p:nvGraphicFramePr>
        <p:xfrm>
          <a:off x="914400" y="1143000"/>
          <a:ext cx="730091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7301323" imgH="4172804" progId="Word.Document.12">
                  <p:embed/>
                </p:oleObj>
              </mc:Choice>
              <mc:Fallback>
                <p:oleObj name="Document" r:id="rId4" imgW="7301323" imgH="41728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5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form with two text boxes in horizontal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51417"/>
              </p:ext>
            </p:extLst>
          </p:nvPr>
        </p:nvGraphicFramePr>
        <p:xfrm>
          <a:off x="914400" y="1147762"/>
          <a:ext cx="7300912" cy="49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4" imgW="7301323" imgH="4949106" progId="Word.Document.12">
                  <p:embed/>
                </p:oleObj>
              </mc:Choice>
              <mc:Fallback>
                <p:oleObj name="Document" r:id="rId4" imgW="7301323" imgH="4949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7762"/>
                        <a:ext cx="7300912" cy="494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1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Bootstrap CSS classes </a:t>
            </a:r>
            <a:br>
              <a:rPr lang="en-US" dirty="0"/>
            </a:br>
            <a:r>
              <a:rPr lang="en-US" dirty="0"/>
              <a:t>for working with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74532"/>
              </p:ext>
            </p:extLst>
          </p:nvPr>
        </p:nvGraphicFramePr>
        <p:xfrm>
          <a:off x="914400" y="1295400"/>
          <a:ext cx="7300912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7301323" imgH="3999612" progId="Word.Document.12">
                  <p:embed/>
                </p:oleObj>
              </mc:Choice>
              <mc:Fallback>
                <p:oleObj name="Document" r:id="rId4" imgW="7301323" imgH="3999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99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9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form with a </a:t>
            </a:r>
            <a:r>
              <a:rPr lang="en-US" dirty="0" err="1"/>
              <a:t>jumbotron</a:t>
            </a:r>
            <a:r>
              <a:rPr lang="en-US" dirty="0"/>
              <a:t>, an image, </a:t>
            </a:r>
            <a:br>
              <a:rPr lang="en-US" dirty="0"/>
            </a:br>
            <a:r>
              <a:rPr lang="en-US" dirty="0"/>
              <a:t>and two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1176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HTML for the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532192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8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52661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3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2115"/>
              </p:ext>
            </p:extLst>
          </p:nvPr>
        </p:nvGraphicFramePr>
        <p:xfrm>
          <a:off x="914400" y="1143000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8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84685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7987"/>
              </p:ext>
            </p:extLst>
          </p:nvPr>
        </p:nvGraphicFramePr>
        <p:xfrm>
          <a:off x="914400" y="11430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1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29667"/>
              </p:ext>
            </p:extLst>
          </p:nvPr>
        </p:nvGraphicFramePr>
        <p:xfrm>
          <a:off x="914400" y="1219200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926227"/>
              </p:ext>
            </p:extLst>
          </p:nvPr>
        </p:nvGraphicFramePr>
        <p:xfrm>
          <a:off x="914400" y="11430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9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custom style sheet </a:t>
            </a:r>
            <a:br>
              <a:rPr lang="en-US" dirty="0"/>
            </a:br>
            <a:r>
              <a:rPr lang="en-US" dirty="0"/>
              <a:t>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529843"/>
              </p:ext>
            </p:extLst>
          </p:nvPr>
        </p:nvGraphicFramePr>
        <p:xfrm>
          <a:off x="914400" y="13716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1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3-1	Use CSS and Bootstrap to format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the </a:t>
            </a:r>
            <a:r>
              <a:rPr lang="en-US" dirty="0"/>
              <a:t>Quotation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52" y="1447800"/>
            <a:ext cx="6323748" cy="3886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07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197962"/>
              </p:ext>
            </p:extLst>
          </p:nvPr>
        </p:nvGraphicFramePr>
        <p:xfrm>
          <a:off x="914400" y="1184835"/>
          <a:ext cx="7301323" cy="48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4834965" progId="Word.Document.12">
                  <p:embed/>
                </p:oleObj>
              </mc:Choice>
              <mc:Fallback>
                <p:oleObj name="Document" r:id="rId4" imgW="7301323" imgH="4834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84835"/>
                        <a:ext cx="7301323" cy="48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177352"/>
              </p:ext>
            </p:extLst>
          </p:nvPr>
        </p:nvGraphicFramePr>
        <p:xfrm>
          <a:off x="914400" y="1190625"/>
          <a:ext cx="7291388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0625"/>
                        <a:ext cx="7291388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8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1990</Words>
  <Application>Microsoft Office PowerPoint</Application>
  <PresentationFormat>On-screen Show (4:3)</PresentationFormat>
  <Paragraphs>360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Master slides_with_titles</vt:lpstr>
      <vt:lpstr>Document</vt:lpstr>
      <vt:lpstr>Chapter 3</vt:lpstr>
      <vt:lpstr>Objectives</vt:lpstr>
      <vt:lpstr>Objectives (cont.)</vt:lpstr>
      <vt:lpstr>The user interface  for the Future Value application</vt:lpstr>
      <vt:lpstr>The HTML that’s generated for a new form</vt:lpstr>
      <vt:lpstr>The HTML after it has been modified  for this application</vt:lpstr>
      <vt:lpstr>The aspx code for the Future Value application</vt:lpstr>
      <vt:lpstr>The aspx code for the Future Value app (cont.)</vt:lpstr>
      <vt:lpstr>The aspx code for the Future Value app (cont.)</vt:lpstr>
      <vt:lpstr>The aspx code for the Future Value app (cont.)</vt:lpstr>
      <vt:lpstr>The external style sheet  for the Future Value application</vt:lpstr>
      <vt:lpstr>The external style sheet (cont.)</vt:lpstr>
      <vt:lpstr>The external style sheet (cont.)</vt:lpstr>
      <vt:lpstr>Common HTML elements</vt:lpstr>
      <vt:lpstr>How to code HTML elements</vt:lpstr>
      <vt:lpstr>How to code the attributes for HTML elements</vt:lpstr>
      <vt:lpstr>How to code an HTML comment</vt:lpstr>
      <vt:lpstr>The primary HTML5 semantic elements</vt:lpstr>
      <vt:lpstr>A page that’s structured with header, main,  and footer elements</vt:lpstr>
      <vt:lpstr>The page displayed in a web browser</vt:lpstr>
      <vt:lpstr>The div and span elements</vt:lpstr>
      <vt:lpstr>The way div elements were used before HTML5</vt:lpstr>
      <vt:lpstr>Span elements in the HTML  for a JavaScript application</vt:lpstr>
      <vt:lpstr>Span elements generated by ASP.NET  for two validators and a label control</vt:lpstr>
      <vt:lpstr>Three ways to provide styles</vt:lpstr>
      <vt:lpstr>Three ways to provide styles (cont.)</vt:lpstr>
      <vt:lpstr>A head element that includes  two external style sheets</vt:lpstr>
      <vt:lpstr>How to generate a link element  for an external style sheet</vt:lpstr>
      <vt:lpstr>HTML that can be selected by type, class, or id</vt:lpstr>
      <vt:lpstr>Three rule sets with type selectors</vt:lpstr>
      <vt:lpstr>Two rule sets with class selectors</vt:lpstr>
      <vt:lpstr>The elements displayed in a browser</vt:lpstr>
      <vt:lpstr>Some of the styles in the external style sheet  for the Future Value application</vt:lpstr>
      <vt:lpstr>Some of the styles for the Future Value app (cont.)</vt:lpstr>
      <vt:lpstr>The current browsers and their HTML5 ratings (perfect score is 555)</vt:lpstr>
      <vt:lpstr>The code that includes the JavaScript shiv  for HTML5 compatibility</vt:lpstr>
      <vt:lpstr>The URL for downloading the normalize.css  style sheet</vt:lpstr>
      <vt:lpstr>IntelliSense as an HTML element is entered  in Source view</vt:lpstr>
      <vt:lpstr>The smart indent feature</vt:lpstr>
      <vt:lpstr>Other Video Studio features for entering HTML</vt:lpstr>
      <vt:lpstr>Types of disabilities</vt:lpstr>
      <vt:lpstr>IntelliSense with a list of WAI-ARIA values</vt:lpstr>
      <vt:lpstr>An external style sheet in Visual Studio</vt:lpstr>
      <vt:lpstr>How to create an external style sheet</vt:lpstr>
      <vt:lpstr>How to enter and edit the styles  for an external style sheet</vt:lpstr>
      <vt:lpstr>How to comment out  and uncomment CSS rules</vt:lpstr>
      <vt:lpstr>The responsive Future Value application  at desktop width</vt:lpstr>
      <vt:lpstr>The responsive Future Value application  at tablet width</vt:lpstr>
      <vt:lpstr>The responsive Future Value application  at smart phone width</vt:lpstr>
      <vt:lpstr>The NuGet Package Manager page</vt:lpstr>
      <vt:lpstr>How to add the Bootstrap Nuget package  to your web application</vt:lpstr>
      <vt:lpstr>How to add Bootstrap to a web form</vt:lpstr>
      <vt:lpstr>Some of the CSS classes  of the Bootstrap grid system</vt:lpstr>
      <vt:lpstr>An element that spans four columns  on medium and large screens</vt:lpstr>
      <vt:lpstr>A Bootstrap grid on a medium screen</vt:lpstr>
      <vt:lpstr>A Bootstrap grid on a small screen</vt:lpstr>
      <vt:lpstr>A Bootstrap grid on an extra small screen</vt:lpstr>
      <vt:lpstr>The HTML for the grid example</vt:lpstr>
      <vt:lpstr>The CSS that augments  the Bootstrap CSS classes</vt:lpstr>
      <vt:lpstr>Some of the Bootstrap CSS classes  for working with forms</vt:lpstr>
      <vt:lpstr>A form with two text boxes in vertical layout</vt:lpstr>
      <vt:lpstr>A form with two text boxes in horizontal layout</vt:lpstr>
      <vt:lpstr>Some of the Bootstrap CSS classes  for working with buttons</vt:lpstr>
      <vt:lpstr>A form with a jumbotron, an image,  and two buttons</vt:lpstr>
      <vt:lpstr>The HTML for the form</vt:lpstr>
      <vt:lpstr>The aspx code for the Future Value application</vt:lpstr>
      <vt:lpstr>The aspx code for the Future Value app (cont.)</vt:lpstr>
      <vt:lpstr>The aspx code for the Future Value app (cont.)</vt:lpstr>
      <vt:lpstr>The aspx code for the Future Value app (cont.)</vt:lpstr>
      <vt:lpstr>The aspx code for the Future Value app (cont.)</vt:lpstr>
      <vt:lpstr>The custom style sheet  for the Future Value application</vt:lpstr>
      <vt:lpstr>Extra 3-1 Use CSS and Bootstrap to format    the Quotation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20</cp:revision>
  <cp:lastPrinted>2016-01-14T23:03:16Z</cp:lastPrinted>
  <dcterms:created xsi:type="dcterms:W3CDTF">2016-01-14T22:50:19Z</dcterms:created>
  <dcterms:modified xsi:type="dcterms:W3CDTF">2016-07-26T21:59:18Z</dcterms:modified>
</cp:coreProperties>
</file>